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1"/>
  </p:notesMasterIdLst>
  <p:handoutMasterIdLst>
    <p:handoutMasterId r:id="rId42"/>
  </p:handoutMasterIdLst>
  <p:sldIdLst>
    <p:sldId id="357" r:id="rId2"/>
    <p:sldId id="260" r:id="rId3"/>
    <p:sldId id="319" r:id="rId4"/>
    <p:sldId id="311" r:id="rId5"/>
    <p:sldId id="308" r:id="rId6"/>
    <p:sldId id="320" r:id="rId7"/>
    <p:sldId id="352" r:id="rId8"/>
    <p:sldId id="358" r:id="rId9"/>
    <p:sldId id="313" r:id="rId10"/>
    <p:sldId id="314" r:id="rId11"/>
    <p:sldId id="359" r:id="rId12"/>
    <p:sldId id="321" r:id="rId13"/>
    <p:sldId id="322" r:id="rId14"/>
    <p:sldId id="324" r:id="rId15"/>
    <p:sldId id="261" r:id="rId16"/>
    <p:sldId id="326" r:id="rId17"/>
    <p:sldId id="262" r:id="rId18"/>
    <p:sldId id="264" r:id="rId19"/>
    <p:sldId id="277" r:id="rId20"/>
    <p:sldId id="327" r:id="rId21"/>
    <p:sldId id="275" r:id="rId22"/>
    <p:sldId id="263" r:id="rId23"/>
    <p:sldId id="292" r:id="rId24"/>
    <p:sldId id="291" r:id="rId25"/>
    <p:sldId id="293" r:id="rId26"/>
    <p:sldId id="373" r:id="rId27"/>
    <p:sldId id="303" r:id="rId28"/>
    <p:sldId id="331" r:id="rId29"/>
    <p:sldId id="380" r:id="rId30"/>
    <p:sldId id="332" r:id="rId31"/>
    <p:sldId id="333" r:id="rId32"/>
    <p:sldId id="268" r:id="rId33"/>
    <p:sldId id="276" r:id="rId34"/>
    <p:sldId id="335" r:id="rId35"/>
    <p:sldId id="344" r:id="rId36"/>
    <p:sldId id="345" r:id="rId37"/>
    <p:sldId id="372" r:id="rId38"/>
    <p:sldId id="378" r:id="rId39"/>
    <p:sldId id="379" r:id="rId40"/>
  </p:sldIdLst>
  <p:sldSz cx="9144000" cy="6858000" type="screen4x3"/>
  <p:notesSz cx="6807200" cy="9939338"/>
  <p:custDataLst>
    <p:tags r:id="rId4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FF"/>
    <a:srgbClr val="FAC896"/>
    <a:srgbClr val="CC3300"/>
    <a:srgbClr val="FF9933"/>
    <a:srgbClr val="994000"/>
    <a:srgbClr val="E6B380"/>
    <a:srgbClr val="FFCCFF"/>
    <a:srgbClr val="FF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38" autoAdjust="0"/>
    <p:restoredTop sz="94472" autoAdjust="0"/>
  </p:normalViewPr>
  <p:slideViewPr>
    <p:cSldViewPr>
      <p:cViewPr varScale="1">
        <p:scale>
          <a:sx n="106" d="100"/>
          <a:sy n="106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oos Mohannak" userId="730b6670-006c-4a1a-ade7-cb355c3f8168" providerId="ADAL" clId="{1BF793A2-F605-440A-957E-7C5BA654AB9A}"/>
    <pc:docChg chg="modSld">
      <pc:chgData name="Kavoos Mohannak" userId="730b6670-006c-4a1a-ade7-cb355c3f8168" providerId="ADAL" clId="{1BF793A2-F605-440A-957E-7C5BA654AB9A}" dt="2023-03-29T01:59:30.223" v="10" actId="20577"/>
      <pc:docMkLst>
        <pc:docMk/>
      </pc:docMkLst>
      <pc:sldChg chg="modSp mod">
        <pc:chgData name="Kavoos Mohannak" userId="730b6670-006c-4a1a-ade7-cb355c3f8168" providerId="ADAL" clId="{1BF793A2-F605-440A-957E-7C5BA654AB9A}" dt="2023-03-29T01:59:30.223" v="10" actId="20577"/>
        <pc:sldMkLst>
          <pc:docMk/>
          <pc:sldMk cId="105348014" sldId="379"/>
        </pc:sldMkLst>
        <pc:spChg chg="mod">
          <ac:chgData name="Kavoos Mohannak" userId="730b6670-006c-4a1a-ade7-cb355c3f8168" providerId="ADAL" clId="{1BF793A2-F605-440A-957E-7C5BA654AB9A}" dt="2023-03-29T01:59:30.223" v="10" actId="20577"/>
          <ac:spMkLst>
            <pc:docMk/>
            <pc:sldMk cId="105348014" sldId="379"/>
            <ac:spMk id="2" creationId="{3FDE4D96-6B88-43BD-B898-7A7FE655A9D3}"/>
          </ac:spMkLst>
        </pc:spChg>
      </pc:sldChg>
    </pc:docChg>
  </pc:docChgLst>
  <pc:docChgLst>
    <pc:chgData name="Kavoos Mohannak" userId="9a8bcc8e744308ce" providerId="LiveId" clId="{498BBC9A-1E27-4217-990F-746B6A0242BC}"/>
    <pc:docChg chg="custSel modSld">
      <pc:chgData name="Kavoos Mohannak" userId="9a8bcc8e744308ce" providerId="LiveId" clId="{498BBC9A-1E27-4217-990F-746B6A0242BC}" dt="2022-08-28T23:12:36.097" v="0" actId="21"/>
      <pc:docMkLst>
        <pc:docMk/>
      </pc:docMkLst>
      <pc:sldChg chg="delSp mod">
        <pc:chgData name="Kavoos Mohannak" userId="9a8bcc8e744308ce" providerId="LiveId" clId="{498BBC9A-1E27-4217-990F-746B6A0242BC}" dt="2022-08-28T23:12:36.097" v="0" actId="21"/>
        <pc:sldMkLst>
          <pc:docMk/>
          <pc:sldMk cId="0" sldId="352"/>
        </pc:sldMkLst>
        <pc:spChg chg="del">
          <ac:chgData name="Kavoos Mohannak" userId="9a8bcc8e744308ce" providerId="LiveId" clId="{498BBC9A-1E27-4217-990F-746B6A0242BC}" dt="2022-08-28T23:12:36.097" v="0" actId="21"/>
          <ac:spMkLst>
            <pc:docMk/>
            <pc:sldMk cId="0" sldId="352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r">
              <a:defRPr sz="1200"/>
            </a:lvl1pPr>
          </a:lstStyle>
          <a:p>
            <a:fld id="{86AAAABE-D6AB-46E8-821E-220BCBB87120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r">
              <a:defRPr sz="1200"/>
            </a:lvl1pPr>
          </a:lstStyle>
          <a:p>
            <a:fld id="{E5FB5CF3-182F-488D-8D75-300511DC0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3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D68DFE9-9A3A-4465-9CB8-7562818624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84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44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0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3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Text p.262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1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0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p265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2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43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7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92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2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8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3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88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8AEFA-DE96-4394-8EBA-F96A659FB0E2}" type="slidenum">
              <a:rPr lang="en-US"/>
              <a:pPr/>
              <a:t>28</a:t>
            </a:fld>
            <a:endParaRPr 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8" y="4721186"/>
            <a:ext cx="4991947" cy="4472702"/>
          </a:xfrm>
          <a:ln/>
        </p:spPr>
        <p:txBody>
          <a:bodyPr lIns="95376" tIns="48497" rIns="95376" bIns="48497"/>
          <a:lstStyle/>
          <a:p>
            <a:endParaRPr lang="en-AU"/>
          </a:p>
        </p:txBody>
      </p:sp>
      <p:sp>
        <p:nvSpPr>
          <p:cNvPr id="847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88328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66C21-37C1-4813-8B9C-CCF6F6366D9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7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1ADC2-52B8-4F85-BDD3-06507A7ABDE1}" type="slidenum">
              <a:rPr lang="en-US"/>
              <a:pPr/>
              <a:t>30</a:t>
            </a:fld>
            <a:endParaRPr 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8" y="4721186"/>
            <a:ext cx="4991947" cy="4472702"/>
          </a:xfrm>
          <a:ln/>
        </p:spPr>
        <p:txBody>
          <a:bodyPr lIns="95376" tIns="48497" rIns="95376" bIns="48497"/>
          <a:lstStyle/>
          <a:p>
            <a:endParaRPr lang="en-AU"/>
          </a:p>
        </p:txBody>
      </p:sp>
      <p:sp>
        <p:nvSpPr>
          <p:cNvPr id="849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82397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B51A6-F427-4FA8-911E-3A6C8E4DBEF5}" type="slidenum">
              <a:rPr lang="en-US"/>
              <a:pPr/>
              <a:t>31</a:t>
            </a:fld>
            <a:endParaRPr 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8" y="4721186"/>
            <a:ext cx="4991947" cy="4472702"/>
          </a:xfrm>
          <a:ln/>
        </p:spPr>
        <p:txBody>
          <a:bodyPr lIns="95376" tIns="48497" rIns="95376" bIns="48497"/>
          <a:lstStyle/>
          <a:p>
            <a:endParaRPr lang="en-AU"/>
          </a:p>
        </p:txBody>
      </p:sp>
      <p:sp>
        <p:nvSpPr>
          <p:cNvPr id="851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7477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3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66C21-37C1-4813-8B9C-CCF6F6366D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42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66C21-37C1-4813-8B9C-CCF6F6366D9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31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8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A3B93-DB25-4C3A-A8EA-28DA5A77BC1F}" type="slidenum">
              <a:rPr lang="en-US"/>
              <a:pPr/>
              <a:t>35</a:t>
            </a:fld>
            <a:endParaRPr lang="en-US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8" y="4721186"/>
            <a:ext cx="4991947" cy="4472702"/>
          </a:xfrm>
          <a:ln/>
        </p:spPr>
        <p:txBody>
          <a:bodyPr lIns="95376" tIns="48497" rIns="95376" bIns="48497"/>
          <a:lstStyle/>
          <a:p>
            <a:endParaRPr lang="en-AU"/>
          </a:p>
        </p:txBody>
      </p:sp>
      <p:sp>
        <p:nvSpPr>
          <p:cNvPr id="872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39530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B0D92-A0CB-42DE-B8DA-A09335A1E074}" type="slidenum">
              <a:rPr lang="en-US"/>
              <a:pPr/>
              <a:t>36</a:t>
            </a:fld>
            <a:endParaRPr lang="en-US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8" y="4721186"/>
            <a:ext cx="4991947" cy="4472702"/>
          </a:xfrm>
          <a:ln/>
        </p:spPr>
        <p:txBody>
          <a:bodyPr lIns="95376" tIns="48497" rIns="95376" bIns="48497"/>
          <a:lstStyle/>
          <a:p>
            <a:endParaRPr lang="en-AU"/>
          </a:p>
        </p:txBody>
      </p:sp>
      <p:sp>
        <p:nvSpPr>
          <p:cNvPr id="874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402191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4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6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1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Text, p.261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8DFE9-9A3A-4465-9CB8-7562818624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6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8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2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orld Arrows texture3.jpg"/>
          <p:cNvPicPr>
            <a:picLocks noChangeAspect="1"/>
          </p:cNvPicPr>
          <p:nvPr/>
        </p:nvPicPr>
        <p:blipFill>
          <a:blip r:embed="rId2" cstate="print"/>
          <a:srcRect t="3556"/>
          <a:stretch>
            <a:fillRect/>
          </a:stretch>
        </p:blipFill>
        <p:spPr>
          <a:xfrm>
            <a:off x="0" y="2010508"/>
            <a:ext cx="9144000" cy="48474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98778"/>
            <a:ext cx="9144000" cy="4853354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23" y="2130425"/>
            <a:ext cx="575603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4" y="3974123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004643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02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2" name="Picture 161" descr="words and logo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7068" y="405150"/>
            <a:ext cx="1760678" cy="696824"/>
          </a:xfrm>
          <a:prstGeom prst="rect">
            <a:avLst/>
          </a:prstGeom>
        </p:spPr>
      </p:pic>
      <p:grpSp>
        <p:nvGrpSpPr>
          <p:cNvPr id="48" name="Group 324"/>
          <p:cNvGrpSpPr/>
          <p:nvPr/>
        </p:nvGrpSpPr>
        <p:grpSpPr>
          <a:xfrm>
            <a:off x="533400" y="1693985"/>
            <a:ext cx="6749237" cy="291978"/>
            <a:chOff x="533400" y="1711325"/>
            <a:chExt cx="6348413" cy="274638"/>
          </a:xfrm>
          <a:solidFill>
            <a:srgbClr val="376092"/>
          </a:solidFill>
        </p:grpSpPr>
        <p:sp>
          <p:nvSpPr>
            <p:cNvPr id="4" name="Freeform 5"/>
            <p:cNvSpPr>
              <a:spLocks noEditPoints="1"/>
            </p:cNvSpPr>
            <p:nvPr userDrawn="1"/>
          </p:nvSpPr>
          <p:spPr bwMode="auto">
            <a:xfrm>
              <a:off x="533400" y="1712913"/>
              <a:ext cx="88900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631825" y="1736725"/>
              <a:ext cx="63500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703263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774700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852488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92233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00125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039813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11112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189038" y="1736725"/>
              <a:ext cx="63500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250950" y="1739900"/>
              <a:ext cx="74613" cy="9366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80" y="0"/>
                </a:cxn>
                <a:cxn ang="0">
                  <a:pos x="226" y="320"/>
                </a:cxn>
                <a:cxn ang="0">
                  <a:pos x="228" y="320"/>
                </a:cxn>
                <a:cxn ang="0">
                  <a:pos x="393" y="0"/>
                </a:cxn>
                <a:cxn ang="0">
                  <a:pos x="496" y="0"/>
                </a:cxn>
                <a:cxn ang="0">
                  <a:pos x="245" y="452"/>
                </a:cxn>
                <a:cxn ang="0">
                  <a:pos x="212" y="512"/>
                </a:cxn>
                <a:cxn ang="0">
                  <a:pos x="176" y="563"/>
                </a:cxn>
                <a:cxn ang="0">
                  <a:pos x="127" y="599"/>
                </a:cxn>
                <a:cxn ang="0">
                  <a:pos x="58" y="612"/>
                </a:cxn>
                <a:cxn ang="0">
                  <a:pos x="0" y="605"/>
                </a:cxn>
                <a:cxn ang="0">
                  <a:pos x="18" y="525"/>
                </a:cxn>
                <a:cxn ang="0">
                  <a:pos x="36" y="529"/>
                </a:cxn>
                <a:cxn ang="0">
                  <a:pos x="55" y="531"/>
                </a:cxn>
                <a:cxn ang="0">
                  <a:pos x="93" y="523"/>
                </a:cxn>
                <a:cxn ang="0">
                  <a:pos x="118" y="494"/>
                </a:cxn>
                <a:cxn ang="0">
                  <a:pos x="156" y="424"/>
                </a:cxn>
                <a:cxn ang="0">
                  <a:pos x="79" y="0"/>
                </a:cxn>
              </a:cxnLst>
              <a:rect l="0" t="0" r="r" b="b"/>
              <a:pathLst>
                <a:path w="496" h="612">
                  <a:moveTo>
                    <a:pt x="79" y="0"/>
                  </a:moveTo>
                  <a:lnTo>
                    <a:pt x="180" y="0"/>
                  </a:lnTo>
                  <a:lnTo>
                    <a:pt x="226" y="320"/>
                  </a:lnTo>
                  <a:lnTo>
                    <a:pt x="228" y="320"/>
                  </a:lnTo>
                  <a:lnTo>
                    <a:pt x="393" y="0"/>
                  </a:lnTo>
                  <a:lnTo>
                    <a:pt x="496" y="0"/>
                  </a:lnTo>
                  <a:lnTo>
                    <a:pt x="245" y="452"/>
                  </a:lnTo>
                  <a:cubicBezTo>
                    <a:pt x="234" y="473"/>
                    <a:pt x="223" y="493"/>
                    <a:pt x="212" y="512"/>
                  </a:cubicBezTo>
                  <a:cubicBezTo>
                    <a:pt x="202" y="531"/>
                    <a:pt x="189" y="548"/>
                    <a:pt x="176" y="563"/>
                  </a:cubicBezTo>
                  <a:cubicBezTo>
                    <a:pt x="162" y="578"/>
                    <a:pt x="145" y="590"/>
                    <a:pt x="127" y="599"/>
                  </a:cubicBezTo>
                  <a:cubicBezTo>
                    <a:pt x="108" y="608"/>
                    <a:pt x="85" y="612"/>
                    <a:pt x="58" y="612"/>
                  </a:cubicBezTo>
                  <a:cubicBezTo>
                    <a:pt x="40" y="612"/>
                    <a:pt x="21" y="610"/>
                    <a:pt x="0" y="605"/>
                  </a:cubicBezTo>
                  <a:lnTo>
                    <a:pt x="18" y="525"/>
                  </a:lnTo>
                  <a:cubicBezTo>
                    <a:pt x="24" y="526"/>
                    <a:pt x="30" y="528"/>
                    <a:pt x="36" y="529"/>
                  </a:cubicBezTo>
                  <a:cubicBezTo>
                    <a:pt x="42" y="531"/>
                    <a:pt x="49" y="531"/>
                    <a:pt x="55" y="531"/>
                  </a:cubicBezTo>
                  <a:cubicBezTo>
                    <a:pt x="70" y="531"/>
                    <a:pt x="82" y="529"/>
                    <a:pt x="93" y="523"/>
                  </a:cubicBezTo>
                  <a:cubicBezTo>
                    <a:pt x="103" y="518"/>
                    <a:pt x="111" y="508"/>
                    <a:pt x="118" y="494"/>
                  </a:cubicBezTo>
                  <a:lnTo>
                    <a:pt x="156" y="42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355725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1433513" y="1712913"/>
              <a:ext cx="87313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530350" y="1712913"/>
              <a:ext cx="79375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612900" y="1739900"/>
              <a:ext cx="61913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" y="0"/>
                </a:cxn>
                <a:cxn ang="0">
                  <a:pos x="136" y="319"/>
                </a:cxn>
                <a:cxn ang="0">
                  <a:pos x="138" y="319"/>
                </a:cxn>
                <a:cxn ang="0">
                  <a:pos x="307" y="0"/>
                </a:cxn>
                <a:cxn ang="0">
                  <a:pos x="409" y="0"/>
                </a:cxn>
                <a:cxn ang="0">
                  <a:pos x="167" y="438"/>
                </a:cxn>
                <a:cxn ang="0">
                  <a:pos x="59" y="438"/>
                </a:cxn>
                <a:cxn ang="0">
                  <a:pos x="0" y="0"/>
                </a:cxn>
              </a:cxnLst>
              <a:rect l="0" t="0" r="r" b="b"/>
              <a:pathLst>
                <a:path w="409" h="438">
                  <a:moveTo>
                    <a:pt x="0" y="0"/>
                  </a:moveTo>
                  <a:lnTo>
                    <a:pt x="100" y="0"/>
                  </a:lnTo>
                  <a:lnTo>
                    <a:pt x="136" y="319"/>
                  </a:lnTo>
                  <a:lnTo>
                    <a:pt x="138" y="319"/>
                  </a:lnTo>
                  <a:lnTo>
                    <a:pt x="307" y="0"/>
                  </a:lnTo>
                  <a:lnTo>
                    <a:pt x="409" y="0"/>
                  </a:lnTo>
                  <a:lnTo>
                    <a:pt x="167" y="438"/>
                  </a:lnTo>
                  <a:lnTo>
                    <a:pt x="59" y="4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1673225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1743075" y="17367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793875" y="17192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 userDrawn="1"/>
          </p:nvSpPr>
          <p:spPr bwMode="auto">
            <a:xfrm>
              <a:off x="183356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865313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192881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96056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2033588" y="17367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2144713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2230438" y="1712913"/>
              <a:ext cx="857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566" y="0"/>
                </a:cxn>
                <a:cxn ang="0">
                  <a:pos x="547" y="91"/>
                </a:cxn>
                <a:cxn ang="0">
                  <a:pos x="211" y="91"/>
                </a:cxn>
                <a:cxn ang="0">
                  <a:pos x="178" y="250"/>
                </a:cxn>
                <a:cxn ang="0">
                  <a:pos x="489" y="250"/>
                </a:cxn>
                <a:cxn ang="0">
                  <a:pos x="472" y="336"/>
                </a:cxn>
                <a:cxn ang="0">
                  <a:pos x="159" y="336"/>
                </a:cxn>
                <a:cxn ang="0">
                  <a:pos x="123" y="514"/>
                </a:cxn>
                <a:cxn ang="0">
                  <a:pos x="461" y="514"/>
                </a:cxn>
                <a:cxn ang="0">
                  <a:pos x="443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66" h="605">
                  <a:moveTo>
                    <a:pt x="125" y="0"/>
                  </a:moveTo>
                  <a:lnTo>
                    <a:pt x="566" y="0"/>
                  </a:lnTo>
                  <a:lnTo>
                    <a:pt x="547" y="91"/>
                  </a:lnTo>
                  <a:lnTo>
                    <a:pt x="211" y="91"/>
                  </a:lnTo>
                  <a:lnTo>
                    <a:pt x="178" y="250"/>
                  </a:lnTo>
                  <a:lnTo>
                    <a:pt x="489" y="250"/>
                  </a:lnTo>
                  <a:lnTo>
                    <a:pt x="472" y="336"/>
                  </a:lnTo>
                  <a:lnTo>
                    <a:pt x="159" y="336"/>
                  </a:lnTo>
                  <a:lnTo>
                    <a:pt x="123" y="514"/>
                  </a:lnTo>
                  <a:lnTo>
                    <a:pt x="461" y="514"/>
                  </a:lnTo>
                  <a:lnTo>
                    <a:pt x="443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2312988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2384425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 userDrawn="1"/>
          </p:nvSpPr>
          <p:spPr bwMode="auto">
            <a:xfrm>
              <a:off x="24574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 noEditPoints="1"/>
            </p:cNvSpPr>
            <p:nvPr userDrawn="1"/>
          </p:nvSpPr>
          <p:spPr bwMode="auto">
            <a:xfrm>
              <a:off x="2535238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2609850" y="1736725"/>
              <a:ext cx="1063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 noEditPoints="1"/>
            </p:cNvSpPr>
            <p:nvPr userDrawn="1"/>
          </p:nvSpPr>
          <p:spPr bwMode="auto">
            <a:xfrm>
              <a:off x="2724150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2757488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282575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2924175" y="1711325"/>
              <a:ext cx="52388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>
              <a:off x="3009900" y="1712913"/>
              <a:ext cx="82550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539" y="0"/>
                </a:cxn>
                <a:cxn ang="0">
                  <a:pos x="520" y="91"/>
                </a:cxn>
                <a:cxn ang="0">
                  <a:pos x="212" y="91"/>
                </a:cxn>
                <a:cxn ang="0">
                  <a:pos x="179" y="250"/>
                </a:cxn>
                <a:cxn ang="0">
                  <a:pos x="446" y="250"/>
                </a:cxn>
                <a:cxn ang="0">
                  <a:pos x="428" y="336"/>
                </a:cxn>
                <a:cxn ang="0">
                  <a:pos x="162" y="336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39" h="605">
                  <a:moveTo>
                    <a:pt x="126" y="0"/>
                  </a:moveTo>
                  <a:lnTo>
                    <a:pt x="539" y="0"/>
                  </a:lnTo>
                  <a:lnTo>
                    <a:pt x="520" y="91"/>
                  </a:lnTo>
                  <a:lnTo>
                    <a:pt x="212" y="91"/>
                  </a:lnTo>
                  <a:lnTo>
                    <a:pt x="179" y="250"/>
                  </a:lnTo>
                  <a:lnTo>
                    <a:pt x="446" y="250"/>
                  </a:lnTo>
                  <a:lnTo>
                    <a:pt x="428" y="336"/>
                  </a:lnTo>
                  <a:lnTo>
                    <a:pt x="162" y="336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 noEditPoints="1"/>
            </p:cNvSpPr>
            <p:nvPr userDrawn="1"/>
          </p:nvSpPr>
          <p:spPr bwMode="auto">
            <a:xfrm>
              <a:off x="308451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auto">
            <a:xfrm>
              <a:off x="311626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/>
            <p:cNvSpPr>
              <a:spLocks noEditPoints="1"/>
            </p:cNvSpPr>
            <p:nvPr userDrawn="1"/>
          </p:nvSpPr>
          <p:spPr bwMode="auto">
            <a:xfrm>
              <a:off x="3190875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auto">
            <a:xfrm>
              <a:off x="326231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auto">
            <a:xfrm>
              <a:off x="3338513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/>
            <p:cNvSpPr>
              <a:spLocks noEditPoints="1"/>
            </p:cNvSpPr>
            <p:nvPr userDrawn="1"/>
          </p:nvSpPr>
          <p:spPr bwMode="auto">
            <a:xfrm>
              <a:off x="3409950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auto">
            <a:xfrm>
              <a:off x="3513138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auto">
            <a:xfrm>
              <a:off x="3597275" y="1712913"/>
              <a:ext cx="95250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31" y="0"/>
                </a:cxn>
                <a:cxn ang="0">
                  <a:pos x="181" y="241"/>
                </a:cxn>
                <a:cxn ang="0">
                  <a:pos x="464" y="241"/>
                </a:cxn>
                <a:cxn ang="0">
                  <a:pos x="514" y="0"/>
                </a:cxn>
                <a:cxn ang="0">
                  <a:pos x="620" y="0"/>
                </a:cxn>
                <a:cxn ang="0">
                  <a:pos x="495" y="605"/>
                </a:cxn>
                <a:cxn ang="0">
                  <a:pos x="389" y="605"/>
                </a:cxn>
                <a:cxn ang="0">
                  <a:pos x="445" y="332"/>
                </a:cxn>
                <a:cxn ang="0">
                  <a:pos x="163" y="332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620" h="605">
                  <a:moveTo>
                    <a:pt x="125" y="0"/>
                  </a:moveTo>
                  <a:lnTo>
                    <a:pt x="231" y="0"/>
                  </a:lnTo>
                  <a:lnTo>
                    <a:pt x="181" y="241"/>
                  </a:lnTo>
                  <a:lnTo>
                    <a:pt x="464" y="241"/>
                  </a:lnTo>
                  <a:lnTo>
                    <a:pt x="514" y="0"/>
                  </a:lnTo>
                  <a:lnTo>
                    <a:pt x="620" y="0"/>
                  </a:lnTo>
                  <a:lnTo>
                    <a:pt x="495" y="605"/>
                  </a:lnTo>
                  <a:lnTo>
                    <a:pt x="389" y="605"/>
                  </a:lnTo>
                  <a:lnTo>
                    <a:pt x="445" y="332"/>
                  </a:lnTo>
                  <a:lnTo>
                    <a:pt x="163" y="332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auto">
            <a:xfrm>
              <a:off x="3694113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auto">
            <a:xfrm>
              <a:off x="3763963" y="17367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/>
            <p:cNvSpPr>
              <a:spLocks noEditPoints="1"/>
            </p:cNvSpPr>
            <p:nvPr userDrawn="1"/>
          </p:nvSpPr>
          <p:spPr bwMode="auto">
            <a:xfrm>
              <a:off x="3879850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 userDrawn="1"/>
          </p:nvSpPr>
          <p:spPr bwMode="auto">
            <a:xfrm>
              <a:off x="395128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4062413" y="1712913"/>
              <a:ext cx="87313" cy="93663"/>
            </a:xfrm>
            <a:custGeom>
              <a:avLst/>
              <a:gdLst/>
              <a:ahLst/>
              <a:cxnLst>
                <a:cxn ang="0">
                  <a:pos x="176" y="276"/>
                </a:cxn>
                <a:cxn ang="0">
                  <a:pos x="331" y="276"/>
                </a:cxn>
                <a:cxn ang="0">
                  <a:pos x="436" y="247"/>
                </a:cxn>
                <a:cxn ang="0">
                  <a:pos x="472" y="165"/>
                </a:cxn>
                <a:cxn ang="0">
                  <a:pos x="463" y="125"/>
                </a:cxn>
                <a:cxn ang="0">
                  <a:pos x="439" y="100"/>
                </a:cxn>
                <a:cxn ang="0">
                  <a:pos x="404" y="89"/>
                </a:cxn>
                <a:cxn ang="0">
                  <a:pos x="364" y="86"/>
                </a:cxn>
                <a:cxn ang="0">
                  <a:pos x="215" y="86"/>
                </a:cxn>
                <a:cxn ang="0">
                  <a:pos x="176" y="276"/>
                </a:cxn>
                <a:cxn ang="0">
                  <a:pos x="125" y="0"/>
                </a:cxn>
                <a:cxn ang="0">
                  <a:pos x="387" y="0"/>
                </a:cxn>
                <a:cxn ang="0">
                  <a:pos x="439" y="3"/>
                </a:cxn>
                <a:cxn ang="0">
                  <a:pos x="502" y="22"/>
                </a:cxn>
                <a:cxn ang="0">
                  <a:pos x="556" y="68"/>
                </a:cxn>
                <a:cxn ang="0">
                  <a:pos x="578" y="154"/>
                </a:cxn>
                <a:cxn ang="0">
                  <a:pos x="542" y="267"/>
                </a:cxn>
                <a:cxn ang="0">
                  <a:pos x="441" y="319"/>
                </a:cxn>
                <a:cxn ang="0">
                  <a:pos x="441" y="321"/>
                </a:cxn>
                <a:cxn ang="0">
                  <a:pos x="492" y="363"/>
                </a:cxn>
                <a:cxn ang="0">
                  <a:pos x="505" y="430"/>
                </a:cxn>
                <a:cxn ang="0">
                  <a:pos x="500" y="492"/>
                </a:cxn>
                <a:cxn ang="0">
                  <a:pos x="496" y="555"/>
                </a:cxn>
                <a:cxn ang="0">
                  <a:pos x="498" y="580"/>
                </a:cxn>
                <a:cxn ang="0">
                  <a:pos x="507" y="605"/>
                </a:cxn>
                <a:cxn ang="0">
                  <a:pos x="396" y="605"/>
                </a:cxn>
                <a:cxn ang="0">
                  <a:pos x="390" y="582"/>
                </a:cxn>
                <a:cxn ang="0">
                  <a:pos x="389" y="558"/>
                </a:cxn>
                <a:cxn ang="0">
                  <a:pos x="394" y="492"/>
                </a:cxn>
                <a:cxn ang="0">
                  <a:pos x="399" y="426"/>
                </a:cxn>
                <a:cxn ang="0">
                  <a:pos x="389" y="386"/>
                </a:cxn>
                <a:cxn ang="0">
                  <a:pos x="363" y="365"/>
                </a:cxn>
                <a:cxn ang="0">
                  <a:pos x="327" y="357"/>
                </a:cxn>
                <a:cxn ang="0">
                  <a:pos x="286" y="356"/>
                </a:cxn>
                <a:cxn ang="0">
                  <a:pos x="159" y="356"/>
                </a:cxn>
                <a:cxn ang="0">
                  <a:pos x="108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78" h="605">
                  <a:moveTo>
                    <a:pt x="176" y="276"/>
                  </a:moveTo>
                  <a:lnTo>
                    <a:pt x="331" y="276"/>
                  </a:lnTo>
                  <a:cubicBezTo>
                    <a:pt x="377" y="276"/>
                    <a:pt x="411" y="266"/>
                    <a:pt x="436" y="247"/>
                  </a:cubicBezTo>
                  <a:cubicBezTo>
                    <a:pt x="460" y="228"/>
                    <a:pt x="472" y="201"/>
                    <a:pt x="472" y="165"/>
                  </a:cubicBezTo>
                  <a:cubicBezTo>
                    <a:pt x="472" y="149"/>
                    <a:pt x="469" y="135"/>
                    <a:pt x="463" y="125"/>
                  </a:cubicBezTo>
                  <a:cubicBezTo>
                    <a:pt x="457" y="114"/>
                    <a:pt x="449" y="106"/>
                    <a:pt x="439" y="100"/>
                  </a:cubicBezTo>
                  <a:cubicBezTo>
                    <a:pt x="429" y="95"/>
                    <a:pt x="417" y="91"/>
                    <a:pt x="404" y="89"/>
                  </a:cubicBezTo>
                  <a:cubicBezTo>
                    <a:pt x="391" y="87"/>
                    <a:pt x="378" y="86"/>
                    <a:pt x="364" y="86"/>
                  </a:cubicBezTo>
                  <a:lnTo>
                    <a:pt x="215" y="86"/>
                  </a:lnTo>
                  <a:lnTo>
                    <a:pt x="176" y="276"/>
                  </a:lnTo>
                  <a:close/>
                  <a:moveTo>
                    <a:pt x="125" y="0"/>
                  </a:moveTo>
                  <a:lnTo>
                    <a:pt x="387" y="0"/>
                  </a:lnTo>
                  <a:cubicBezTo>
                    <a:pt x="400" y="0"/>
                    <a:pt x="417" y="1"/>
                    <a:pt x="439" y="3"/>
                  </a:cubicBezTo>
                  <a:cubicBezTo>
                    <a:pt x="460" y="6"/>
                    <a:pt x="481" y="12"/>
                    <a:pt x="502" y="22"/>
                  </a:cubicBezTo>
                  <a:cubicBezTo>
                    <a:pt x="523" y="32"/>
                    <a:pt x="541" y="48"/>
                    <a:pt x="556" y="68"/>
                  </a:cubicBezTo>
                  <a:cubicBezTo>
                    <a:pt x="571" y="89"/>
                    <a:pt x="578" y="118"/>
                    <a:pt x="578" y="154"/>
                  </a:cubicBezTo>
                  <a:cubicBezTo>
                    <a:pt x="578" y="202"/>
                    <a:pt x="566" y="240"/>
                    <a:pt x="542" y="267"/>
                  </a:cubicBezTo>
                  <a:cubicBezTo>
                    <a:pt x="517" y="294"/>
                    <a:pt x="484" y="311"/>
                    <a:pt x="441" y="319"/>
                  </a:cubicBezTo>
                  <a:lnTo>
                    <a:pt x="441" y="321"/>
                  </a:lnTo>
                  <a:cubicBezTo>
                    <a:pt x="466" y="330"/>
                    <a:pt x="483" y="344"/>
                    <a:pt x="492" y="363"/>
                  </a:cubicBezTo>
                  <a:cubicBezTo>
                    <a:pt x="501" y="382"/>
                    <a:pt x="505" y="404"/>
                    <a:pt x="505" y="430"/>
                  </a:cubicBezTo>
                  <a:cubicBezTo>
                    <a:pt x="505" y="451"/>
                    <a:pt x="503" y="472"/>
                    <a:pt x="500" y="492"/>
                  </a:cubicBezTo>
                  <a:cubicBezTo>
                    <a:pt x="497" y="513"/>
                    <a:pt x="495" y="534"/>
                    <a:pt x="496" y="555"/>
                  </a:cubicBezTo>
                  <a:cubicBezTo>
                    <a:pt x="496" y="564"/>
                    <a:pt x="497" y="572"/>
                    <a:pt x="498" y="580"/>
                  </a:cubicBezTo>
                  <a:cubicBezTo>
                    <a:pt x="499" y="589"/>
                    <a:pt x="502" y="597"/>
                    <a:pt x="507" y="605"/>
                  </a:cubicBezTo>
                  <a:lnTo>
                    <a:pt x="396" y="605"/>
                  </a:lnTo>
                  <a:cubicBezTo>
                    <a:pt x="393" y="597"/>
                    <a:pt x="391" y="589"/>
                    <a:pt x="390" y="582"/>
                  </a:cubicBezTo>
                  <a:cubicBezTo>
                    <a:pt x="389" y="575"/>
                    <a:pt x="389" y="567"/>
                    <a:pt x="389" y="558"/>
                  </a:cubicBezTo>
                  <a:cubicBezTo>
                    <a:pt x="389" y="536"/>
                    <a:pt x="391" y="514"/>
                    <a:pt x="394" y="492"/>
                  </a:cubicBezTo>
                  <a:cubicBezTo>
                    <a:pt x="397" y="470"/>
                    <a:pt x="399" y="448"/>
                    <a:pt x="399" y="426"/>
                  </a:cubicBezTo>
                  <a:cubicBezTo>
                    <a:pt x="399" y="409"/>
                    <a:pt x="396" y="395"/>
                    <a:pt x="389" y="386"/>
                  </a:cubicBezTo>
                  <a:cubicBezTo>
                    <a:pt x="383" y="376"/>
                    <a:pt x="374" y="369"/>
                    <a:pt x="363" y="365"/>
                  </a:cubicBezTo>
                  <a:cubicBezTo>
                    <a:pt x="353" y="361"/>
                    <a:pt x="341" y="358"/>
                    <a:pt x="327" y="357"/>
                  </a:cubicBezTo>
                  <a:cubicBezTo>
                    <a:pt x="313" y="356"/>
                    <a:pt x="300" y="356"/>
                    <a:pt x="286" y="356"/>
                  </a:cubicBezTo>
                  <a:lnTo>
                    <a:pt x="159" y="356"/>
                  </a:lnTo>
                  <a:lnTo>
                    <a:pt x="10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3"/>
            <p:cNvSpPr>
              <a:spLocks noEditPoints="1"/>
            </p:cNvSpPr>
            <p:nvPr userDrawn="1"/>
          </p:nvSpPr>
          <p:spPr bwMode="auto">
            <a:xfrm>
              <a:off x="4154488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 userDrawn="1"/>
          </p:nvSpPr>
          <p:spPr bwMode="auto">
            <a:xfrm>
              <a:off x="422275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5"/>
            <p:cNvSpPr>
              <a:spLocks noEditPoints="1"/>
            </p:cNvSpPr>
            <p:nvPr userDrawn="1"/>
          </p:nvSpPr>
          <p:spPr bwMode="auto">
            <a:xfrm>
              <a:off x="4291013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6"/>
            <p:cNvSpPr>
              <a:spLocks/>
            </p:cNvSpPr>
            <p:nvPr userDrawn="1"/>
          </p:nvSpPr>
          <p:spPr bwMode="auto">
            <a:xfrm>
              <a:off x="4367213" y="1739900"/>
              <a:ext cx="69850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7"/>
            <p:cNvSpPr>
              <a:spLocks/>
            </p:cNvSpPr>
            <p:nvPr userDrawn="1"/>
          </p:nvSpPr>
          <p:spPr bwMode="auto">
            <a:xfrm>
              <a:off x="4438650" y="17367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8"/>
            <p:cNvSpPr>
              <a:spLocks/>
            </p:cNvSpPr>
            <p:nvPr userDrawn="1"/>
          </p:nvSpPr>
          <p:spPr bwMode="auto">
            <a:xfrm>
              <a:off x="4489450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9"/>
            <p:cNvSpPr>
              <a:spLocks noEditPoints="1"/>
            </p:cNvSpPr>
            <p:nvPr userDrawn="1"/>
          </p:nvSpPr>
          <p:spPr bwMode="auto">
            <a:xfrm>
              <a:off x="4560888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0"/>
            <p:cNvSpPr>
              <a:spLocks/>
            </p:cNvSpPr>
            <p:nvPr userDrawn="1"/>
          </p:nvSpPr>
          <p:spPr bwMode="auto">
            <a:xfrm>
              <a:off x="4667250" y="17129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1"/>
            <p:cNvSpPr>
              <a:spLocks noEditPoints="1"/>
            </p:cNvSpPr>
            <p:nvPr userDrawn="1"/>
          </p:nvSpPr>
          <p:spPr bwMode="auto">
            <a:xfrm>
              <a:off x="4781550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2"/>
            <p:cNvSpPr>
              <a:spLocks/>
            </p:cNvSpPr>
            <p:nvPr userDrawn="1"/>
          </p:nvSpPr>
          <p:spPr bwMode="auto">
            <a:xfrm>
              <a:off x="485298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3"/>
            <p:cNvSpPr>
              <a:spLocks noEditPoints="1"/>
            </p:cNvSpPr>
            <p:nvPr userDrawn="1"/>
          </p:nvSpPr>
          <p:spPr bwMode="auto">
            <a:xfrm>
              <a:off x="4926013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 noEditPoints="1"/>
            </p:cNvSpPr>
            <p:nvPr userDrawn="1"/>
          </p:nvSpPr>
          <p:spPr bwMode="auto">
            <a:xfrm>
              <a:off x="4997450" y="17367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5"/>
            <p:cNvSpPr>
              <a:spLocks noEditPoints="1"/>
            </p:cNvSpPr>
            <p:nvPr userDrawn="1"/>
          </p:nvSpPr>
          <p:spPr bwMode="auto">
            <a:xfrm>
              <a:off x="5076825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6"/>
            <p:cNvSpPr>
              <a:spLocks/>
            </p:cNvSpPr>
            <p:nvPr userDrawn="1"/>
          </p:nvSpPr>
          <p:spPr bwMode="auto">
            <a:xfrm>
              <a:off x="5146675" y="17367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7"/>
            <p:cNvSpPr>
              <a:spLocks noEditPoints="1"/>
            </p:cNvSpPr>
            <p:nvPr userDrawn="1"/>
          </p:nvSpPr>
          <p:spPr bwMode="auto">
            <a:xfrm>
              <a:off x="5264150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8"/>
            <p:cNvSpPr>
              <a:spLocks/>
            </p:cNvSpPr>
            <p:nvPr userDrawn="1"/>
          </p:nvSpPr>
          <p:spPr bwMode="auto">
            <a:xfrm>
              <a:off x="5332413" y="1736725"/>
              <a:ext cx="698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9"/>
            <p:cNvSpPr>
              <a:spLocks/>
            </p:cNvSpPr>
            <p:nvPr userDrawn="1"/>
          </p:nvSpPr>
          <p:spPr bwMode="auto">
            <a:xfrm>
              <a:off x="5411788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0"/>
            <p:cNvSpPr>
              <a:spLocks/>
            </p:cNvSpPr>
            <p:nvPr userDrawn="1"/>
          </p:nvSpPr>
          <p:spPr bwMode="auto">
            <a:xfrm>
              <a:off x="5484813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1"/>
            <p:cNvSpPr>
              <a:spLocks/>
            </p:cNvSpPr>
            <p:nvPr userDrawn="1"/>
          </p:nvSpPr>
          <p:spPr bwMode="auto">
            <a:xfrm>
              <a:off x="5568950" y="1712913"/>
              <a:ext cx="36513" cy="93663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232" y="0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7" y="0"/>
                </a:cxn>
              </a:cxnLst>
              <a:rect l="0" t="0" r="r" b="b"/>
              <a:pathLst>
                <a:path w="232" h="605">
                  <a:moveTo>
                    <a:pt x="127" y="0"/>
                  </a:moveTo>
                  <a:lnTo>
                    <a:pt x="232" y="0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2"/>
            <p:cNvSpPr>
              <a:spLocks/>
            </p:cNvSpPr>
            <p:nvPr userDrawn="1"/>
          </p:nvSpPr>
          <p:spPr bwMode="auto">
            <a:xfrm>
              <a:off x="5603875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3"/>
            <p:cNvSpPr>
              <a:spLocks/>
            </p:cNvSpPr>
            <p:nvPr userDrawn="1"/>
          </p:nvSpPr>
          <p:spPr bwMode="auto">
            <a:xfrm>
              <a:off x="5681663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4"/>
            <p:cNvSpPr>
              <a:spLocks noEditPoints="1"/>
            </p:cNvSpPr>
            <p:nvPr userDrawn="1"/>
          </p:nvSpPr>
          <p:spPr bwMode="auto">
            <a:xfrm>
              <a:off x="5722938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5"/>
            <p:cNvSpPr>
              <a:spLocks/>
            </p:cNvSpPr>
            <p:nvPr userDrawn="1"/>
          </p:nvSpPr>
          <p:spPr bwMode="auto">
            <a:xfrm>
              <a:off x="5792788" y="17367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6"/>
            <p:cNvSpPr>
              <a:spLocks/>
            </p:cNvSpPr>
            <p:nvPr userDrawn="1"/>
          </p:nvSpPr>
          <p:spPr bwMode="auto">
            <a:xfrm>
              <a:off x="584041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7"/>
            <p:cNvSpPr>
              <a:spLocks noEditPoints="1"/>
            </p:cNvSpPr>
            <p:nvPr userDrawn="1"/>
          </p:nvSpPr>
          <p:spPr bwMode="auto">
            <a:xfrm>
              <a:off x="5915025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8"/>
            <p:cNvSpPr>
              <a:spLocks/>
            </p:cNvSpPr>
            <p:nvPr userDrawn="1"/>
          </p:nvSpPr>
          <p:spPr bwMode="auto">
            <a:xfrm>
              <a:off x="5989638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/>
            <p:cNvSpPr>
              <a:spLocks noEditPoints="1"/>
            </p:cNvSpPr>
            <p:nvPr userDrawn="1"/>
          </p:nvSpPr>
          <p:spPr bwMode="auto">
            <a:xfrm>
              <a:off x="6029325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0"/>
            <p:cNvSpPr>
              <a:spLocks noEditPoints="1"/>
            </p:cNvSpPr>
            <p:nvPr userDrawn="1"/>
          </p:nvSpPr>
          <p:spPr bwMode="auto">
            <a:xfrm>
              <a:off x="6062663" y="17367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1"/>
            <p:cNvSpPr>
              <a:spLocks/>
            </p:cNvSpPr>
            <p:nvPr userDrawn="1"/>
          </p:nvSpPr>
          <p:spPr bwMode="auto">
            <a:xfrm>
              <a:off x="6137275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2"/>
            <p:cNvSpPr>
              <a:spLocks noEditPoints="1"/>
            </p:cNvSpPr>
            <p:nvPr userDrawn="1"/>
          </p:nvSpPr>
          <p:spPr bwMode="auto">
            <a:xfrm>
              <a:off x="6210300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3"/>
            <p:cNvSpPr>
              <a:spLocks/>
            </p:cNvSpPr>
            <p:nvPr userDrawn="1"/>
          </p:nvSpPr>
          <p:spPr bwMode="auto">
            <a:xfrm>
              <a:off x="6283325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4"/>
            <p:cNvSpPr>
              <a:spLocks noEditPoints="1"/>
            </p:cNvSpPr>
            <p:nvPr userDrawn="1"/>
          </p:nvSpPr>
          <p:spPr bwMode="auto">
            <a:xfrm>
              <a:off x="6351588" y="1712913"/>
              <a:ext cx="85725" cy="93663"/>
            </a:xfrm>
            <a:custGeom>
              <a:avLst/>
              <a:gdLst/>
              <a:ahLst/>
              <a:cxnLst>
                <a:cxn ang="0">
                  <a:pos x="124" y="519"/>
                </a:cxn>
                <a:cxn ang="0">
                  <a:pos x="275" y="519"/>
                </a:cxn>
                <a:cxn ang="0">
                  <a:pos x="313" y="518"/>
                </a:cxn>
                <a:cxn ang="0">
                  <a:pos x="363" y="509"/>
                </a:cxn>
                <a:cxn ang="0">
                  <a:pos x="409" y="482"/>
                </a:cxn>
                <a:cxn ang="0">
                  <a:pos x="432" y="425"/>
                </a:cxn>
                <a:cxn ang="0">
                  <a:pos x="432" y="398"/>
                </a:cxn>
                <a:cxn ang="0">
                  <a:pos x="420" y="366"/>
                </a:cxn>
                <a:cxn ang="0">
                  <a:pos x="387" y="341"/>
                </a:cxn>
                <a:cxn ang="0">
                  <a:pos x="324" y="330"/>
                </a:cxn>
                <a:cxn ang="0">
                  <a:pos x="164" y="330"/>
                </a:cxn>
                <a:cxn ang="0">
                  <a:pos x="124" y="519"/>
                </a:cxn>
                <a:cxn ang="0">
                  <a:pos x="178" y="254"/>
                </a:cxn>
                <a:cxn ang="0">
                  <a:pos x="337" y="254"/>
                </a:cxn>
                <a:cxn ang="0">
                  <a:pos x="399" y="244"/>
                </a:cxn>
                <a:cxn ang="0">
                  <a:pos x="436" y="219"/>
                </a:cxn>
                <a:cxn ang="0">
                  <a:pos x="453" y="187"/>
                </a:cxn>
                <a:cxn ang="0">
                  <a:pos x="457" y="158"/>
                </a:cxn>
                <a:cxn ang="0">
                  <a:pos x="454" y="137"/>
                </a:cxn>
                <a:cxn ang="0">
                  <a:pos x="443" y="113"/>
                </a:cxn>
                <a:cxn ang="0">
                  <a:pos x="415" y="94"/>
                </a:cxn>
                <a:cxn ang="0">
                  <a:pos x="364" y="86"/>
                </a:cxn>
                <a:cxn ang="0">
                  <a:pos x="213" y="86"/>
                </a:cxn>
                <a:cxn ang="0">
                  <a:pos x="178" y="254"/>
                </a:cxn>
                <a:cxn ang="0">
                  <a:pos x="126" y="0"/>
                </a:cxn>
                <a:cxn ang="0">
                  <a:pos x="386" y="0"/>
                </a:cxn>
                <a:cxn ang="0">
                  <a:pos x="482" y="16"/>
                </a:cxn>
                <a:cxn ang="0">
                  <a:pos x="535" y="54"/>
                </a:cxn>
                <a:cxn ang="0">
                  <a:pos x="558" y="101"/>
                </a:cxn>
                <a:cxn ang="0">
                  <a:pos x="563" y="142"/>
                </a:cxn>
                <a:cxn ang="0">
                  <a:pos x="555" y="193"/>
                </a:cxn>
                <a:cxn ang="0">
                  <a:pos x="532" y="236"/>
                </a:cxn>
                <a:cxn ang="0">
                  <a:pos x="495" y="269"/>
                </a:cxn>
                <a:cxn ang="0">
                  <a:pos x="447" y="286"/>
                </a:cxn>
                <a:cxn ang="0">
                  <a:pos x="447" y="288"/>
                </a:cxn>
                <a:cxn ang="0">
                  <a:pos x="516" y="334"/>
                </a:cxn>
                <a:cxn ang="0">
                  <a:pos x="538" y="415"/>
                </a:cxn>
                <a:cxn ang="0">
                  <a:pos x="529" y="471"/>
                </a:cxn>
                <a:cxn ang="0">
                  <a:pos x="494" y="534"/>
                </a:cxn>
                <a:cxn ang="0">
                  <a:pos x="425" y="584"/>
                </a:cxn>
                <a:cxn ang="0">
                  <a:pos x="311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63" h="605">
                  <a:moveTo>
                    <a:pt x="124" y="519"/>
                  </a:moveTo>
                  <a:lnTo>
                    <a:pt x="275" y="519"/>
                  </a:lnTo>
                  <a:cubicBezTo>
                    <a:pt x="284" y="519"/>
                    <a:pt x="297" y="519"/>
                    <a:pt x="313" y="518"/>
                  </a:cubicBezTo>
                  <a:cubicBezTo>
                    <a:pt x="330" y="518"/>
                    <a:pt x="346" y="515"/>
                    <a:pt x="363" y="509"/>
                  </a:cubicBezTo>
                  <a:cubicBezTo>
                    <a:pt x="380" y="504"/>
                    <a:pt x="395" y="495"/>
                    <a:pt x="409" y="482"/>
                  </a:cubicBezTo>
                  <a:cubicBezTo>
                    <a:pt x="422" y="469"/>
                    <a:pt x="430" y="450"/>
                    <a:pt x="432" y="425"/>
                  </a:cubicBezTo>
                  <a:cubicBezTo>
                    <a:pt x="433" y="418"/>
                    <a:pt x="432" y="409"/>
                    <a:pt x="432" y="398"/>
                  </a:cubicBezTo>
                  <a:cubicBezTo>
                    <a:pt x="431" y="387"/>
                    <a:pt x="427" y="377"/>
                    <a:pt x="420" y="366"/>
                  </a:cubicBezTo>
                  <a:cubicBezTo>
                    <a:pt x="413" y="356"/>
                    <a:pt x="402" y="348"/>
                    <a:pt x="387" y="341"/>
                  </a:cubicBezTo>
                  <a:cubicBezTo>
                    <a:pt x="372" y="334"/>
                    <a:pt x="351" y="330"/>
                    <a:pt x="324" y="330"/>
                  </a:cubicBezTo>
                  <a:lnTo>
                    <a:pt x="164" y="330"/>
                  </a:lnTo>
                  <a:lnTo>
                    <a:pt x="124" y="519"/>
                  </a:lnTo>
                  <a:close/>
                  <a:moveTo>
                    <a:pt x="178" y="254"/>
                  </a:moveTo>
                  <a:lnTo>
                    <a:pt x="337" y="254"/>
                  </a:lnTo>
                  <a:cubicBezTo>
                    <a:pt x="363" y="254"/>
                    <a:pt x="384" y="251"/>
                    <a:pt x="399" y="244"/>
                  </a:cubicBezTo>
                  <a:cubicBezTo>
                    <a:pt x="415" y="237"/>
                    <a:pt x="427" y="229"/>
                    <a:pt x="436" y="219"/>
                  </a:cubicBezTo>
                  <a:cubicBezTo>
                    <a:pt x="444" y="209"/>
                    <a:pt x="450" y="198"/>
                    <a:pt x="453" y="187"/>
                  </a:cubicBezTo>
                  <a:cubicBezTo>
                    <a:pt x="456" y="176"/>
                    <a:pt x="457" y="166"/>
                    <a:pt x="457" y="158"/>
                  </a:cubicBezTo>
                  <a:cubicBezTo>
                    <a:pt x="457" y="152"/>
                    <a:pt x="456" y="145"/>
                    <a:pt x="454" y="137"/>
                  </a:cubicBezTo>
                  <a:cubicBezTo>
                    <a:pt x="453" y="128"/>
                    <a:pt x="449" y="121"/>
                    <a:pt x="443" y="113"/>
                  </a:cubicBezTo>
                  <a:cubicBezTo>
                    <a:pt x="436" y="105"/>
                    <a:pt x="427" y="99"/>
                    <a:pt x="415" y="94"/>
                  </a:cubicBezTo>
                  <a:cubicBezTo>
                    <a:pt x="402" y="89"/>
                    <a:pt x="385" y="86"/>
                    <a:pt x="364" y="86"/>
                  </a:cubicBezTo>
                  <a:lnTo>
                    <a:pt x="213" y="86"/>
                  </a:lnTo>
                  <a:lnTo>
                    <a:pt x="178" y="254"/>
                  </a:lnTo>
                  <a:close/>
                  <a:moveTo>
                    <a:pt x="126" y="0"/>
                  </a:moveTo>
                  <a:lnTo>
                    <a:pt x="386" y="0"/>
                  </a:lnTo>
                  <a:cubicBezTo>
                    <a:pt x="426" y="0"/>
                    <a:pt x="458" y="5"/>
                    <a:pt x="482" y="16"/>
                  </a:cubicBezTo>
                  <a:cubicBezTo>
                    <a:pt x="505" y="27"/>
                    <a:pt x="523" y="40"/>
                    <a:pt x="535" y="54"/>
                  </a:cubicBezTo>
                  <a:cubicBezTo>
                    <a:pt x="547" y="69"/>
                    <a:pt x="555" y="85"/>
                    <a:pt x="558" y="101"/>
                  </a:cubicBezTo>
                  <a:cubicBezTo>
                    <a:pt x="561" y="117"/>
                    <a:pt x="563" y="131"/>
                    <a:pt x="563" y="142"/>
                  </a:cubicBezTo>
                  <a:cubicBezTo>
                    <a:pt x="563" y="160"/>
                    <a:pt x="560" y="177"/>
                    <a:pt x="555" y="193"/>
                  </a:cubicBezTo>
                  <a:cubicBezTo>
                    <a:pt x="550" y="209"/>
                    <a:pt x="542" y="224"/>
                    <a:pt x="532" y="236"/>
                  </a:cubicBezTo>
                  <a:cubicBezTo>
                    <a:pt x="522" y="249"/>
                    <a:pt x="509" y="260"/>
                    <a:pt x="495" y="269"/>
                  </a:cubicBezTo>
                  <a:cubicBezTo>
                    <a:pt x="481" y="277"/>
                    <a:pt x="465" y="283"/>
                    <a:pt x="447" y="286"/>
                  </a:cubicBezTo>
                  <a:lnTo>
                    <a:pt x="447" y="288"/>
                  </a:lnTo>
                  <a:cubicBezTo>
                    <a:pt x="478" y="297"/>
                    <a:pt x="501" y="313"/>
                    <a:pt x="516" y="334"/>
                  </a:cubicBezTo>
                  <a:cubicBezTo>
                    <a:pt x="531" y="356"/>
                    <a:pt x="538" y="383"/>
                    <a:pt x="538" y="415"/>
                  </a:cubicBezTo>
                  <a:cubicBezTo>
                    <a:pt x="538" y="430"/>
                    <a:pt x="535" y="449"/>
                    <a:pt x="529" y="471"/>
                  </a:cubicBezTo>
                  <a:cubicBezTo>
                    <a:pt x="522" y="493"/>
                    <a:pt x="511" y="513"/>
                    <a:pt x="494" y="534"/>
                  </a:cubicBezTo>
                  <a:cubicBezTo>
                    <a:pt x="478" y="554"/>
                    <a:pt x="455" y="570"/>
                    <a:pt x="425" y="584"/>
                  </a:cubicBezTo>
                  <a:cubicBezTo>
                    <a:pt x="396" y="598"/>
                    <a:pt x="358" y="605"/>
                    <a:pt x="311" y="605"/>
                  </a:cubicBez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5"/>
            <p:cNvSpPr>
              <a:spLocks/>
            </p:cNvSpPr>
            <p:nvPr userDrawn="1"/>
          </p:nvSpPr>
          <p:spPr bwMode="auto">
            <a:xfrm>
              <a:off x="6443663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6"/>
            <p:cNvSpPr>
              <a:spLocks/>
            </p:cNvSpPr>
            <p:nvPr userDrawn="1"/>
          </p:nvSpPr>
          <p:spPr bwMode="auto">
            <a:xfrm>
              <a:off x="6515100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7"/>
            <p:cNvSpPr>
              <a:spLocks noEditPoints="1"/>
            </p:cNvSpPr>
            <p:nvPr userDrawn="1"/>
          </p:nvSpPr>
          <p:spPr bwMode="auto">
            <a:xfrm>
              <a:off x="6578600" y="17129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8"/>
            <p:cNvSpPr>
              <a:spLocks/>
            </p:cNvSpPr>
            <p:nvPr userDrawn="1"/>
          </p:nvSpPr>
          <p:spPr bwMode="auto">
            <a:xfrm>
              <a:off x="66103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9"/>
            <p:cNvSpPr>
              <a:spLocks noEditPoints="1"/>
            </p:cNvSpPr>
            <p:nvPr userDrawn="1"/>
          </p:nvSpPr>
          <p:spPr bwMode="auto">
            <a:xfrm>
              <a:off x="6686550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0"/>
            <p:cNvSpPr>
              <a:spLocks/>
            </p:cNvSpPr>
            <p:nvPr userDrawn="1"/>
          </p:nvSpPr>
          <p:spPr bwMode="auto">
            <a:xfrm>
              <a:off x="675640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1"/>
            <p:cNvSpPr>
              <a:spLocks/>
            </p:cNvSpPr>
            <p:nvPr userDrawn="1"/>
          </p:nvSpPr>
          <p:spPr bwMode="auto">
            <a:xfrm>
              <a:off x="6821488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2"/>
            <p:cNvSpPr>
              <a:spLocks/>
            </p:cNvSpPr>
            <p:nvPr userDrawn="1"/>
          </p:nvSpPr>
          <p:spPr bwMode="auto">
            <a:xfrm>
              <a:off x="541338" y="1865313"/>
              <a:ext cx="114300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3"/>
            <p:cNvSpPr>
              <a:spLocks noEditPoints="1"/>
            </p:cNvSpPr>
            <p:nvPr userDrawn="1"/>
          </p:nvSpPr>
          <p:spPr bwMode="auto">
            <a:xfrm>
              <a:off x="655638" y="1865313"/>
              <a:ext cx="85725" cy="93663"/>
            </a:xfrm>
            <a:custGeom>
              <a:avLst/>
              <a:gdLst/>
              <a:ahLst/>
              <a:cxnLst>
                <a:cxn ang="0">
                  <a:pos x="124" y="519"/>
                </a:cxn>
                <a:cxn ang="0">
                  <a:pos x="275" y="519"/>
                </a:cxn>
                <a:cxn ang="0">
                  <a:pos x="313" y="518"/>
                </a:cxn>
                <a:cxn ang="0">
                  <a:pos x="363" y="509"/>
                </a:cxn>
                <a:cxn ang="0">
                  <a:pos x="409" y="482"/>
                </a:cxn>
                <a:cxn ang="0">
                  <a:pos x="432" y="425"/>
                </a:cxn>
                <a:cxn ang="0">
                  <a:pos x="432" y="398"/>
                </a:cxn>
                <a:cxn ang="0">
                  <a:pos x="420" y="366"/>
                </a:cxn>
                <a:cxn ang="0">
                  <a:pos x="387" y="341"/>
                </a:cxn>
                <a:cxn ang="0">
                  <a:pos x="324" y="330"/>
                </a:cxn>
                <a:cxn ang="0">
                  <a:pos x="164" y="330"/>
                </a:cxn>
                <a:cxn ang="0">
                  <a:pos x="124" y="519"/>
                </a:cxn>
                <a:cxn ang="0">
                  <a:pos x="178" y="254"/>
                </a:cxn>
                <a:cxn ang="0">
                  <a:pos x="337" y="254"/>
                </a:cxn>
                <a:cxn ang="0">
                  <a:pos x="399" y="244"/>
                </a:cxn>
                <a:cxn ang="0">
                  <a:pos x="436" y="219"/>
                </a:cxn>
                <a:cxn ang="0">
                  <a:pos x="453" y="187"/>
                </a:cxn>
                <a:cxn ang="0">
                  <a:pos x="457" y="158"/>
                </a:cxn>
                <a:cxn ang="0">
                  <a:pos x="454" y="137"/>
                </a:cxn>
                <a:cxn ang="0">
                  <a:pos x="443" y="113"/>
                </a:cxn>
                <a:cxn ang="0">
                  <a:pos x="415" y="94"/>
                </a:cxn>
                <a:cxn ang="0">
                  <a:pos x="364" y="86"/>
                </a:cxn>
                <a:cxn ang="0">
                  <a:pos x="213" y="86"/>
                </a:cxn>
                <a:cxn ang="0">
                  <a:pos x="178" y="254"/>
                </a:cxn>
                <a:cxn ang="0">
                  <a:pos x="126" y="0"/>
                </a:cxn>
                <a:cxn ang="0">
                  <a:pos x="386" y="0"/>
                </a:cxn>
                <a:cxn ang="0">
                  <a:pos x="482" y="16"/>
                </a:cxn>
                <a:cxn ang="0">
                  <a:pos x="535" y="54"/>
                </a:cxn>
                <a:cxn ang="0">
                  <a:pos x="558" y="101"/>
                </a:cxn>
                <a:cxn ang="0">
                  <a:pos x="563" y="142"/>
                </a:cxn>
                <a:cxn ang="0">
                  <a:pos x="555" y="193"/>
                </a:cxn>
                <a:cxn ang="0">
                  <a:pos x="532" y="236"/>
                </a:cxn>
                <a:cxn ang="0">
                  <a:pos x="495" y="269"/>
                </a:cxn>
                <a:cxn ang="0">
                  <a:pos x="447" y="286"/>
                </a:cxn>
                <a:cxn ang="0">
                  <a:pos x="447" y="288"/>
                </a:cxn>
                <a:cxn ang="0">
                  <a:pos x="516" y="334"/>
                </a:cxn>
                <a:cxn ang="0">
                  <a:pos x="538" y="415"/>
                </a:cxn>
                <a:cxn ang="0">
                  <a:pos x="529" y="471"/>
                </a:cxn>
                <a:cxn ang="0">
                  <a:pos x="494" y="534"/>
                </a:cxn>
                <a:cxn ang="0">
                  <a:pos x="425" y="584"/>
                </a:cxn>
                <a:cxn ang="0">
                  <a:pos x="311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63" h="605">
                  <a:moveTo>
                    <a:pt x="124" y="519"/>
                  </a:moveTo>
                  <a:lnTo>
                    <a:pt x="275" y="519"/>
                  </a:lnTo>
                  <a:cubicBezTo>
                    <a:pt x="284" y="519"/>
                    <a:pt x="297" y="519"/>
                    <a:pt x="313" y="518"/>
                  </a:cubicBezTo>
                  <a:cubicBezTo>
                    <a:pt x="330" y="518"/>
                    <a:pt x="346" y="515"/>
                    <a:pt x="363" y="509"/>
                  </a:cubicBezTo>
                  <a:cubicBezTo>
                    <a:pt x="380" y="504"/>
                    <a:pt x="395" y="495"/>
                    <a:pt x="409" y="482"/>
                  </a:cubicBezTo>
                  <a:cubicBezTo>
                    <a:pt x="422" y="469"/>
                    <a:pt x="430" y="450"/>
                    <a:pt x="432" y="425"/>
                  </a:cubicBezTo>
                  <a:cubicBezTo>
                    <a:pt x="433" y="418"/>
                    <a:pt x="432" y="409"/>
                    <a:pt x="432" y="398"/>
                  </a:cubicBezTo>
                  <a:cubicBezTo>
                    <a:pt x="431" y="387"/>
                    <a:pt x="427" y="377"/>
                    <a:pt x="420" y="366"/>
                  </a:cubicBezTo>
                  <a:cubicBezTo>
                    <a:pt x="413" y="356"/>
                    <a:pt x="402" y="348"/>
                    <a:pt x="387" y="341"/>
                  </a:cubicBezTo>
                  <a:cubicBezTo>
                    <a:pt x="372" y="334"/>
                    <a:pt x="351" y="330"/>
                    <a:pt x="324" y="330"/>
                  </a:cubicBezTo>
                  <a:lnTo>
                    <a:pt x="164" y="330"/>
                  </a:lnTo>
                  <a:lnTo>
                    <a:pt x="124" y="519"/>
                  </a:lnTo>
                  <a:close/>
                  <a:moveTo>
                    <a:pt x="178" y="254"/>
                  </a:moveTo>
                  <a:lnTo>
                    <a:pt x="337" y="254"/>
                  </a:lnTo>
                  <a:cubicBezTo>
                    <a:pt x="363" y="254"/>
                    <a:pt x="384" y="251"/>
                    <a:pt x="399" y="244"/>
                  </a:cubicBezTo>
                  <a:cubicBezTo>
                    <a:pt x="415" y="237"/>
                    <a:pt x="427" y="229"/>
                    <a:pt x="436" y="219"/>
                  </a:cubicBezTo>
                  <a:cubicBezTo>
                    <a:pt x="444" y="209"/>
                    <a:pt x="450" y="198"/>
                    <a:pt x="453" y="187"/>
                  </a:cubicBezTo>
                  <a:cubicBezTo>
                    <a:pt x="456" y="176"/>
                    <a:pt x="457" y="166"/>
                    <a:pt x="457" y="158"/>
                  </a:cubicBezTo>
                  <a:cubicBezTo>
                    <a:pt x="457" y="152"/>
                    <a:pt x="456" y="145"/>
                    <a:pt x="454" y="137"/>
                  </a:cubicBezTo>
                  <a:cubicBezTo>
                    <a:pt x="453" y="128"/>
                    <a:pt x="449" y="121"/>
                    <a:pt x="443" y="113"/>
                  </a:cubicBezTo>
                  <a:cubicBezTo>
                    <a:pt x="436" y="105"/>
                    <a:pt x="427" y="99"/>
                    <a:pt x="415" y="94"/>
                  </a:cubicBezTo>
                  <a:cubicBezTo>
                    <a:pt x="402" y="89"/>
                    <a:pt x="385" y="86"/>
                    <a:pt x="364" y="86"/>
                  </a:cubicBezTo>
                  <a:lnTo>
                    <a:pt x="213" y="86"/>
                  </a:lnTo>
                  <a:lnTo>
                    <a:pt x="178" y="254"/>
                  </a:lnTo>
                  <a:close/>
                  <a:moveTo>
                    <a:pt x="126" y="0"/>
                  </a:moveTo>
                  <a:lnTo>
                    <a:pt x="386" y="0"/>
                  </a:lnTo>
                  <a:cubicBezTo>
                    <a:pt x="426" y="0"/>
                    <a:pt x="458" y="5"/>
                    <a:pt x="482" y="16"/>
                  </a:cubicBezTo>
                  <a:cubicBezTo>
                    <a:pt x="505" y="27"/>
                    <a:pt x="523" y="40"/>
                    <a:pt x="535" y="54"/>
                  </a:cubicBezTo>
                  <a:cubicBezTo>
                    <a:pt x="547" y="69"/>
                    <a:pt x="555" y="85"/>
                    <a:pt x="558" y="101"/>
                  </a:cubicBezTo>
                  <a:cubicBezTo>
                    <a:pt x="561" y="117"/>
                    <a:pt x="563" y="131"/>
                    <a:pt x="563" y="142"/>
                  </a:cubicBezTo>
                  <a:cubicBezTo>
                    <a:pt x="563" y="160"/>
                    <a:pt x="560" y="177"/>
                    <a:pt x="555" y="193"/>
                  </a:cubicBezTo>
                  <a:cubicBezTo>
                    <a:pt x="550" y="209"/>
                    <a:pt x="542" y="224"/>
                    <a:pt x="532" y="236"/>
                  </a:cubicBezTo>
                  <a:cubicBezTo>
                    <a:pt x="522" y="249"/>
                    <a:pt x="509" y="260"/>
                    <a:pt x="495" y="269"/>
                  </a:cubicBezTo>
                  <a:cubicBezTo>
                    <a:pt x="481" y="277"/>
                    <a:pt x="465" y="283"/>
                    <a:pt x="447" y="286"/>
                  </a:cubicBezTo>
                  <a:lnTo>
                    <a:pt x="447" y="288"/>
                  </a:lnTo>
                  <a:cubicBezTo>
                    <a:pt x="478" y="297"/>
                    <a:pt x="501" y="313"/>
                    <a:pt x="516" y="334"/>
                  </a:cubicBezTo>
                  <a:cubicBezTo>
                    <a:pt x="531" y="356"/>
                    <a:pt x="538" y="383"/>
                    <a:pt x="538" y="415"/>
                  </a:cubicBezTo>
                  <a:cubicBezTo>
                    <a:pt x="538" y="430"/>
                    <a:pt x="535" y="449"/>
                    <a:pt x="529" y="471"/>
                  </a:cubicBezTo>
                  <a:cubicBezTo>
                    <a:pt x="522" y="493"/>
                    <a:pt x="511" y="513"/>
                    <a:pt x="494" y="534"/>
                  </a:cubicBezTo>
                  <a:cubicBezTo>
                    <a:pt x="478" y="554"/>
                    <a:pt x="455" y="570"/>
                    <a:pt x="425" y="584"/>
                  </a:cubicBezTo>
                  <a:cubicBezTo>
                    <a:pt x="396" y="598"/>
                    <a:pt x="358" y="605"/>
                    <a:pt x="311" y="605"/>
                  </a:cubicBez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94"/>
            <p:cNvSpPr>
              <a:spLocks noEditPoints="1"/>
            </p:cNvSpPr>
            <p:nvPr userDrawn="1"/>
          </p:nvSpPr>
          <p:spPr bwMode="auto">
            <a:xfrm>
              <a:off x="739775" y="1865313"/>
              <a:ext cx="87313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95"/>
            <p:cNvSpPr>
              <a:spLocks/>
            </p:cNvSpPr>
            <p:nvPr userDrawn="1"/>
          </p:nvSpPr>
          <p:spPr bwMode="auto">
            <a:xfrm>
              <a:off x="868363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96"/>
            <p:cNvSpPr>
              <a:spLocks/>
            </p:cNvSpPr>
            <p:nvPr userDrawn="1"/>
          </p:nvSpPr>
          <p:spPr bwMode="auto">
            <a:xfrm>
              <a:off x="952500" y="18653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97"/>
            <p:cNvSpPr>
              <a:spLocks noEditPoints="1"/>
            </p:cNvSpPr>
            <p:nvPr userDrawn="1"/>
          </p:nvSpPr>
          <p:spPr bwMode="auto">
            <a:xfrm>
              <a:off x="1066800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98"/>
            <p:cNvSpPr>
              <a:spLocks/>
            </p:cNvSpPr>
            <p:nvPr userDrawn="1"/>
          </p:nvSpPr>
          <p:spPr bwMode="auto">
            <a:xfrm>
              <a:off x="113823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99"/>
            <p:cNvSpPr>
              <a:spLocks noEditPoints="1"/>
            </p:cNvSpPr>
            <p:nvPr userDrawn="1"/>
          </p:nvSpPr>
          <p:spPr bwMode="auto">
            <a:xfrm>
              <a:off x="1211263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100"/>
            <p:cNvSpPr>
              <a:spLocks noEditPoints="1"/>
            </p:cNvSpPr>
            <p:nvPr userDrawn="1"/>
          </p:nvSpPr>
          <p:spPr bwMode="auto">
            <a:xfrm>
              <a:off x="1282700" y="18891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01"/>
            <p:cNvSpPr>
              <a:spLocks noEditPoints="1"/>
            </p:cNvSpPr>
            <p:nvPr userDrawn="1"/>
          </p:nvSpPr>
          <p:spPr bwMode="auto">
            <a:xfrm>
              <a:off x="1363663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102"/>
            <p:cNvSpPr>
              <a:spLocks/>
            </p:cNvSpPr>
            <p:nvPr userDrawn="1"/>
          </p:nvSpPr>
          <p:spPr bwMode="auto">
            <a:xfrm>
              <a:off x="1431925" y="18891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103"/>
            <p:cNvSpPr>
              <a:spLocks noEditPoints="1"/>
            </p:cNvSpPr>
            <p:nvPr userDrawn="1"/>
          </p:nvSpPr>
          <p:spPr bwMode="auto">
            <a:xfrm>
              <a:off x="1549400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104"/>
            <p:cNvSpPr>
              <a:spLocks/>
            </p:cNvSpPr>
            <p:nvPr userDrawn="1"/>
          </p:nvSpPr>
          <p:spPr bwMode="auto">
            <a:xfrm>
              <a:off x="1619250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105"/>
            <p:cNvSpPr>
              <a:spLocks/>
            </p:cNvSpPr>
            <p:nvPr userDrawn="1"/>
          </p:nvSpPr>
          <p:spPr bwMode="auto">
            <a:xfrm>
              <a:off x="16970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106"/>
            <p:cNvSpPr>
              <a:spLocks/>
            </p:cNvSpPr>
            <p:nvPr userDrawn="1"/>
          </p:nvSpPr>
          <p:spPr bwMode="auto">
            <a:xfrm>
              <a:off x="1770063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Freeform 107"/>
            <p:cNvSpPr>
              <a:spLocks/>
            </p:cNvSpPr>
            <p:nvPr userDrawn="1"/>
          </p:nvSpPr>
          <p:spPr bwMode="auto">
            <a:xfrm>
              <a:off x="1854200" y="18653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108"/>
            <p:cNvSpPr>
              <a:spLocks noEditPoints="1"/>
            </p:cNvSpPr>
            <p:nvPr userDrawn="1"/>
          </p:nvSpPr>
          <p:spPr bwMode="auto">
            <a:xfrm>
              <a:off x="1968500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109"/>
            <p:cNvSpPr>
              <a:spLocks/>
            </p:cNvSpPr>
            <p:nvPr userDrawn="1"/>
          </p:nvSpPr>
          <p:spPr bwMode="auto">
            <a:xfrm>
              <a:off x="2039938" y="18891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110"/>
            <p:cNvSpPr>
              <a:spLocks/>
            </p:cNvSpPr>
            <p:nvPr userDrawn="1"/>
          </p:nvSpPr>
          <p:spPr bwMode="auto">
            <a:xfrm>
              <a:off x="2087563" y="1865313"/>
              <a:ext cx="714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51" y="342"/>
                </a:cxn>
                <a:cxn ang="0">
                  <a:pos x="152" y="344"/>
                </a:cxn>
                <a:cxn ang="0">
                  <a:pos x="351" y="167"/>
                </a:cxn>
                <a:cxn ang="0">
                  <a:pos x="472" y="167"/>
                </a:cxn>
                <a:cxn ang="0">
                  <a:pos x="279" y="328"/>
                </a:cxn>
                <a:cxn ang="0">
                  <a:pos x="386" y="605"/>
                </a:cxn>
                <a:cxn ang="0">
                  <a:pos x="279" y="605"/>
                </a:cxn>
                <a:cxn ang="0">
                  <a:pos x="202" y="392"/>
                </a:cxn>
                <a:cxn ang="0">
                  <a:pos x="128" y="456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72" h="605">
                  <a:moveTo>
                    <a:pt x="125" y="0"/>
                  </a:moveTo>
                  <a:lnTo>
                    <a:pt x="222" y="0"/>
                  </a:lnTo>
                  <a:lnTo>
                    <a:pt x="151" y="342"/>
                  </a:lnTo>
                  <a:lnTo>
                    <a:pt x="152" y="344"/>
                  </a:lnTo>
                  <a:lnTo>
                    <a:pt x="351" y="167"/>
                  </a:lnTo>
                  <a:lnTo>
                    <a:pt x="472" y="167"/>
                  </a:lnTo>
                  <a:lnTo>
                    <a:pt x="279" y="328"/>
                  </a:lnTo>
                  <a:lnTo>
                    <a:pt x="386" y="605"/>
                  </a:lnTo>
                  <a:lnTo>
                    <a:pt x="279" y="605"/>
                  </a:lnTo>
                  <a:lnTo>
                    <a:pt x="202" y="392"/>
                  </a:lnTo>
                  <a:lnTo>
                    <a:pt x="128" y="456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Freeform 111"/>
            <p:cNvSpPr>
              <a:spLocks noEditPoints="1"/>
            </p:cNvSpPr>
            <p:nvPr userDrawn="1"/>
          </p:nvSpPr>
          <p:spPr bwMode="auto">
            <a:xfrm>
              <a:off x="2157413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112"/>
            <p:cNvSpPr>
              <a:spLocks/>
            </p:cNvSpPr>
            <p:nvPr userDrawn="1"/>
          </p:nvSpPr>
          <p:spPr bwMode="auto">
            <a:xfrm>
              <a:off x="22304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113"/>
            <p:cNvSpPr>
              <a:spLocks noEditPoints="1"/>
            </p:cNvSpPr>
            <p:nvPr userDrawn="1"/>
          </p:nvSpPr>
          <p:spPr bwMode="auto">
            <a:xfrm>
              <a:off x="2268538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14"/>
            <p:cNvSpPr>
              <a:spLocks/>
            </p:cNvSpPr>
            <p:nvPr userDrawn="1"/>
          </p:nvSpPr>
          <p:spPr bwMode="auto">
            <a:xfrm>
              <a:off x="230028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115"/>
            <p:cNvSpPr>
              <a:spLocks noEditPoints="1"/>
            </p:cNvSpPr>
            <p:nvPr userDrawn="1"/>
          </p:nvSpPr>
          <p:spPr bwMode="auto">
            <a:xfrm>
              <a:off x="2373313" y="18891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16"/>
            <p:cNvSpPr>
              <a:spLocks/>
            </p:cNvSpPr>
            <p:nvPr userDrawn="1"/>
          </p:nvSpPr>
          <p:spPr bwMode="auto">
            <a:xfrm>
              <a:off x="2484438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117"/>
            <p:cNvSpPr>
              <a:spLocks noEditPoints="1"/>
            </p:cNvSpPr>
            <p:nvPr userDrawn="1"/>
          </p:nvSpPr>
          <p:spPr bwMode="auto">
            <a:xfrm>
              <a:off x="2570163" y="1865313"/>
              <a:ext cx="841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368" y="0"/>
                </a:cxn>
                <a:cxn ang="0">
                  <a:pos x="448" y="10"/>
                </a:cxn>
                <a:cxn ang="0">
                  <a:pos x="501" y="35"/>
                </a:cxn>
                <a:cxn ang="0">
                  <a:pos x="534" y="71"/>
                </a:cxn>
                <a:cxn ang="0">
                  <a:pos x="550" y="111"/>
                </a:cxn>
                <a:cxn ang="0">
                  <a:pos x="556" y="151"/>
                </a:cxn>
                <a:cxn ang="0">
                  <a:pos x="557" y="185"/>
                </a:cxn>
                <a:cxn ang="0">
                  <a:pos x="556" y="200"/>
                </a:cxn>
                <a:cxn ang="0">
                  <a:pos x="548" y="235"/>
                </a:cxn>
                <a:cxn ang="0">
                  <a:pos x="528" y="280"/>
                </a:cxn>
                <a:cxn ang="0">
                  <a:pos x="490" y="325"/>
                </a:cxn>
                <a:cxn ang="0">
                  <a:pos x="428" y="359"/>
                </a:cxn>
                <a:cxn ang="0">
                  <a:pos x="335" y="373"/>
                </a:cxn>
                <a:cxn ang="0">
                  <a:pos x="154" y="373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171" y="287"/>
                </a:cxn>
                <a:cxn ang="0">
                  <a:pos x="332" y="287"/>
                </a:cxn>
                <a:cxn ang="0">
                  <a:pos x="390" y="276"/>
                </a:cxn>
                <a:cxn ang="0">
                  <a:pos x="427" y="249"/>
                </a:cxn>
                <a:cxn ang="0">
                  <a:pos x="445" y="211"/>
                </a:cxn>
                <a:cxn ang="0">
                  <a:pos x="451" y="169"/>
                </a:cxn>
                <a:cxn ang="0">
                  <a:pos x="447" y="142"/>
                </a:cxn>
                <a:cxn ang="0">
                  <a:pos x="433" y="115"/>
                </a:cxn>
                <a:cxn ang="0">
                  <a:pos x="402" y="94"/>
                </a:cxn>
                <a:cxn ang="0">
                  <a:pos x="350" y="86"/>
                </a:cxn>
                <a:cxn ang="0">
                  <a:pos x="213" y="86"/>
                </a:cxn>
                <a:cxn ang="0">
                  <a:pos x="171" y="287"/>
                </a:cxn>
              </a:cxnLst>
              <a:rect l="0" t="0" r="r" b="b"/>
              <a:pathLst>
                <a:path w="557" h="605">
                  <a:moveTo>
                    <a:pt x="125" y="0"/>
                  </a:moveTo>
                  <a:lnTo>
                    <a:pt x="368" y="0"/>
                  </a:lnTo>
                  <a:cubicBezTo>
                    <a:pt x="400" y="0"/>
                    <a:pt x="426" y="3"/>
                    <a:pt x="448" y="10"/>
                  </a:cubicBezTo>
                  <a:cubicBezTo>
                    <a:pt x="469" y="16"/>
                    <a:pt x="487" y="25"/>
                    <a:pt x="501" y="35"/>
                  </a:cubicBezTo>
                  <a:cubicBezTo>
                    <a:pt x="515" y="46"/>
                    <a:pt x="526" y="57"/>
                    <a:pt x="534" y="71"/>
                  </a:cubicBezTo>
                  <a:cubicBezTo>
                    <a:pt x="541" y="84"/>
                    <a:pt x="547" y="98"/>
                    <a:pt x="550" y="111"/>
                  </a:cubicBezTo>
                  <a:cubicBezTo>
                    <a:pt x="554" y="125"/>
                    <a:pt x="556" y="139"/>
                    <a:pt x="556" y="151"/>
                  </a:cubicBezTo>
                  <a:cubicBezTo>
                    <a:pt x="557" y="164"/>
                    <a:pt x="557" y="175"/>
                    <a:pt x="557" y="185"/>
                  </a:cubicBezTo>
                  <a:cubicBezTo>
                    <a:pt x="557" y="185"/>
                    <a:pt x="557" y="190"/>
                    <a:pt x="556" y="200"/>
                  </a:cubicBezTo>
                  <a:cubicBezTo>
                    <a:pt x="555" y="210"/>
                    <a:pt x="552" y="221"/>
                    <a:pt x="548" y="235"/>
                  </a:cubicBezTo>
                  <a:cubicBezTo>
                    <a:pt x="544" y="249"/>
                    <a:pt x="537" y="264"/>
                    <a:pt x="528" y="280"/>
                  </a:cubicBezTo>
                  <a:cubicBezTo>
                    <a:pt x="519" y="296"/>
                    <a:pt x="506" y="311"/>
                    <a:pt x="490" y="325"/>
                  </a:cubicBezTo>
                  <a:cubicBezTo>
                    <a:pt x="474" y="339"/>
                    <a:pt x="453" y="350"/>
                    <a:pt x="428" y="359"/>
                  </a:cubicBezTo>
                  <a:cubicBezTo>
                    <a:pt x="403" y="368"/>
                    <a:pt x="372" y="373"/>
                    <a:pt x="335" y="373"/>
                  </a:cubicBezTo>
                  <a:lnTo>
                    <a:pt x="154" y="373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171" y="287"/>
                  </a:moveTo>
                  <a:lnTo>
                    <a:pt x="332" y="287"/>
                  </a:lnTo>
                  <a:cubicBezTo>
                    <a:pt x="355" y="287"/>
                    <a:pt x="375" y="283"/>
                    <a:pt x="390" y="276"/>
                  </a:cubicBezTo>
                  <a:cubicBezTo>
                    <a:pt x="406" y="269"/>
                    <a:pt x="418" y="260"/>
                    <a:pt x="427" y="249"/>
                  </a:cubicBezTo>
                  <a:cubicBezTo>
                    <a:pt x="436" y="237"/>
                    <a:pt x="442" y="225"/>
                    <a:pt x="445" y="211"/>
                  </a:cubicBezTo>
                  <a:cubicBezTo>
                    <a:pt x="449" y="197"/>
                    <a:pt x="451" y="183"/>
                    <a:pt x="451" y="169"/>
                  </a:cubicBezTo>
                  <a:cubicBezTo>
                    <a:pt x="451" y="161"/>
                    <a:pt x="450" y="152"/>
                    <a:pt x="447" y="142"/>
                  </a:cubicBezTo>
                  <a:cubicBezTo>
                    <a:pt x="445" y="133"/>
                    <a:pt x="440" y="123"/>
                    <a:pt x="433" y="115"/>
                  </a:cubicBezTo>
                  <a:cubicBezTo>
                    <a:pt x="426" y="106"/>
                    <a:pt x="416" y="99"/>
                    <a:pt x="402" y="94"/>
                  </a:cubicBezTo>
                  <a:cubicBezTo>
                    <a:pt x="389" y="89"/>
                    <a:pt x="372" y="86"/>
                    <a:pt x="350" y="86"/>
                  </a:cubicBezTo>
                  <a:lnTo>
                    <a:pt x="213" y="86"/>
                  </a:lnTo>
                  <a:lnTo>
                    <a:pt x="171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118"/>
            <p:cNvSpPr>
              <a:spLocks/>
            </p:cNvSpPr>
            <p:nvPr userDrawn="1"/>
          </p:nvSpPr>
          <p:spPr bwMode="auto">
            <a:xfrm>
              <a:off x="2657475" y="18923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19"/>
            <p:cNvSpPr>
              <a:spLocks noEditPoints="1"/>
            </p:cNvSpPr>
            <p:nvPr userDrawn="1"/>
          </p:nvSpPr>
          <p:spPr bwMode="auto">
            <a:xfrm>
              <a:off x="2728913" y="1865313"/>
              <a:ext cx="71438" cy="95250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7" y="217"/>
                </a:cxn>
                <a:cxn ang="0">
                  <a:pos x="179" y="218"/>
                </a:cxn>
                <a:cxn ang="0">
                  <a:pos x="312" y="155"/>
                </a:cxn>
                <a:cxn ang="0">
                  <a:pos x="382" y="169"/>
                </a:cxn>
                <a:cxn ang="0">
                  <a:pos x="434" y="206"/>
                </a:cxn>
                <a:cxn ang="0">
                  <a:pos x="466" y="264"/>
                </a:cxn>
                <a:cxn ang="0">
                  <a:pos x="477" y="336"/>
                </a:cxn>
                <a:cxn ang="0">
                  <a:pos x="463" y="438"/>
                </a:cxn>
                <a:cxn ang="0">
                  <a:pos x="419" y="528"/>
                </a:cxn>
                <a:cxn ang="0">
                  <a:pos x="347" y="592"/>
                </a:cxn>
                <a:cxn ang="0">
                  <a:pos x="247" y="617"/>
                </a:cxn>
                <a:cxn ang="0">
                  <a:pos x="161" y="598"/>
                </a:cxn>
                <a:cxn ang="0">
                  <a:pos x="103" y="531"/>
                </a:cxn>
                <a:cxn ang="0">
                  <a:pos x="101" y="531"/>
                </a:cxn>
                <a:cxn ang="0">
                  <a:pos x="88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278" y="231"/>
                </a:cxn>
                <a:cxn ang="0">
                  <a:pos x="214" y="250"/>
                </a:cxn>
                <a:cxn ang="0">
                  <a:pos x="169" y="298"/>
                </a:cxn>
                <a:cxn ang="0">
                  <a:pos x="142" y="362"/>
                </a:cxn>
                <a:cxn ang="0">
                  <a:pos x="133" y="431"/>
                </a:cxn>
                <a:cxn ang="0">
                  <a:pos x="157" y="511"/>
                </a:cxn>
                <a:cxn ang="0">
                  <a:pos x="235" y="541"/>
                </a:cxn>
                <a:cxn ang="0">
                  <a:pos x="299" y="522"/>
                </a:cxn>
                <a:cxn ang="0">
                  <a:pos x="344" y="475"/>
                </a:cxn>
                <a:cxn ang="0">
                  <a:pos x="371" y="411"/>
                </a:cxn>
                <a:cxn ang="0">
                  <a:pos x="380" y="342"/>
                </a:cxn>
                <a:cxn ang="0">
                  <a:pos x="355" y="261"/>
                </a:cxn>
                <a:cxn ang="0">
                  <a:pos x="278" y="231"/>
                </a:cxn>
              </a:cxnLst>
              <a:rect l="0" t="0" r="r" b="b"/>
              <a:pathLst>
                <a:path w="477" h="617">
                  <a:moveTo>
                    <a:pt x="125" y="0"/>
                  </a:moveTo>
                  <a:lnTo>
                    <a:pt x="222" y="0"/>
                  </a:lnTo>
                  <a:lnTo>
                    <a:pt x="177" y="217"/>
                  </a:lnTo>
                  <a:lnTo>
                    <a:pt x="179" y="218"/>
                  </a:lnTo>
                  <a:cubicBezTo>
                    <a:pt x="212" y="176"/>
                    <a:pt x="256" y="155"/>
                    <a:pt x="312" y="155"/>
                  </a:cubicBezTo>
                  <a:cubicBezTo>
                    <a:pt x="338" y="155"/>
                    <a:pt x="361" y="160"/>
                    <a:pt x="382" y="169"/>
                  </a:cubicBezTo>
                  <a:cubicBezTo>
                    <a:pt x="402" y="178"/>
                    <a:pt x="420" y="190"/>
                    <a:pt x="434" y="206"/>
                  </a:cubicBezTo>
                  <a:cubicBezTo>
                    <a:pt x="448" y="222"/>
                    <a:pt x="459" y="241"/>
                    <a:pt x="466" y="264"/>
                  </a:cubicBezTo>
                  <a:cubicBezTo>
                    <a:pt x="473" y="286"/>
                    <a:pt x="477" y="310"/>
                    <a:pt x="477" y="336"/>
                  </a:cubicBezTo>
                  <a:cubicBezTo>
                    <a:pt x="477" y="370"/>
                    <a:pt x="472" y="404"/>
                    <a:pt x="463" y="438"/>
                  </a:cubicBezTo>
                  <a:cubicBezTo>
                    <a:pt x="453" y="471"/>
                    <a:pt x="439" y="501"/>
                    <a:pt x="419" y="528"/>
                  </a:cubicBezTo>
                  <a:cubicBezTo>
                    <a:pt x="400" y="555"/>
                    <a:pt x="376" y="576"/>
                    <a:pt x="347" y="592"/>
                  </a:cubicBezTo>
                  <a:cubicBezTo>
                    <a:pt x="319" y="609"/>
                    <a:pt x="285" y="617"/>
                    <a:pt x="247" y="617"/>
                  </a:cubicBezTo>
                  <a:cubicBezTo>
                    <a:pt x="214" y="617"/>
                    <a:pt x="185" y="611"/>
                    <a:pt x="161" y="598"/>
                  </a:cubicBezTo>
                  <a:cubicBezTo>
                    <a:pt x="137" y="585"/>
                    <a:pt x="117" y="563"/>
                    <a:pt x="103" y="531"/>
                  </a:cubicBezTo>
                  <a:lnTo>
                    <a:pt x="101" y="531"/>
                  </a:lnTo>
                  <a:lnTo>
                    <a:pt x="8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278" y="231"/>
                  </a:moveTo>
                  <a:cubicBezTo>
                    <a:pt x="253" y="231"/>
                    <a:pt x="232" y="237"/>
                    <a:pt x="214" y="250"/>
                  </a:cubicBezTo>
                  <a:cubicBezTo>
                    <a:pt x="196" y="262"/>
                    <a:pt x="181" y="278"/>
                    <a:pt x="169" y="298"/>
                  </a:cubicBezTo>
                  <a:cubicBezTo>
                    <a:pt x="157" y="317"/>
                    <a:pt x="148" y="339"/>
                    <a:pt x="142" y="362"/>
                  </a:cubicBezTo>
                  <a:cubicBezTo>
                    <a:pt x="136" y="386"/>
                    <a:pt x="133" y="409"/>
                    <a:pt x="133" y="431"/>
                  </a:cubicBezTo>
                  <a:cubicBezTo>
                    <a:pt x="133" y="465"/>
                    <a:pt x="141" y="491"/>
                    <a:pt x="157" y="511"/>
                  </a:cubicBezTo>
                  <a:cubicBezTo>
                    <a:pt x="174" y="531"/>
                    <a:pt x="200" y="541"/>
                    <a:pt x="235" y="541"/>
                  </a:cubicBezTo>
                  <a:cubicBezTo>
                    <a:pt x="259" y="541"/>
                    <a:pt x="281" y="535"/>
                    <a:pt x="299" y="522"/>
                  </a:cubicBezTo>
                  <a:cubicBezTo>
                    <a:pt x="317" y="510"/>
                    <a:pt x="332" y="494"/>
                    <a:pt x="344" y="475"/>
                  </a:cubicBezTo>
                  <a:cubicBezTo>
                    <a:pt x="356" y="455"/>
                    <a:pt x="365" y="434"/>
                    <a:pt x="371" y="411"/>
                  </a:cubicBezTo>
                  <a:cubicBezTo>
                    <a:pt x="377" y="387"/>
                    <a:pt x="380" y="364"/>
                    <a:pt x="380" y="342"/>
                  </a:cubicBezTo>
                  <a:cubicBezTo>
                    <a:pt x="380" y="308"/>
                    <a:pt x="372" y="281"/>
                    <a:pt x="355" y="261"/>
                  </a:cubicBezTo>
                  <a:cubicBezTo>
                    <a:pt x="339" y="241"/>
                    <a:pt x="313" y="231"/>
                    <a:pt x="278" y="2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120"/>
            <p:cNvSpPr>
              <a:spLocks/>
            </p:cNvSpPr>
            <p:nvPr userDrawn="1"/>
          </p:nvSpPr>
          <p:spPr bwMode="auto">
            <a:xfrm>
              <a:off x="2806700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121"/>
            <p:cNvSpPr>
              <a:spLocks noEditPoints="1"/>
            </p:cNvSpPr>
            <p:nvPr userDrawn="1"/>
          </p:nvSpPr>
          <p:spPr bwMode="auto">
            <a:xfrm>
              <a:off x="2838450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122"/>
            <p:cNvSpPr>
              <a:spLocks/>
            </p:cNvSpPr>
            <p:nvPr userDrawn="1"/>
          </p:nvSpPr>
          <p:spPr bwMode="auto">
            <a:xfrm>
              <a:off x="2871788" y="18891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23"/>
            <p:cNvSpPr>
              <a:spLocks noEditPoints="1"/>
            </p:cNvSpPr>
            <p:nvPr userDrawn="1"/>
          </p:nvSpPr>
          <p:spPr bwMode="auto">
            <a:xfrm>
              <a:off x="2978150" y="1865313"/>
              <a:ext cx="88900" cy="93663"/>
            </a:xfrm>
            <a:custGeom>
              <a:avLst/>
              <a:gdLst/>
              <a:ahLst/>
              <a:cxnLst>
                <a:cxn ang="0">
                  <a:pos x="176" y="276"/>
                </a:cxn>
                <a:cxn ang="0">
                  <a:pos x="331" y="276"/>
                </a:cxn>
                <a:cxn ang="0">
                  <a:pos x="436" y="247"/>
                </a:cxn>
                <a:cxn ang="0">
                  <a:pos x="472" y="165"/>
                </a:cxn>
                <a:cxn ang="0">
                  <a:pos x="463" y="125"/>
                </a:cxn>
                <a:cxn ang="0">
                  <a:pos x="439" y="100"/>
                </a:cxn>
                <a:cxn ang="0">
                  <a:pos x="404" y="89"/>
                </a:cxn>
                <a:cxn ang="0">
                  <a:pos x="364" y="86"/>
                </a:cxn>
                <a:cxn ang="0">
                  <a:pos x="215" y="86"/>
                </a:cxn>
                <a:cxn ang="0">
                  <a:pos x="176" y="276"/>
                </a:cxn>
                <a:cxn ang="0">
                  <a:pos x="125" y="0"/>
                </a:cxn>
                <a:cxn ang="0">
                  <a:pos x="387" y="0"/>
                </a:cxn>
                <a:cxn ang="0">
                  <a:pos x="439" y="3"/>
                </a:cxn>
                <a:cxn ang="0">
                  <a:pos x="502" y="22"/>
                </a:cxn>
                <a:cxn ang="0">
                  <a:pos x="556" y="68"/>
                </a:cxn>
                <a:cxn ang="0">
                  <a:pos x="578" y="154"/>
                </a:cxn>
                <a:cxn ang="0">
                  <a:pos x="542" y="267"/>
                </a:cxn>
                <a:cxn ang="0">
                  <a:pos x="441" y="319"/>
                </a:cxn>
                <a:cxn ang="0">
                  <a:pos x="441" y="321"/>
                </a:cxn>
                <a:cxn ang="0">
                  <a:pos x="492" y="363"/>
                </a:cxn>
                <a:cxn ang="0">
                  <a:pos x="505" y="430"/>
                </a:cxn>
                <a:cxn ang="0">
                  <a:pos x="500" y="492"/>
                </a:cxn>
                <a:cxn ang="0">
                  <a:pos x="496" y="555"/>
                </a:cxn>
                <a:cxn ang="0">
                  <a:pos x="498" y="580"/>
                </a:cxn>
                <a:cxn ang="0">
                  <a:pos x="507" y="605"/>
                </a:cxn>
                <a:cxn ang="0">
                  <a:pos x="396" y="605"/>
                </a:cxn>
                <a:cxn ang="0">
                  <a:pos x="390" y="582"/>
                </a:cxn>
                <a:cxn ang="0">
                  <a:pos x="389" y="558"/>
                </a:cxn>
                <a:cxn ang="0">
                  <a:pos x="394" y="492"/>
                </a:cxn>
                <a:cxn ang="0">
                  <a:pos x="399" y="426"/>
                </a:cxn>
                <a:cxn ang="0">
                  <a:pos x="389" y="386"/>
                </a:cxn>
                <a:cxn ang="0">
                  <a:pos x="363" y="365"/>
                </a:cxn>
                <a:cxn ang="0">
                  <a:pos x="327" y="357"/>
                </a:cxn>
                <a:cxn ang="0">
                  <a:pos x="286" y="356"/>
                </a:cxn>
                <a:cxn ang="0">
                  <a:pos x="159" y="356"/>
                </a:cxn>
                <a:cxn ang="0">
                  <a:pos x="108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78" h="605">
                  <a:moveTo>
                    <a:pt x="176" y="276"/>
                  </a:moveTo>
                  <a:lnTo>
                    <a:pt x="331" y="276"/>
                  </a:lnTo>
                  <a:cubicBezTo>
                    <a:pt x="377" y="276"/>
                    <a:pt x="411" y="266"/>
                    <a:pt x="436" y="247"/>
                  </a:cubicBezTo>
                  <a:cubicBezTo>
                    <a:pt x="460" y="228"/>
                    <a:pt x="472" y="201"/>
                    <a:pt x="472" y="165"/>
                  </a:cubicBezTo>
                  <a:cubicBezTo>
                    <a:pt x="472" y="149"/>
                    <a:pt x="469" y="135"/>
                    <a:pt x="463" y="125"/>
                  </a:cubicBezTo>
                  <a:cubicBezTo>
                    <a:pt x="457" y="114"/>
                    <a:pt x="449" y="106"/>
                    <a:pt x="439" y="100"/>
                  </a:cubicBezTo>
                  <a:cubicBezTo>
                    <a:pt x="429" y="95"/>
                    <a:pt x="417" y="91"/>
                    <a:pt x="404" y="89"/>
                  </a:cubicBezTo>
                  <a:cubicBezTo>
                    <a:pt x="391" y="87"/>
                    <a:pt x="378" y="86"/>
                    <a:pt x="364" y="86"/>
                  </a:cubicBezTo>
                  <a:lnTo>
                    <a:pt x="215" y="86"/>
                  </a:lnTo>
                  <a:lnTo>
                    <a:pt x="176" y="276"/>
                  </a:lnTo>
                  <a:close/>
                  <a:moveTo>
                    <a:pt x="125" y="0"/>
                  </a:moveTo>
                  <a:lnTo>
                    <a:pt x="387" y="0"/>
                  </a:lnTo>
                  <a:cubicBezTo>
                    <a:pt x="400" y="0"/>
                    <a:pt x="417" y="1"/>
                    <a:pt x="439" y="3"/>
                  </a:cubicBezTo>
                  <a:cubicBezTo>
                    <a:pt x="460" y="6"/>
                    <a:pt x="481" y="12"/>
                    <a:pt x="502" y="22"/>
                  </a:cubicBezTo>
                  <a:cubicBezTo>
                    <a:pt x="523" y="32"/>
                    <a:pt x="541" y="48"/>
                    <a:pt x="556" y="68"/>
                  </a:cubicBezTo>
                  <a:cubicBezTo>
                    <a:pt x="571" y="89"/>
                    <a:pt x="578" y="118"/>
                    <a:pt x="578" y="154"/>
                  </a:cubicBezTo>
                  <a:cubicBezTo>
                    <a:pt x="578" y="202"/>
                    <a:pt x="566" y="240"/>
                    <a:pt x="542" y="267"/>
                  </a:cubicBezTo>
                  <a:cubicBezTo>
                    <a:pt x="517" y="294"/>
                    <a:pt x="484" y="311"/>
                    <a:pt x="441" y="319"/>
                  </a:cubicBezTo>
                  <a:lnTo>
                    <a:pt x="441" y="321"/>
                  </a:lnTo>
                  <a:cubicBezTo>
                    <a:pt x="466" y="330"/>
                    <a:pt x="483" y="344"/>
                    <a:pt x="492" y="363"/>
                  </a:cubicBezTo>
                  <a:cubicBezTo>
                    <a:pt x="501" y="382"/>
                    <a:pt x="505" y="404"/>
                    <a:pt x="505" y="430"/>
                  </a:cubicBezTo>
                  <a:cubicBezTo>
                    <a:pt x="505" y="451"/>
                    <a:pt x="503" y="472"/>
                    <a:pt x="500" y="492"/>
                  </a:cubicBezTo>
                  <a:cubicBezTo>
                    <a:pt x="497" y="513"/>
                    <a:pt x="495" y="534"/>
                    <a:pt x="496" y="555"/>
                  </a:cubicBezTo>
                  <a:cubicBezTo>
                    <a:pt x="496" y="564"/>
                    <a:pt x="497" y="572"/>
                    <a:pt x="498" y="580"/>
                  </a:cubicBezTo>
                  <a:cubicBezTo>
                    <a:pt x="499" y="589"/>
                    <a:pt x="502" y="597"/>
                    <a:pt x="507" y="605"/>
                  </a:cubicBezTo>
                  <a:lnTo>
                    <a:pt x="396" y="605"/>
                  </a:lnTo>
                  <a:cubicBezTo>
                    <a:pt x="393" y="597"/>
                    <a:pt x="391" y="589"/>
                    <a:pt x="390" y="582"/>
                  </a:cubicBezTo>
                  <a:cubicBezTo>
                    <a:pt x="389" y="575"/>
                    <a:pt x="389" y="567"/>
                    <a:pt x="389" y="558"/>
                  </a:cubicBezTo>
                  <a:cubicBezTo>
                    <a:pt x="389" y="536"/>
                    <a:pt x="391" y="514"/>
                    <a:pt x="394" y="492"/>
                  </a:cubicBezTo>
                  <a:cubicBezTo>
                    <a:pt x="397" y="470"/>
                    <a:pt x="399" y="448"/>
                    <a:pt x="399" y="426"/>
                  </a:cubicBezTo>
                  <a:cubicBezTo>
                    <a:pt x="399" y="409"/>
                    <a:pt x="396" y="395"/>
                    <a:pt x="389" y="386"/>
                  </a:cubicBezTo>
                  <a:cubicBezTo>
                    <a:pt x="383" y="376"/>
                    <a:pt x="374" y="369"/>
                    <a:pt x="363" y="365"/>
                  </a:cubicBezTo>
                  <a:cubicBezTo>
                    <a:pt x="353" y="361"/>
                    <a:pt x="341" y="358"/>
                    <a:pt x="327" y="357"/>
                  </a:cubicBezTo>
                  <a:cubicBezTo>
                    <a:pt x="313" y="356"/>
                    <a:pt x="300" y="356"/>
                    <a:pt x="286" y="356"/>
                  </a:cubicBezTo>
                  <a:lnTo>
                    <a:pt x="159" y="356"/>
                  </a:lnTo>
                  <a:lnTo>
                    <a:pt x="10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24"/>
            <p:cNvSpPr>
              <a:spLocks noEditPoints="1"/>
            </p:cNvSpPr>
            <p:nvPr userDrawn="1"/>
          </p:nvSpPr>
          <p:spPr bwMode="auto">
            <a:xfrm>
              <a:off x="3070225" y="18891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125"/>
            <p:cNvSpPr>
              <a:spLocks/>
            </p:cNvSpPr>
            <p:nvPr userDrawn="1"/>
          </p:nvSpPr>
          <p:spPr bwMode="auto">
            <a:xfrm>
              <a:off x="3140075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26"/>
            <p:cNvSpPr>
              <a:spLocks noEditPoints="1"/>
            </p:cNvSpPr>
            <p:nvPr userDrawn="1"/>
          </p:nvSpPr>
          <p:spPr bwMode="auto">
            <a:xfrm>
              <a:off x="3171825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127"/>
            <p:cNvSpPr>
              <a:spLocks/>
            </p:cNvSpPr>
            <p:nvPr userDrawn="1"/>
          </p:nvSpPr>
          <p:spPr bwMode="auto">
            <a:xfrm>
              <a:off x="32464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128"/>
            <p:cNvSpPr>
              <a:spLocks noEditPoints="1"/>
            </p:cNvSpPr>
            <p:nvPr userDrawn="1"/>
          </p:nvSpPr>
          <p:spPr bwMode="auto">
            <a:xfrm>
              <a:off x="3286125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29"/>
            <p:cNvSpPr>
              <a:spLocks noEditPoints="1"/>
            </p:cNvSpPr>
            <p:nvPr userDrawn="1"/>
          </p:nvSpPr>
          <p:spPr bwMode="auto">
            <a:xfrm>
              <a:off x="3319463" y="18891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130"/>
            <p:cNvSpPr>
              <a:spLocks/>
            </p:cNvSpPr>
            <p:nvPr userDrawn="1"/>
          </p:nvSpPr>
          <p:spPr bwMode="auto">
            <a:xfrm>
              <a:off x="3394075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31"/>
            <p:cNvSpPr>
              <a:spLocks/>
            </p:cNvSpPr>
            <p:nvPr userDrawn="1"/>
          </p:nvSpPr>
          <p:spPr bwMode="auto">
            <a:xfrm>
              <a:off x="3467100" y="18891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132"/>
            <p:cNvSpPr>
              <a:spLocks/>
            </p:cNvSpPr>
            <p:nvPr userDrawn="1"/>
          </p:nvSpPr>
          <p:spPr bwMode="auto">
            <a:xfrm>
              <a:off x="3565525" y="1863725"/>
              <a:ext cx="52388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133"/>
            <p:cNvSpPr>
              <a:spLocks noEditPoints="1"/>
            </p:cNvSpPr>
            <p:nvPr userDrawn="1"/>
          </p:nvSpPr>
          <p:spPr bwMode="auto">
            <a:xfrm>
              <a:off x="3651250" y="1865313"/>
              <a:ext cx="857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368" y="0"/>
                </a:cxn>
                <a:cxn ang="0">
                  <a:pos x="448" y="10"/>
                </a:cxn>
                <a:cxn ang="0">
                  <a:pos x="501" y="35"/>
                </a:cxn>
                <a:cxn ang="0">
                  <a:pos x="534" y="71"/>
                </a:cxn>
                <a:cxn ang="0">
                  <a:pos x="550" y="111"/>
                </a:cxn>
                <a:cxn ang="0">
                  <a:pos x="556" y="151"/>
                </a:cxn>
                <a:cxn ang="0">
                  <a:pos x="557" y="185"/>
                </a:cxn>
                <a:cxn ang="0">
                  <a:pos x="556" y="200"/>
                </a:cxn>
                <a:cxn ang="0">
                  <a:pos x="548" y="235"/>
                </a:cxn>
                <a:cxn ang="0">
                  <a:pos x="528" y="280"/>
                </a:cxn>
                <a:cxn ang="0">
                  <a:pos x="490" y="325"/>
                </a:cxn>
                <a:cxn ang="0">
                  <a:pos x="428" y="359"/>
                </a:cxn>
                <a:cxn ang="0">
                  <a:pos x="335" y="373"/>
                </a:cxn>
                <a:cxn ang="0">
                  <a:pos x="154" y="373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171" y="287"/>
                </a:cxn>
                <a:cxn ang="0">
                  <a:pos x="332" y="287"/>
                </a:cxn>
                <a:cxn ang="0">
                  <a:pos x="390" y="276"/>
                </a:cxn>
                <a:cxn ang="0">
                  <a:pos x="427" y="249"/>
                </a:cxn>
                <a:cxn ang="0">
                  <a:pos x="445" y="211"/>
                </a:cxn>
                <a:cxn ang="0">
                  <a:pos x="451" y="169"/>
                </a:cxn>
                <a:cxn ang="0">
                  <a:pos x="447" y="142"/>
                </a:cxn>
                <a:cxn ang="0">
                  <a:pos x="433" y="115"/>
                </a:cxn>
                <a:cxn ang="0">
                  <a:pos x="402" y="94"/>
                </a:cxn>
                <a:cxn ang="0">
                  <a:pos x="350" y="86"/>
                </a:cxn>
                <a:cxn ang="0">
                  <a:pos x="213" y="86"/>
                </a:cxn>
                <a:cxn ang="0">
                  <a:pos x="171" y="287"/>
                </a:cxn>
              </a:cxnLst>
              <a:rect l="0" t="0" r="r" b="b"/>
              <a:pathLst>
                <a:path w="557" h="605">
                  <a:moveTo>
                    <a:pt x="125" y="0"/>
                  </a:moveTo>
                  <a:lnTo>
                    <a:pt x="368" y="0"/>
                  </a:lnTo>
                  <a:cubicBezTo>
                    <a:pt x="400" y="0"/>
                    <a:pt x="426" y="3"/>
                    <a:pt x="448" y="10"/>
                  </a:cubicBezTo>
                  <a:cubicBezTo>
                    <a:pt x="469" y="16"/>
                    <a:pt x="487" y="25"/>
                    <a:pt x="501" y="35"/>
                  </a:cubicBezTo>
                  <a:cubicBezTo>
                    <a:pt x="515" y="46"/>
                    <a:pt x="526" y="57"/>
                    <a:pt x="534" y="71"/>
                  </a:cubicBezTo>
                  <a:cubicBezTo>
                    <a:pt x="541" y="84"/>
                    <a:pt x="547" y="98"/>
                    <a:pt x="550" y="111"/>
                  </a:cubicBezTo>
                  <a:cubicBezTo>
                    <a:pt x="554" y="125"/>
                    <a:pt x="556" y="139"/>
                    <a:pt x="556" y="151"/>
                  </a:cubicBezTo>
                  <a:cubicBezTo>
                    <a:pt x="557" y="164"/>
                    <a:pt x="557" y="175"/>
                    <a:pt x="557" y="185"/>
                  </a:cubicBezTo>
                  <a:cubicBezTo>
                    <a:pt x="557" y="185"/>
                    <a:pt x="557" y="190"/>
                    <a:pt x="556" y="200"/>
                  </a:cubicBezTo>
                  <a:cubicBezTo>
                    <a:pt x="555" y="210"/>
                    <a:pt x="552" y="221"/>
                    <a:pt x="548" y="235"/>
                  </a:cubicBezTo>
                  <a:cubicBezTo>
                    <a:pt x="544" y="249"/>
                    <a:pt x="537" y="264"/>
                    <a:pt x="528" y="280"/>
                  </a:cubicBezTo>
                  <a:cubicBezTo>
                    <a:pt x="519" y="296"/>
                    <a:pt x="506" y="311"/>
                    <a:pt x="490" y="325"/>
                  </a:cubicBezTo>
                  <a:cubicBezTo>
                    <a:pt x="474" y="339"/>
                    <a:pt x="453" y="350"/>
                    <a:pt x="428" y="359"/>
                  </a:cubicBezTo>
                  <a:cubicBezTo>
                    <a:pt x="403" y="368"/>
                    <a:pt x="372" y="373"/>
                    <a:pt x="335" y="373"/>
                  </a:cubicBezTo>
                  <a:lnTo>
                    <a:pt x="154" y="373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171" y="287"/>
                  </a:moveTo>
                  <a:lnTo>
                    <a:pt x="332" y="287"/>
                  </a:lnTo>
                  <a:cubicBezTo>
                    <a:pt x="355" y="287"/>
                    <a:pt x="375" y="283"/>
                    <a:pt x="390" y="276"/>
                  </a:cubicBezTo>
                  <a:cubicBezTo>
                    <a:pt x="406" y="269"/>
                    <a:pt x="418" y="260"/>
                    <a:pt x="427" y="249"/>
                  </a:cubicBezTo>
                  <a:cubicBezTo>
                    <a:pt x="436" y="237"/>
                    <a:pt x="442" y="225"/>
                    <a:pt x="445" y="211"/>
                  </a:cubicBezTo>
                  <a:cubicBezTo>
                    <a:pt x="449" y="197"/>
                    <a:pt x="451" y="183"/>
                    <a:pt x="451" y="169"/>
                  </a:cubicBezTo>
                  <a:cubicBezTo>
                    <a:pt x="451" y="161"/>
                    <a:pt x="450" y="152"/>
                    <a:pt x="447" y="142"/>
                  </a:cubicBezTo>
                  <a:cubicBezTo>
                    <a:pt x="445" y="133"/>
                    <a:pt x="440" y="123"/>
                    <a:pt x="433" y="115"/>
                  </a:cubicBezTo>
                  <a:cubicBezTo>
                    <a:pt x="426" y="106"/>
                    <a:pt x="416" y="99"/>
                    <a:pt x="402" y="94"/>
                  </a:cubicBezTo>
                  <a:cubicBezTo>
                    <a:pt x="389" y="89"/>
                    <a:pt x="372" y="86"/>
                    <a:pt x="350" y="86"/>
                  </a:cubicBezTo>
                  <a:lnTo>
                    <a:pt x="213" y="86"/>
                  </a:lnTo>
                  <a:lnTo>
                    <a:pt x="171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34"/>
            <p:cNvSpPr>
              <a:spLocks/>
            </p:cNvSpPr>
            <p:nvPr userDrawn="1"/>
          </p:nvSpPr>
          <p:spPr bwMode="auto">
            <a:xfrm>
              <a:off x="3735388" y="1865313"/>
              <a:ext cx="68263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4" y="228"/>
                </a:cxn>
                <a:cxn ang="0">
                  <a:pos x="176" y="228"/>
                </a:cxn>
                <a:cxn ang="0">
                  <a:pos x="240" y="175"/>
                </a:cxn>
                <a:cxn ang="0">
                  <a:pos x="320" y="155"/>
                </a:cxn>
                <a:cxn ang="0">
                  <a:pos x="417" y="186"/>
                </a:cxn>
                <a:cxn ang="0">
                  <a:pos x="448" y="271"/>
                </a:cxn>
                <a:cxn ang="0">
                  <a:pos x="447" y="298"/>
                </a:cxn>
                <a:cxn ang="0">
                  <a:pos x="444" y="325"/>
                </a:cxn>
                <a:cxn ang="0">
                  <a:pos x="385" y="605"/>
                </a:cxn>
                <a:cxn ang="0">
                  <a:pos x="289" y="605"/>
                </a:cxn>
                <a:cxn ang="0">
                  <a:pos x="345" y="334"/>
                </a:cxn>
                <a:cxn ang="0">
                  <a:pos x="349" y="313"/>
                </a:cxn>
                <a:cxn ang="0">
                  <a:pos x="351" y="294"/>
                </a:cxn>
                <a:cxn ang="0">
                  <a:pos x="351" y="278"/>
                </a:cxn>
                <a:cxn ang="0">
                  <a:pos x="345" y="257"/>
                </a:cxn>
                <a:cxn ang="0">
                  <a:pos x="325" y="239"/>
                </a:cxn>
                <a:cxn ang="0">
                  <a:pos x="284" y="231"/>
                </a:cxn>
                <a:cxn ang="0">
                  <a:pos x="233" y="243"/>
                </a:cxn>
                <a:cxn ang="0">
                  <a:pos x="193" y="273"/>
                </a:cxn>
                <a:cxn ang="0">
                  <a:pos x="164" y="315"/>
                </a:cxn>
                <a:cxn ang="0">
                  <a:pos x="146" y="368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48" h="605">
                  <a:moveTo>
                    <a:pt x="125" y="0"/>
                  </a:moveTo>
                  <a:lnTo>
                    <a:pt x="222" y="0"/>
                  </a:lnTo>
                  <a:lnTo>
                    <a:pt x="174" y="228"/>
                  </a:lnTo>
                  <a:lnTo>
                    <a:pt x="176" y="228"/>
                  </a:lnTo>
                  <a:cubicBezTo>
                    <a:pt x="192" y="207"/>
                    <a:pt x="214" y="189"/>
                    <a:pt x="240" y="175"/>
                  </a:cubicBezTo>
                  <a:cubicBezTo>
                    <a:pt x="266" y="162"/>
                    <a:pt x="292" y="155"/>
                    <a:pt x="320" y="155"/>
                  </a:cubicBezTo>
                  <a:cubicBezTo>
                    <a:pt x="364" y="155"/>
                    <a:pt x="396" y="165"/>
                    <a:pt x="417" y="186"/>
                  </a:cubicBezTo>
                  <a:cubicBezTo>
                    <a:pt x="438" y="207"/>
                    <a:pt x="448" y="236"/>
                    <a:pt x="448" y="271"/>
                  </a:cubicBezTo>
                  <a:cubicBezTo>
                    <a:pt x="448" y="279"/>
                    <a:pt x="448" y="288"/>
                    <a:pt x="447" y="298"/>
                  </a:cubicBezTo>
                  <a:cubicBezTo>
                    <a:pt x="446" y="308"/>
                    <a:pt x="445" y="317"/>
                    <a:pt x="444" y="325"/>
                  </a:cubicBezTo>
                  <a:lnTo>
                    <a:pt x="385" y="605"/>
                  </a:lnTo>
                  <a:lnTo>
                    <a:pt x="289" y="605"/>
                  </a:lnTo>
                  <a:lnTo>
                    <a:pt x="345" y="334"/>
                  </a:lnTo>
                  <a:cubicBezTo>
                    <a:pt x="346" y="327"/>
                    <a:pt x="348" y="320"/>
                    <a:pt x="349" y="313"/>
                  </a:cubicBezTo>
                  <a:cubicBezTo>
                    <a:pt x="351" y="306"/>
                    <a:pt x="351" y="300"/>
                    <a:pt x="351" y="294"/>
                  </a:cubicBezTo>
                  <a:cubicBezTo>
                    <a:pt x="351" y="290"/>
                    <a:pt x="351" y="285"/>
                    <a:pt x="351" y="278"/>
                  </a:cubicBezTo>
                  <a:cubicBezTo>
                    <a:pt x="351" y="271"/>
                    <a:pt x="349" y="264"/>
                    <a:pt x="345" y="257"/>
                  </a:cubicBezTo>
                  <a:cubicBezTo>
                    <a:pt x="341" y="250"/>
                    <a:pt x="334" y="244"/>
                    <a:pt x="325" y="239"/>
                  </a:cubicBezTo>
                  <a:cubicBezTo>
                    <a:pt x="315" y="234"/>
                    <a:pt x="302" y="231"/>
                    <a:pt x="284" y="231"/>
                  </a:cubicBezTo>
                  <a:cubicBezTo>
                    <a:pt x="265" y="231"/>
                    <a:pt x="248" y="235"/>
                    <a:pt x="233" y="243"/>
                  </a:cubicBezTo>
                  <a:cubicBezTo>
                    <a:pt x="218" y="251"/>
                    <a:pt x="205" y="262"/>
                    <a:pt x="193" y="273"/>
                  </a:cubicBezTo>
                  <a:cubicBezTo>
                    <a:pt x="182" y="285"/>
                    <a:pt x="172" y="299"/>
                    <a:pt x="164" y="315"/>
                  </a:cubicBezTo>
                  <a:cubicBezTo>
                    <a:pt x="156" y="332"/>
                    <a:pt x="149" y="349"/>
                    <a:pt x="146" y="368"/>
                  </a:cubicBez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135"/>
            <p:cNvSpPr>
              <a:spLocks noEditPoints="1"/>
            </p:cNvSpPr>
            <p:nvPr userDrawn="1"/>
          </p:nvSpPr>
          <p:spPr bwMode="auto">
            <a:xfrm>
              <a:off x="3810000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136"/>
            <p:cNvSpPr>
              <a:spLocks/>
            </p:cNvSpPr>
            <p:nvPr userDrawn="1"/>
          </p:nvSpPr>
          <p:spPr bwMode="auto">
            <a:xfrm>
              <a:off x="3840163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137"/>
            <p:cNvSpPr>
              <a:spLocks noEditPoints="1"/>
            </p:cNvSpPr>
            <p:nvPr userDrawn="1"/>
          </p:nvSpPr>
          <p:spPr bwMode="auto">
            <a:xfrm>
              <a:off x="3871913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138"/>
            <p:cNvSpPr>
              <a:spLocks/>
            </p:cNvSpPr>
            <p:nvPr userDrawn="1"/>
          </p:nvSpPr>
          <p:spPr bwMode="auto">
            <a:xfrm>
              <a:off x="3943350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139"/>
            <p:cNvSpPr>
              <a:spLocks/>
            </p:cNvSpPr>
            <p:nvPr userDrawn="1"/>
          </p:nvSpPr>
          <p:spPr bwMode="auto">
            <a:xfrm>
              <a:off x="4021138" y="18716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140"/>
            <p:cNvSpPr>
              <a:spLocks/>
            </p:cNvSpPr>
            <p:nvPr userDrawn="1"/>
          </p:nvSpPr>
          <p:spPr bwMode="auto">
            <a:xfrm>
              <a:off x="4060825" y="1865313"/>
              <a:ext cx="68263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4" y="228"/>
                </a:cxn>
                <a:cxn ang="0">
                  <a:pos x="176" y="228"/>
                </a:cxn>
                <a:cxn ang="0">
                  <a:pos x="240" y="175"/>
                </a:cxn>
                <a:cxn ang="0">
                  <a:pos x="320" y="155"/>
                </a:cxn>
                <a:cxn ang="0">
                  <a:pos x="417" y="186"/>
                </a:cxn>
                <a:cxn ang="0">
                  <a:pos x="448" y="271"/>
                </a:cxn>
                <a:cxn ang="0">
                  <a:pos x="447" y="298"/>
                </a:cxn>
                <a:cxn ang="0">
                  <a:pos x="444" y="325"/>
                </a:cxn>
                <a:cxn ang="0">
                  <a:pos x="385" y="605"/>
                </a:cxn>
                <a:cxn ang="0">
                  <a:pos x="289" y="605"/>
                </a:cxn>
                <a:cxn ang="0">
                  <a:pos x="345" y="334"/>
                </a:cxn>
                <a:cxn ang="0">
                  <a:pos x="349" y="313"/>
                </a:cxn>
                <a:cxn ang="0">
                  <a:pos x="351" y="294"/>
                </a:cxn>
                <a:cxn ang="0">
                  <a:pos x="351" y="278"/>
                </a:cxn>
                <a:cxn ang="0">
                  <a:pos x="345" y="257"/>
                </a:cxn>
                <a:cxn ang="0">
                  <a:pos x="325" y="239"/>
                </a:cxn>
                <a:cxn ang="0">
                  <a:pos x="284" y="231"/>
                </a:cxn>
                <a:cxn ang="0">
                  <a:pos x="233" y="243"/>
                </a:cxn>
                <a:cxn ang="0">
                  <a:pos x="193" y="273"/>
                </a:cxn>
                <a:cxn ang="0">
                  <a:pos x="164" y="315"/>
                </a:cxn>
                <a:cxn ang="0">
                  <a:pos x="146" y="368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48" h="605">
                  <a:moveTo>
                    <a:pt x="125" y="0"/>
                  </a:moveTo>
                  <a:lnTo>
                    <a:pt x="222" y="0"/>
                  </a:lnTo>
                  <a:lnTo>
                    <a:pt x="174" y="228"/>
                  </a:lnTo>
                  <a:lnTo>
                    <a:pt x="176" y="228"/>
                  </a:lnTo>
                  <a:cubicBezTo>
                    <a:pt x="192" y="207"/>
                    <a:pt x="214" y="189"/>
                    <a:pt x="240" y="175"/>
                  </a:cubicBezTo>
                  <a:cubicBezTo>
                    <a:pt x="266" y="162"/>
                    <a:pt x="292" y="155"/>
                    <a:pt x="320" y="155"/>
                  </a:cubicBezTo>
                  <a:cubicBezTo>
                    <a:pt x="364" y="155"/>
                    <a:pt x="396" y="165"/>
                    <a:pt x="417" y="186"/>
                  </a:cubicBezTo>
                  <a:cubicBezTo>
                    <a:pt x="438" y="207"/>
                    <a:pt x="448" y="236"/>
                    <a:pt x="448" y="271"/>
                  </a:cubicBezTo>
                  <a:cubicBezTo>
                    <a:pt x="448" y="279"/>
                    <a:pt x="448" y="288"/>
                    <a:pt x="447" y="298"/>
                  </a:cubicBezTo>
                  <a:cubicBezTo>
                    <a:pt x="446" y="308"/>
                    <a:pt x="445" y="317"/>
                    <a:pt x="444" y="325"/>
                  </a:cubicBezTo>
                  <a:lnTo>
                    <a:pt x="385" y="605"/>
                  </a:lnTo>
                  <a:lnTo>
                    <a:pt x="289" y="605"/>
                  </a:lnTo>
                  <a:lnTo>
                    <a:pt x="345" y="334"/>
                  </a:lnTo>
                  <a:cubicBezTo>
                    <a:pt x="346" y="327"/>
                    <a:pt x="348" y="320"/>
                    <a:pt x="349" y="313"/>
                  </a:cubicBezTo>
                  <a:cubicBezTo>
                    <a:pt x="351" y="306"/>
                    <a:pt x="351" y="300"/>
                    <a:pt x="351" y="294"/>
                  </a:cubicBezTo>
                  <a:cubicBezTo>
                    <a:pt x="351" y="290"/>
                    <a:pt x="351" y="285"/>
                    <a:pt x="351" y="278"/>
                  </a:cubicBezTo>
                  <a:cubicBezTo>
                    <a:pt x="351" y="271"/>
                    <a:pt x="349" y="264"/>
                    <a:pt x="345" y="257"/>
                  </a:cubicBezTo>
                  <a:cubicBezTo>
                    <a:pt x="341" y="250"/>
                    <a:pt x="334" y="244"/>
                    <a:pt x="325" y="239"/>
                  </a:cubicBezTo>
                  <a:cubicBezTo>
                    <a:pt x="315" y="234"/>
                    <a:pt x="302" y="231"/>
                    <a:pt x="284" y="231"/>
                  </a:cubicBezTo>
                  <a:cubicBezTo>
                    <a:pt x="265" y="231"/>
                    <a:pt x="248" y="235"/>
                    <a:pt x="233" y="243"/>
                  </a:cubicBezTo>
                  <a:cubicBezTo>
                    <a:pt x="218" y="251"/>
                    <a:pt x="205" y="262"/>
                    <a:pt x="193" y="273"/>
                  </a:cubicBezTo>
                  <a:cubicBezTo>
                    <a:pt x="182" y="285"/>
                    <a:pt x="172" y="299"/>
                    <a:pt x="164" y="315"/>
                  </a:cubicBezTo>
                  <a:cubicBezTo>
                    <a:pt x="156" y="332"/>
                    <a:pt x="149" y="349"/>
                    <a:pt x="146" y="368"/>
                  </a:cubicBez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141"/>
            <p:cNvSpPr>
              <a:spLocks/>
            </p:cNvSpPr>
            <p:nvPr userDrawn="1"/>
          </p:nvSpPr>
          <p:spPr bwMode="auto">
            <a:xfrm>
              <a:off x="4135438" y="18891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142"/>
            <p:cNvSpPr>
              <a:spLocks noEditPoints="1"/>
            </p:cNvSpPr>
            <p:nvPr userDrawn="1"/>
          </p:nvSpPr>
          <p:spPr bwMode="auto">
            <a:xfrm>
              <a:off x="4186238" y="18891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143"/>
            <p:cNvSpPr>
              <a:spLocks noEditPoints="1"/>
            </p:cNvSpPr>
            <p:nvPr userDrawn="1"/>
          </p:nvSpPr>
          <p:spPr bwMode="auto">
            <a:xfrm>
              <a:off x="4254500" y="1889125"/>
              <a:ext cx="77788" cy="95250"/>
            </a:xfrm>
            <a:custGeom>
              <a:avLst/>
              <a:gdLst/>
              <a:ahLst/>
              <a:cxnLst>
                <a:cxn ang="0">
                  <a:pos x="170" y="273"/>
                </a:cxn>
                <a:cxn ang="0">
                  <a:pos x="175" y="317"/>
                </a:cxn>
                <a:cxn ang="0">
                  <a:pos x="192" y="353"/>
                </a:cxn>
                <a:cxn ang="0">
                  <a:pos x="222" y="377"/>
                </a:cxn>
                <a:cxn ang="0">
                  <a:pos x="266" y="386"/>
                </a:cxn>
                <a:cxn ang="0">
                  <a:pos x="333" y="369"/>
                </a:cxn>
                <a:cxn ang="0">
                  <a:pos x="380" y="323"/>
                </a:cxn>
                <a:cxn ang="0">
                  <a:pos x="407" y="260"/>
                </a:cxn>
                <a:cxn ang="0">
                  <a:pos x="416" y="191"/>
                </a:cxn>
                <a:cxn ang="0">
                  <a:pos x="410" y="146"/>
                </a:cxn>
                <a:cxn ang="0">
                  <a:pos x="393" y="110"/>
                </a:cxn>
                <a:cxn ang="0">
                  <a:pos x="363" y="85"/>
                </a:cxn>
                <a:cxn ang="0">
                  <a:pos x="319" y="76"/>
                </a:cxn>
                <a:cxn ang="0">
                  <a:pos x="252" y="94"/>
                </a:cxn>
                <a:cxn ang="0">
                  <a:pos x="206" y="140"/>
                </a:cxn>
                <a:cxn ang="0">
                  <a:pos x="178" y="204"/>
                </a:cxn>
                <a:cxn ang="0">
                  <a:pos x="170" y="273"/>
                </a:cxn>
                <a:cxn ang="0">
                  <a:pos x="124" y="12"/>
                </a:cxn>
                <a:cxn ang="0">
                  <a:pos x="220" y="12"/>
                </a:cxn>
                <a:cxn ang="0">
                  <a:pos x="207" y="68"/>
                </a:cxn>
                <a:cxn ang="0">
                  <a:pos x="209" y="69"/>
                </a:cxn>
                <a:cxn ang="0">
                  <a:pos x="269" y="18"/>
                </a:cxn>
                <a:cxn ang="0">
                  <a:pos x="347" y="0"/>
                </a:cxn>
                <a:cxn ang="0">
                  <a:pos x="419" y="14"/>
                </a:cxn>
                <a:cxn ang="0">
                  <a:pos x="471" y="51"/>
                </a:cxn>
                <a:cxn ang="0">
                  <a:pos x="502" y="109"/>
                </a:cxn>
                <a:cxn ang="0">
                  <a:pos x="513" y="181"/>
                </a:cxn>
                <a:cxn ang="0">
                  <a:pos x="499" y="282"/>
                </a:cxn>
                <a:cxn ang="0">
                  <a:pos x="458" y="372"/>
                </a:cxn>
                <a:cxn ang="0">
                  <a:pos x="388" y="437"/>
                </a:cxn>
                <a:cxn ang="0">
                  <a:pos x="289" y="462"/>
                </a:cxn>
                <a:cxn ang="0">
                  <a:pos x="203" y="445"/>
                </a:cxn>
                <a:cxn ang="0">
                  <a:pos x="145" y="382"/>
                </a:cxn>
                <a:cxn ang="0">
                  <a:pos x="144" y="382"/>
                </a:cxn>
                <a:cxn ang="0">
                  <a:pos x="96" y="612"/>
                </a:cxn>
                <a:cxn ang="0">
                  <a:pos x="0" y="612"/>
                </a:cxn>
                <a:cxn ang="0">
                  <a:pos x="124" y="12"/>
                </a:cxn>
              </a:cxnLst>
              <a:rect l="0" t="0" r="r" b="b"/>
              <a:pathLst>
                <a:path w="513" h="612">
                  <a:moveTo>
                    <a:pt x="170" y="273"/>
                  </a:moveTo>
                  <a:cubicBezTo>
                    <a:pt x="170" y="289"/>
                    <a:pt x="171" y="304"/>
                    <a:pt x="175" y="317"/>
                  </a:cubicBezTo>
                  <a:cubicBezTo>
                    <a:pt x="179" y="331"/>
                    <a:pt x="184" y="343"/>
                    <a:pt x="192" y="353"/>
                  </a:cubicBezTo>
                  <a:cubicBezTo>
                    <a:pt x="200" y="363"/>
                    <a:pt x="210" y="371"/>
                    <a:pt x="222" y="377"/>
                  </a:cubicBezTo>
                  <a:cubicBezTo>
                    <a:pt x="234" y="383"/>
                    <a:pt x="249" y="386"/>
                    <a:pt x="266" y="386"/>
                  </a:cubicBezTo>
                  <a:cubicBezTo>
                    <a:pt x="292" y="386"/>
                    <a:pt x="315" y="380"/>
                    <a:pt x="333" y="369"/>
                  </a:cubicBezTo>
                  <a:cubicBezTo>
                    <a:pt x="352" y="357"/>
                    <a:pt x="368" y="342"/>
                    <a:pt x="380" y="323"/>
                  </a:cubicBezTo>
                  <a:cubicBezTo>
                    <a:pt x="392" y="304"/>
                    <a:pt x="401" y="284"/>
                    <a:pt x="407" y="260"/>
                  </a:cubicBezTo>
                  <a:cubicBezTo>
                    <a:pt x="413" y="237"/>
                    <a:pt x="416" y="214"/>
                    <a:pt x="416" y="191"/>
                  </a:cubicBezTo>
                  <a:cubicBezTo>
                    <a:pt x="416" y="175"/>
                    <a:pt x="414" y="160"/>
                    <a:pt x="410" y="146"/>
                  </a:cubicBezTo>
                  <a:cubicBezTo>
                    <a:pt x="407" y="132"/>
                    <a:pt x="401" y="120"/>
                    <a:pt x="393" y="110"/>
                  </a:cubicBezTo>
                  <a:cubicBezTo>
                    <a:pt x="385" y="99"/>
                    <a:pt x="375" y="91"/>
                    <a:pt x="363" y="85"/>
                  </a:cubicBezTo>
                  <a:cubicBezTo>
                    <a:pt x="351" y="79"/>
                    <a:pt x="336" y="76"/>
                    <a:pt x="319" y="76"/>
                  </a:cubicBezTo>
                  <a:cubicBezTo>
                    <a:pt x="293" y="76"/>
                    <a:pt x="271" y="82"/>
                    <a:pt x="252" y="94"/>
                  </a:cubicBezTo>
                  <a:cubicBezTo>
                    <a:pt x="233" y="106"/>
                    <a:pt x="218" y="121"/>
                    <a:pt x="206" y="140"/>
                  </a:cubicBezTo>
                  <a:cubicBezTo>
                    <a:pt x="193" y="159"/>
                    <a:pt x="184" y="180"/>
                    <a:pt x="178" y="204"/>
                  </a:cubicBezTo>
                  <a:cubicBezTo>
                    <a:pt x="172" y="227"/>
                    <a:pt x="170" y="250"/>
                    <a:pt x="170" y="273"/>
                  </a:cubicBezTo>
                  <a:close/>
                  <a:moveTo>
                    <a:pt x="124" y="12"/>
                  </a:moveTo>
                  <a:lnTo>
                    <a:pt x="220" y="12"/>
                  </a:lnTo>
                  <a:lnTo>
                    <a:pt x="207" y="68"/>
                  </a:lnTo>
                  <a:lnTo>
                    <a:pt x="209" y="69"/>
                  </a:lnTo>
                  <a:cubicBezTo>
                    <a:pt x="224" y="47"/>
                    <a:pt x="244" y="30"/>
                    <a:pt x="269" y="18"/>
                  </a:cubicBezTo>
                  <a:cubicBezTo>
                    <a:pt x="294" y="6"/>
                    <a:pt x="320" y="0"/>
                    <a:pt x="347" y="0"/>
                  </a:cubicBezTo>
                  <a:cubicBezTo>
                    <a:pt x="374" y="0"/>
                    <a:pt x="398" y="5"/>
                    <a:pt x="419" y="14"/>
                  </a:cubicBezTo>
                  <a:cubicBezTo>
                    <a:pt x="440" y="23"/>
                    <a:pt x="457" y="35"/>
                    <a:pt x="471" y="51"/>
                  </a:cubicBezTo>
                  <a:cubicBezTo>
                    <a:pt x="485" y="67"/>
                    <a:pt x="495" y="87"/>
                    <a:pt x="502" y="109"/>
                  </a:cubicBezTo>
                  <a:cubicBezTo>
                    <a:pt x="509" y="131"/>
                    <a:pt x="513" y="155"/>
                    <a:pt x="513" y="181"/>
                  </a:cubicBezTo>
                  <a:cubicBezTo>
                    <a:pt x="513" y="215"/>
                    <a:pt x="508" y="248"/>
                    <a:pt x="499" y="282"/>
                  </a:cubicBezTo>
                  <a:cubicBezTo>
                    <a:pt x="490" y="315"/>
                    <a:pt x="477" y="346"/>
                    <a:pt x="458" y="372"/>
                  </a:cubicBezTo>
                  <a:cubicBezTo>
                    <a:pt x="439" y="399"/>
                    <a:pt x="416" y="420"/>
                    <a:pt x="388" y="437"/>
                  </a:cubicBezTo>
                  <a:cubicBezTo>
                    <a:pt x="359" y="454"/>
                    <a:pt x="326" y="462"/>
                    <a:pt x="289" y="462"/>
                  </a:cubicBezTo>
                  <a:cubicBezTo>
                    <a:pt x="256" y="462"/>
                    <a:pt x="228" y="456"/>
                    <a:pt x="203" y="445"/>
                  </a:cubicBezTo>
                  <a:cubicBezTo>
                    <a:pt x="178" y="434"/>
                    <a:pt x="159" y="413"/>
                    <a:pt x="145" y="382"/>
                  </a:cubicBezTo>
                  <a:lnTo>
                    <a:pt x="144" y="382"/>
                  </a:lnTo>
                  <a:lnTo>
                    <a:pt x="96" y="612"/>
                  </a:lnTo>
                  <a:lnTo>
                    <a:pt x="0" y="612"/>
                  </a:lnTo>
                  <a:lnTo>
                    <a:pt x="1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144"/>
            <p:cNvSpPr>
              <a:spLocks/>
            </p:cNvSpPr>
            <p:nvPr userDrawn="1"/>
          </p:nvSpPr>
          <p:spPr bwMode="auto">
            <a:xfrm>
              <a:off x="4330700" y="1892300"/>
              <a:ext cx="76200" cy="9366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80" y="0"/>
                </a:cxn>
                <a:cxn ang="0">
                  <a:pos x="226" y="320"/>
                </a:cxn>
                <a:cxn ang="0">
                  <a:pos x="228" y="320"/>
                </a:cxn>
                <a:cxn ang="0">
                  <a:pos x="393" y="0"/>
                </a:cxn>
                <a:cxn ang="0">
                  <a:pos x="496" y="0"/>
                </a:cxn>
                <a:cxn ang="0">
                  <a:pos x="245" y="452"/>
                </a:cxn>
                <a:cxn ang="0">
                  <a:pos x="212" y="512"/>
                </a:cxn>
                <a:cxn ang="0">
                  <a:pos x="176" y="563"/>
                </a:cxn>
                <a:cxn ang="0">
                  <a:pos x="127" y="599"/>
                </a:cxn>
                <a:cxn ang="0">
                  <a:pos x="58" y="612"/>
                </a:cxn>
                <a:cxn ang="0">
                  <a:pos x="0" y="605"/>
                </a:cxn>
                <a:cxn ang="0">
                  <a:pos x="18" y="525"/>
                </a:cxn>
                <a:cxn ang="0">
                  <a:pos x="36" y="529"/>
                </a:cxn>
                <a:cxn ang="0">
                  <a:pos x="55" y="531"/>
                </a:cxn>
                <a:cxn ang="0">
                  <a:pos x="93" y="523"/>
                </a:cxn>
                <a:cxn ang="0">
                  <a:pos x="118" y="494"/>
                </a:cxn>
                <a:cxn ang="0">
                  <a:pos x="156" y="424"/>
                </a:cxn>
                <a:cxn ang="0">
                  <a:pos x="79" y="0"/>
                </a:cxn>
              </a:cxnLst>
              <a:rect l="0" t="0" r="r" b="b"/>
              <a:pathLst>
                <a:path w="496" h="612">
                  <a:moveTo>
                    <a:pt x="79" y="0"/>
                  </a:moveTo>
                  <a:lnTo>
                    <a:pt x="180" y="0"/>
                  </a:lnTo>
                  <a:lnTo>
                    <a:pt x="226" y="320"/>
                  </a:lnTo>
                  <a:lnTo>
                    <a:pt x="228" y="320"/>
                  </a:lnTo>
                  <a:lnTo>
                    <a:pt x="393" y="0"/>
                  </a:lnTo>
                  <a:lnTo>
                    <a:pt x="496" y="0"/>
                  </a:lnTo>
                  <a:lnTo>
                    <a:pt x="245" y="452"/>
                  </a:lnTo>
                  <a:cubicBezTo>
                    <a:pt x="234" y="473"/>
                    <a:pt x="223" y="493"/>
                    <a:pt x="212" y="512"/>
                  </a:cubicBezTo>
                  <a:cubicBezTo>
                    <a:pt x="202" y="531"/>
                    <a:pt x="189" y="548"/>
                    <a:pt x="176" y="563"/>
                  </a:cubicBezTo>
                  <a:cubicBezTo>
                    <a:pt x="162" y="578"/>
                    <a:pt x="145" y="590"/>
                    <a:pt x="127" y="599"/>
                  </a:cubicBezTo>
                  <a:cubicBezTo>
                    <a:pt x="108" y="608"/>
                    <a:pt x="85" y="612"/>
                    <a:pt x="58" y="612"/>
                  </a:cubicBezTo>
                  <a:cubicBezTo>
                    <a:pt x="40" y="612"/>
                    <a:pt x="21" y="610"/>
                    <a:pt x="0" y="605"/>
                  </a:cubicBezTo>
                  <a:lnTo>
                    <a:pt x="18" y="525"/>
                  </a:lnTo>
                  <a:cubicBezTo>
                    <a:pt x="24" y="526"/>
                    <a:pt x="30" y="528"/>
                    <a:pt x="36" y="529"/>
                  </a:cubicBezTo>
                  <a:cubicBezTo>
                    <a:pt x="42" y="531"/>
                    <a:pt x="49" y="531"/>
                    <a:pt x="55" y="531"/>
                  </a:cubicBezTo>
                  <a:cubicBezTo>
                    <a:pt x="70" y="531"/>
                    <a:pt x="82" y="529"/>
                    <a:pt x="93" y="523"/>
                  </a:cubicBezTo>
                  <a:cubicBezTo>
                    <a:pt x="103" y="518"/>
                    <a:pt x="111" y="508"/>
                    <a:pt x="118" y="494"/>
                  </a:cubicBezTo>
                  <a:lnTo>
                    <a:pt x="156" y="42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145"/>
            <p:cNvSpPr>
              <a:spLocks noEditPoints="1"/>
            </p:cNvSpPr>
            <p:nvPr userDrawn="1"/>
          </p:nvSpPr>
          <p:spPr bwMode="auto">
            <a:xfrm>
              <a:off x="4438650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146"/>
            <p:cNvSpPr>
              <a:spLocks/>
            </p:cNvSpPr>
            <p:nvPr userDrawn="1"/>
          </p:nvSpPr>
          <p:spPr bwMode="auto">
            <a:xfrm>
              <a:off x="451008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147"/>
            <p:cNvSpPr>
              <a:spLocks noEditPoints="1"/>
            </p:cNvSpPr>
            <p:nvPr userDrawn="1"/>
          </p:nvSpPr>
          <p:spPr bwMode="auto">
            <a:xfrm>
              <a:off x="4587875" y="1865313"/>
              <a:ext cx="77788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Freeform 148"/>
            <p:cNvSpPr>
              <a:spLocks/>
            </p:cNvSpPr>
            <p:nvPr userDrawn="1"/>
          </p:nvSpPr>
          <p:spPr bwMode="auto">
            <a:xfrm>
              <a:off x="4700588" y="1865313"/>
              <a:ext cx="95250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41" y="0"/>
                </a:cxn>
                <a:cxn ang="0">
                  <a:pos x="427" y="452"/>
                </a:cxn>
                <a:cxn ang="0">
                  <a:pos x="428" y="452"/>
                </a:cxn>
                <a:cxn ang="0">
                  <a:pos x="521" y="0"/>
                </a:cxn>
                <a:cxn ang="0">
                  <a:pos x="627" y="0"/>
                </a:cxn>
                <a:cxn ang="0">
                  <a:pos x="501" y="605"/>
                </a:cxn>
                <a:cxn ang="0">
                  <a:pos x="385" y="605"/>
                </a:cxn>
                <a:cxn ang="0">
                  <a:pos x="199" y="156"/>
                </a:cxn>
                <a:cxn ang="0">
                  <a:pos x="197" y="156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627" h="605">
                  <a:moveTo>
                    <a:pt x="125" y="0"/>
                  </a:moveTo>
                  <a:lnTo>
                    <a:pt x="241" y="0"/>
                  </a:lnTo>
                  <a:lnTo>
                    <a:pt x="427" y="452"/>
                  </a:lnTo>
                  <a:lnTo>
                    <a:pt x="428" y="452"/>
                  </a:lnTo>
                  <a:lnTo>
                    <a:pt x="521" y="0"/>
                  </a:lnTo>
                  <a:lnTo>
                    <a:pt x="627" y="0"/>
                  </a:lnTo>
                  <a:lnTo>
                    <a:pt x="501" y="605"/>
                  </a:lnTo>
                  <a:lnTo>
                    <a:pt x="385" y="605"/>
                  </a:lnTo>
                  <a:lnTo>
                    <a:pt x="199" y="156"/>
                  </a:lnTo>
                  <a:lnTo>
                    <a:pt x="197" y="156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149"/>
            <p:cNvSpPr>
              <a:spLocks noEditPoints="1"/>
            </p:cNvSpPr>
            <p:nvPr userDrawn="1"/>
          </p:nvSpPr>
          <p:spPr bwMode="auto">
            <a:xfrm>
              <a:off x="4795838" y="18891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150"/>
            <p:cNvSpPr>
              <a:spLocks/>
            </p:cNvSpPr>
            <p:nvPr userDrawn="1"/>
          </p:nvSpPr>
          <p:spPr bwMode="auto">
            <a:xfrm>
              <a:off x="4868863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151"/>
            <p:cNvSpPr>
              <a:spLocks noEditPoints="1"/>
            </p:cNvSpPr>
            <p:nvPr userDrawn="1"/>
          </p:nvSpPr>
          <p:spPr bwMode="auto">
            <a:xfrm>
              <a:off x="4938713" y="1889125"/>
              <a:ext cx="77788" cy="95250"/>
            </a:xfrm>
            <a:custGeom>
              <a:avLst/>
              <a:gdLst/>
              <a:ahLst/>
              <a:cxnLst>
                <a:cxn ang="0">
                  <a:pos x="170" y="273"/>
                </a:cxn>
                <a:cxn ang="0">
                  <a:pos x="175" y="317"/>
                </a:cxn>
                <a:cxn ang="0">
                  <a:pos x="192" y="353"/>
                </a:cxn>
                <a:cxn ang="0">
                  <a:pos x="222" y="377"/>
                </a:cxn>
                <a:cxn ang="0">
                  <a:pos x="266" y="386"/>
                </a:cxn>
                <a:cxn ang="0">
                  <a:pos x="333" y="369"/>
                </a:cxn>
                <a:cxn ang="0">
                  <a:pos x="380" y="323"/>
                </a:cxn>
                <a:cxn ang="0">
                  <a:pos x="407" y="260"/>
                </a:cxn>
                <a:cxn ang="0">
                  <a:pos x="416" y="191"/>
                </a:cxn>
                <a:cxn ang="0">
                  <a:pos x="410" y="146"/>
                </a:cxn>
                <a:cxn ang="0">
                  <a:pos x="393" y="110"/>
                </a:cxn>
                <a:cxn ang="0">
                  <a:pos x="363" y="85"/>
                </a:cxn>
                <a:cxn ang="0">
                  <a:pos x="319" y="76"/>
                </a:cxn>
                <a:cxn ang="0">
                  <a:pos x="252" y="94"/>
                </a:cxn>
                <a:cxn ang="0">
                  <a:pos x="206" y="140"/>
                </a:cxn>
                <a:cxn ang="0">
                  <a:pos x="178" y="204"/>
                </a:cxn>
                <a:cxn ang="0">
                  <a:pos x="170" y="273"/>
                </a:cxn>
                <a:cxn ang="0">
                  <a:pos x="124" y="12"/>
                </a:cxn>
                <a:cxn ang="0">
                  <a:pos x="220" y="12"/>
                </a:cxn>
                <a:cxn ang="0">
                  <a:pos x="207" y="68"/>
                </a:cxn>
                <a:cxn ang="0">
                  <a:pos x="209" y="69"/>
                </a:cxn>
                <a:cxn ang="0">
                  <a:pos x="269" y="18"/>
                </a:cxn>
                <a:cxn ang="0">
                  <a:pos x="347" y="0"/>
                </a:cxn>
                <a:cxn ang="0">
                  <a:pos x="419" y="14"/>
                </a:cxn>
                <a:cxn ang="0">
                  <a:pos x="471" y="51"/>
                </a:cxn>
                <a:cxn ang="0">
                  <a:pos x="502" y="109"/>
                </a:cxn>
                <a:cxn ang="0">
                  <a:pos x="513" y="181"/>
                </a:cxn>
                <a:cxn ang="0">
                  <a:pos x="499" y="282"/>
                </a:cxn>
                <a:cxn ang="0">
                  <a:pos x="458" y="372"/>
                </a:cxn>
                <a:cxn ang="0">
                  <a:pos x="388" y="437"/>
                </a:cxn>
                <a:cxn ang="0">
                  <a:pos x="289" y="462"/>
                </a:cxn>
                <a:cxn ang="0">
                  <a:pos x="203" y="445"/>
                </a:cxn>
                <a:cxn ang="0">
                  <a:pos x="145" y="382"/>
                </a:cxn>
                <a:cxn ang="0">
                  <a:pos x="144" y="382"/>
                </a:cxn>
                <a:cxn ang="0">
                  <a:pos x="96" y="612"/>
                </a:cxn>
                <a:cxn ang="0">
                  <a:pos x="0" y="612"/>
                </a:cxn>
                <a:cxn ang="0">
                  <a:pos x="124" y="12"/>
                </a:cxn>
              </a:cxnLst>
              <a:rect l="0" t="0" r="r" b="b"/>
              <a:pathLst>
                <a:path w="513" h="612">
                  <a:moveTo>
                    <a:pt x="170" y="273"/>
                  </a:moveTo>
                  <a:cubicBezTo>
                    <a:pt x="170" y="289"/>
                    <a:pt x="171" y="304"/>
                    <a:pt x="175" y="317"/>
                  </a:cubicBezTo>
                  <a:cubicBezTo>
                    <a:pt x="179" y="331"/>
                    <a:pt x="184" y="343"/>
                    <a:pt x="192" y="353"/>
                  </a:cubicBezTo>
                  <a:cubicBezTo>
                    <a:pt x="200" y="363"/>
                    <a:pt x="210" y="371"/>
                    <a:pt x="222" y="377"/>
                  </a:cubicBezTo>
                  <a:cubicBezTo>
                    <a:pt x="234" y="383"/>
                    <a:pt x="249" y="386"/>
                    <a:pt x="266" y="386"/>
                  </a:cubicBezTo>
                  <a:cubicBezTo>
                    <a:pt x="292" y="386"/>
                    <a:pt x="315" y="380"/>
                    <a:pt x="333" y="369"/>
                  </a:cubicBezTo>
                  <a:cubicBezTo>
                    <a:pt x="352" y="357"/>
                    <a:pt x="368" y="342"/>
                    <a:pt x="380" y="323"/>
                  </a:cubicBezTo>
                  <a:cubicBezTo>
                    <a:pt x="392" y="304"/>
                    <a:pt x="401" y="284"/>
                    <a:pt x="407" y="260"/>
                  </a:cubicBezTo>
                  <a:cubicBezTo>
                    <a:pt x="413" y="237"/>
                    <a:pt x="416" y="214"/>
                    <a:pt x="416" y="191"/>
                  </a:cubicBezTo>
                  <a:cubicBezTo>
                    <a:pt x="416" y="175"/>
                    <a:pt x="414" y="160"/>
                    <a:pt x="410" y="146"/>
                  </a:cubicBezTo>
                  <a:cubicBezTo>
                    <a:pt x="407" y="132"/>
                    <a:pt x="401" y="120"/>
                    <a:pt x="393" y="110"/>
                  </a:cubicBezTo>
                  <a:cubicBezTo>
                    <a:pt x="385" y="99"/>
                    <a:pt x="375" y="91"/>
                    <a:pt x="363" y="85"/>
                  </a:cubicBezTo>
                  <a:cubicBezTo>
                    <a:pt x="351" y="79"/>
                    <a:pt x="336" y="76"/>
                    <a:pt x="319" y="76"/>
                  </a:cubicBezTo>
                  <a:cubicBezTo>
                    <a:pt x="293" y="76"/>
                    <a:pt x="271" y="82"/>
                    <a:pt x="252" y="94"/>
                  </a:cubicBezTo>
                  <a:cubicBezTo>
                    <a:pt x="233" y="106"/>
                    <a:pt x="218" y="121"/>
                    <a:pt x="206" y="140"/>
                  </a:cubicBezTo>
                  <a:cubicBezTo>
                    <a:pt x="193" y="159"/>
                    <a:pt x="184" y="180"/>
                    <a:pt x="178" y="204"/>
                  </a:cubicBezTo>
                  <a:cubicBezTo>
                    <a:pt x="172" y="227"/>
                    <a:pt x="170" y="250"/>
                    <a:pt x="170" y="273"/>
                  </a:cubicBezTo>
                  <a:close/>
                  <a:moveTo>
                    <a:pt x="124" y="12"/>
                  </a:moveTo>
                  <a:lnTo>
                    <a:pt x="220" y="12"/>
                  </a:lnTo>
                  <a:lnTo>
                    <a:pt x="207" y="68"/>
                  </a:lnTo>
                  <a:lnTo>
                    <a:pt x="209" y="69"/>
                  </a:lnTo>
                  <a:cubicBezTo>
                    <a:pt x="224" y="47"/>
                    <a:pt x="244" y="30"/>
                    <a:pt x="269" y="18"/>
                  </a:cubicBezTo>
                  <a:cubicBezTo>
                    <a:pt x="294" y="6"/>
                    <a:pt x="320" y="0"/>
                    <a:pt x="347" y="0"/>
                  </a:cubicBezTo>
                  <a:cubicBezTo>
                    <a:pt x="374" y="0"/>
                    <a:pt x="398" y="5"/>
                    <a:pt x="419" y="14"/>
                  </a:cubicBezTo>
                  <a:cubicBezTo>
                    <a:pt x="440" y="23"/>
                    <a:pt x="457" y="35"/>
                    <a:pt x="471" y="51"/>
                  </a:cubicBezTo>
                  <a:cubicBezTo>
                    <a:pt x="485" y="67"/>
                    <a:pt x="495" y="87"/>
                    <a:pt x="502" y="109"/>
                  </a:cubicBezTo>
                  <a:cubicBezTo>
                    <a:pt x="509" y="131"/>
                    <a:pt x="513" y="155"/>
                    <a:pt x="513" y="181"/>
                  </a:cubicBezTo>
                  <a:cubicBezTo>
                    <a:pt x="513" y="215"/>
                    <a:pt x="508" y="248"/>
                    <a:pt x="499" y="282"/>
                  </a:cubicBezTo>
                  <a:cubicBezTo>
                    <a:pt x="490" y="315"/>
                    <a:pt x="477" y="346"/>
                    <a:pt x="458" y="372"/>
                  </a:cubicBezTo>
                  <a:cubicBezTo>
                    <a:pt x="439" y="399"/>
                    <a:pt x="416" y="420"/>
                    <a:pt x="388" y="437"/>
                  </a:cubicBezTo>
                  <a:cubicBezTo>
                    <a:pt x="359" y="454"/>
                    <a:pt x="326" y="462"/>
                    <a:pt x="289" y="462"/>
                  </a:cubicBezTo>
                  <a:cubicBezTo>
                    <a:pt x="256" y="462"/>
                    <a:pt x="228" y="456"/>
                    <a:pt x="203" y="445"/>
                  </a:cubicBezTo>
                  <a:cubicBezTo>
                    <a:pt x="178" y="434"/>
                    <a:pt x="159" y="413"/>
                    <a:pt x="145" y="382"/>
                  </a:cubicBezTo>
                  <a:lnTo>
                    <a:pt x="144" y="382"/>
                  </a:lnTo>
                  <a:lnTo>
                    <a:pt x="96" y="612"/>
                  </a:lnTo>
                  <a:lnTo>
                    <a:pt x="0" y="612"/>
                  </a:lnTo>
                  <a:lnTo>
                    <a:pt x="1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152"/>
            <p:cNvSpPr>
              <a:spLocks/>
            </p:cNvSpPr>
            <p:nvPr userDrawn="1"/>
          </p:nvSpPr>
          <p:spPr bwMode="auto">
            <a:xfrm>
              <a:off x="5021263" y="18891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153"/>
            <p:cNvSpPr>
              <a:spLocks noEditPoints="1"/>
            </p:cNvSpPr>
            <p:nvPr userDrawn="1"/>
          </p:nvSpPr>
          <p:spPr bwMode="auto">
            <a:xfrm>
              <a:off x="5072063" y="18891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154"/>
            <p:cNvSpPr>
              <a:spLocks/>
            </p:cNvSpPr>
            <p:nvPr userDrawn="1"/>
          </p:nvSpPr>
          <p:spPr bwMode="auto">
            <a:xfrm>
              <a:off x="5149850" y="1865313"/>
              <a:ext cx="49213" cy="93663"/>
            </a:xfrm>
            <a:custGeom>
              <a:avLst/>
              <a:gdLst/>
              <a:ahLst/>
              <a:cxnLst>
                <a:cxn ang="0">
                  <a:pos x="76" y="239"/>
                </a:cxn>
                <a:cxn ang="0">
                  <a:pos x="4" y="239"/>
                </a:cxn>
                <a:cxn ang="0">
                  <a:pos x="19" y="167"/>
                </a:cxn>
                <a:cxn ang="0">
                  <a:pos x="91" y="167"/>
                </a:cxn>
                <a:cxn ang="0">
                  <a:pos x="107" y="98"/>
                </a:cxn>
                <a:cxn ang="0">
                  <a:pos x="132" y="46"/>
                </a:cxn>
                <a:cxn ang="0">
                  <a:pos x="174" y="12"/>
                </a:cxn>
                <a:cxn ang="0">
                  <a:pos x="246" y="0"/>
                </a:cxn>
                <a:cxn ang="0">
                  <a:pos x="283" y="2"/>
                </a:cxn>
                <a:cxn ang="0">
                  <a:pos x="318" y="6"/>
                </a:cxn>
                <a:cxn ang="0">
                  <a:pos x="301" y="79"/>
                </a:cxn>
                <a:cxn ang="0">
                  <a:pos x="264" y="76"/>
                </a:cxn>
                <a:cxn ang="0">
                  <a:pos x="227" y="83"/>
                </a:cxn>
                <a:cxn ang="0">
                  <a:pos x="206" y="102"/>
                </a:cxn>
                <a:cxn ang="0">
                  <a:pos x="196" y="131"/>
                </a:cxn>
                <a:cxn ang="0">
                  <a:pos x="187" y="167"/>
                </a:cxn>
                <a:cxn ang="0">
                  <a:pos x="272" y="167"/>
                </a:cxn>
                <a:cxn ang="0">
                  <a:pos x="257" y="239"/>
                </a:cxn>
                <a:cxn ang="0">
                  <a:pos x="173" y="239"/>
                </a:cxn>
                <a:cxn ang="0">
                  <a:pos x="97" y="605"/>
                </a:cxn>
                <a:cxn ang="0">
                  <a:pos x="0" y="605"/>
                </a:cxn>
                <a:cxn ang="0">
                  <a:pos x="76" y="239"/>
                </a:cxn>
              </a:cxnLst>
              <a:rect l="0" t="0" r="r" b="b"/>
              <a:pathLst>
                <a:path w="318" h="605">
                  <a:moveTo>
                    <a:pt x="76" y="239"/>
                  </a:moveTo>
                  <a:lnTo>
                    <a:pt x="4" y="239"/>
                  </a:lnTo>
                  <a:lnTo>
                    <a:pt x="19" y="167"/>
                  </a:lnTo>
                  <a:lnTo>
                    <a:pt x="91" y="167"/>
                  </a:lnTo>
                  <a:cubicBezTo>
                    <a:pt x="96" y="142"/>
                    <a:pt x="101" y="119"/>
                    <a:pt x="107" y="98"/>
                  </a:cubicBezTo>
                  <a:cubicBezTo>
                    <a:pt x="113" y="78"/>
                    <a:pt x="121" y="60"/>
                    <a:pt x="132" y="46"/>
                  </a:cubicBezTo>
                  <a:cubicBezTo>
                    <a:pt x="142" y="31"/>
                    <a:pt x="156" y="20"/>
                    <a:pt x="174" y="12"/>
                  </a:cubicBezTo>
                  <a:cubicBezTo>
                    <a:pt x="192" y="4"/>
                    <a:pt x="216" y="0"/>
                    <a:pt x="246" y="0"/>
                  </a:cubicBezTo>
                  <a:cubicBezTo>
                    <a:pt x="259" y="0"/>
                    <a:pt x="271" y="1"/>
                    <a:pt x="283" y="2"/>
                  </a:cubicBezTo>
                  <a:cubicBezTo>
                    <a:pt x="295" y="4"/>
                    <a:pt x="306" y="5"/>
                    <a:pt x="318" y="6"/>
                  </a:cubicBezTo>
                  <a:lnTo>
                    <a:pt x="301" y="79"/>
                  </a:lnTo>
                  <a:cubicBezTo>
                    <a:pt x="291" y="77"/>
                    <a:pt x="278" y="76"/>
                    <a:pt x="264" y="76"/>
                  </a:cubicBezTo>
                  <a:cubicBezTo>
                    <a:pt x="248" y="76"/>
                    <a:pt x="235" y="78"/>
                    <a:pt x="227" y="83"/>
                  </a:cubicBezTo>
                  <a:cubicBezTo>
                    <a:pt x="218" y="87"/>
                    <a:pt x="211" y="94"/>
                    <a:pt x="206" y="102"/>
                  </a:cubicBezTo>
                  <a:cubicBezTo>
                    <a:pt x="201" y="110"/>
                    <a:pt x="198" y="120"/>
                    <a:pt x="196" y="131"/>
                  </a:cubicBezTo>
                  <a:cubicBezTo>
                    <a:pt x="193" y="142"/>
                    <a:pt x="191" y="154"/>
                    <a:pt x="187" y="167"/>
                  </a:cubicBezTo>
                  <a:lnTo>
                    <a:pt x="272" y="167"/>
                  </a:lnTo>
                  <a:lnTo>
                    <a:pt x="257" y="239"/>
                  </a:lnTo>
                  <a:lnTo>
                    <a:pt x="173" y="239"/>
                  </a:lnTo>
                  <a:lnTo>
                    <a:pt x="97" y="605"/>
                  </a:lnTo>
                  <a:lnTo>
                    <a:pt x="0" y="605"/>
                  </a:lnTo>
                  <a:lnTo>
                    <a:pt x="76" y="2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155"/>
            <p:cNvSpPr>
              <a:spLocks noEditPoints="1"/>
            </p:cNvSpPr>
            <p:nvPr userDrawn="1"/>
          </p:nvSpPr>
          <p:spPr bwMode="auto">
            <a:xfrm>
              <a:off x="5186363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156"/>
            <p:cNvSpPr>
              <a:spLocks/>
            </p:cNvSpPr>
            <p:nvPr userDrawn="1"/>
          </p:nvSpPr>
          <p:spPr bwMode="auto">
            <a:xfrm>
              <a:off x="5221288" y="18716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157"/>
            <p:cNvSpPr>
              <a:spLocks/>
            </p:cNvSpPr>
            <p:nvPr userDrawn="1"/>
          </p:nvSpPr>
          <p:spPr bwMode="auto">
            <a:xfrm>
              <a:off x="5300663" y="1863725"/>
              <a:ext cx="77788" cy="98425"/>
            </a:xfrm>
            <a:custGeom>
              <a:avLst/>
              <a:gdLst/>
              <a:ahLst/>
              <a:cxnLst>
                <a:cxn ang="0">
                  <a:pos x="103" y="419"/>
                </a:cxn>
                <a:cxn ang="0">
                  <a:pos x="138" y="518"/>
                </a:cxn>
                <a:cxn ang="0">
                  <a:pos x="242" y="547"/>
                </a:cxn>
                <a:cxn ang="0">
                  <a:pos x="287" y="542"/>
                </a:cxn>
                <a:cxn ang="0">
                  <a:pos x="330" y="525"/>
                </a:cxn>
                <a:cxn ang="0">
                  <a:pos x="363" y="495"/>
                </a:cxn>
                <a:cxn ang="0">
                  <a:pos x="376" y="450"/>
                </a:cxn>
                <a:cxn ang="0">
                  <a:pos x="364" y="408"/>
                </a:cxn>
                <a:cxn ang="0">
                  <a:pos x="332" y="380"/>
                </a:cxn>
                <a:cxn ang="0">
                  <a:pos x="285" y="360"/>
                </a:cxn>
                <a:cxn ang="0">
                  <a:pos x="231" y="345"/>
                </a:cxn>
                <a:cxn ang="0">
                  <a:pos x="183" y="330"/>
                </a:cxn>
                <a:cxn ang="0">
                  <a:pos x="129" y="304"/>
                </a:cxn>
                <a:cxn ang="0">
                  <a:pos x="84" y="259"/>
                </a:cxn>
                <a:cxn ang="0">
                  <a:pos x="66" y="188"/>
                </a:cxn>
                <a:cxn ang="0">
                  <a:pos x="81" y="113"/>
                </a:cxn>
                <a:cxn ang="0">
                  <a:pos x="125" y="53"/>
                </a:cxn>
                <a:cxn ang="0">
                  <a:pos x="196" y="14"/>
                </a:cxn>
                <a:cxn ang="0">
                  <a:pos x="291" y="0"/>
                </a:cxn>
                <a:cxn ang="0">
                  <a:pos x="380" y="10"/>
                </a:cxn>
                <a:cxn ang="0">
                  <a:pos x="452" y="43"/>
                </a:cxn>
                <a:cxn ang="0">
                  <a:pos x="500" y="103"/>
                </a:cxn>
                <a:cxn ang="0">
                  <a:pos x="515" y="193"/>
                </a:cxn>
                <a:cxn ang="0">
                  <a:pos x="413" y="193"/>
                </a:cxn>
                <a:cxn ang="0">
                  <a:pos x="382" y="111"/>
                </a:cxn>
                <a:cxn ang="0">
                  <a:pos x="290" y="86"/>
                </a:cxn>
                <a:cxn ang="0">
                  <a:pos x="259" y="89"/>
                </a:cxn>
                <a:cxn ang="0">
                  <a:pos x="220" y="100"/>
                </a:cxn>
                <a:cxn ang="0">
                  <a:pos x="186" y="127"/>
                </a:cxn>
                <a:cxn ang="0">
                  <a:pos x="172" y="175"/>
                </a:cxn>
                <a:cxn ang="0">
                  <a:pos x="182" y="212"/>
                </a:cxn>
                <a:cxn ang="0">
                  <a:pos x="210" y="236"/>
                </a:cxn>
                <a:cxn ang="0">
                  <a:pos x="250" y="253"/>
                </a:cxn>
                <a:cxn ang="0">
                  <a:pos x="298" y="266"/>
                </a:cxn>
                <a:cxn ang="0">
                  <a:pos x="363" y="284"/>
                </a:cxn>
                <a:cxn ang="0">
                  <a:pos x="422" y="312"/>
                </a:cxn>
                <a:cxn ang="0">
                  <a:pos x="465" y="360"/>
                </a:cxn>
                <a:cxn ang="0">
                  <a:pos x="482" y="437"/>
                </a:cxn>
                <a:cxn ang="0">
                  <a:pos x="468" y="508"/>
                </a:cxn>
                <a:cxn ang="0">
                  <a:pos x="425" y="570"/>
                </a:cxn>
                <a:cxn ang="0">
                  <a:pos x="347" y="616"/>
                </a:cxn>
                <a:cxn ang="0">
                  <a:pos x="230" y="633"/>
                </a:cxn>
                <a:cxn ang="0">
                  <a:pos x="134" y="621"/>
                </a:cxn>
                <a:cxn ang="0">
                  <a:pos x="61" y="583"/>
                </a:cxn>
                <a:cxn ang="0">
                  <a:pos x="15" y="516"/>
                </a:cxn>
                <a:cxn ang="0">
                  <a:pos x="1" y="419"/>
                </a:cxn>
                <a:cxn ang="0">
                  <a:pos x="103" y="419"/>
                </a:cxn>
              </a:cxnLst>
              <a:rect l="0" t="0" r="r" b="b"/>
              <a:pathLst>
                <a:path w="516" h="633">
                  <a:moveTo>
                    <a:pt x="103" y="419"/>
                  </a:moveTo>
                  <a:cubicBezTo>
                    <a:pt x="101" y="466"/>
                    <a:pt x="112" y="499"/>
                    <a:pt x="138" y="518"/>
                  </a:cubicBezTo>
                  <a:cubicBezTo>
                    <a:pt x="163" y="537"/>
                    <a:pt x="198" y="547"/>
                    <a:pt x="242" y="547"/>
                  </a:cubicBezTo>
                  <a:cubicBezTo>
                    <a:pt x="256" y="547"/>
                    <a:pt x="271" y="545"/>
                    <a:pt x="287" y="542"/>
                  </a:cubicBezTo>
                  <a:cubicBezTo>
                    <a:pt x="303" y="539"/>
                    <a:pt x="317" y="533"/>
                    <a:pt x="330" y="525"/>
                  </a:cubicBezTo>
                  <a:cubicBezTo>
                    <a:pt x="343" y="518"/>
                    <a:pt x="354" y="508"/>
                    <a:pt x="363" y="495"/>
                  </a:cubicBezTo>
                  <a:cubicBezTo>
                    <a:pt x="372" y="483"/>
                    <a:pt x="376" y="468"/>
                    <a:pt x="376" y="450"/>
                  </a:cubicBezTo>
                  <a:cubicBezTo>
                    <a:pt x="376" y="434"/>
                    <a:pt x="372" y="419"/>
                    <a:pt x="364" y="408"/>
                  </a:cubicBezTo>
                  <a:cubicBezTo>
                    <a:pt x="356" y="397"/>
                    <a:pt x="345" y="387"/>
                    <a:pt x="332" y="380"/>
                  </a:cubicBezTo>
                  <a:cubicBezTo>
                    <a:pt x="318" y="372"/>
                    <a:pt x="303" y="366"/>
                    <a:pt x="285" y="360"/>
                  </a:cubicBezTo>
                  <a:cubicBezTo>
                    <a:pt x="268" y="355"/>
                    <a:pt x="250" y="350"/>
                    <a:pt x="231" y="345"/>
                  </a:cubicBezTo>
                  <a:cubicBezTo>
                    <a:pt x="218" y="341"/>
                    <a:pt x="202" y="336"/>
                    <a:pt x="183" y="330"/>
                  </a:cubicBezTo>
                  <a:cubicBezTo>
                    <a:pt x="164" y="324"/>
                    <a:pt x="146" y="315"/>
                    <a:pt x="129" y="304"/>
                  </a:cubicBezTo>
                  <a:cubicBezTo>
                    <a:pt x="111" y="293"/>
                    <a:pt x="96" y="278"/>
                    <a:pt x="84" y="259"/>
                  </a:cubicBezTo>
                  <a:cubicBezTo>
                    <a:pt x="72" y="240"/>
                    <a:pt x="66" y="217"/>
                    <a:pt x="66" y="188"/>
                  </a:cubicBezTo>
                  <a:cubicBezTo>
                    <a:pt x="66" y="161"/>
                    <a:pt x="71" y="136"/>
                    <a:pt x="81" y="113"/>
                  </a:cubicBezTo>
                  <a:cubicBezTo>
                    <a:pt x="91" y="89"/>
                    <a:pt x="106" y="70"/>
                    <a:pt x="125" y="53"/>
                  </a:cubicBezTo>
                  <a:cubicBezTo>
                    <a:pt x="145" y="36"/>
                    <a:pt x="168" y="23"/>
                    <a:pt x="196" y="14"/>
                  </a:cubicBezTo>
                  <a:cubicBezTo>
                    <a:pt x="224" y="5"/>
                    <a:pt x="256" y="0"/>
                    <a:pt x="291" y="0"/>
                  </a:cubicBezTo>
                  <a:cubicBezTo>
                    <a:pt x="323" y="0"/>
                    <a:pt x="353" y="3"/>
                    <a:pt x="380" y="10"/>
                  </a:cubicBezTo>
                  <a:cubicBezTo>
                    <a:pt x="408" y="17"/>
                    <a:pt x="432" y="28"/>
                    <a:pt x="452" y="43"/>
                  </a:cubicBezTo>
                  <a:cubicBezTo>
                    <a:pt x="473" y="58"/>
                    <a:pt x="488" y="78"/>
                    <a:pt x="500" y="103"/>
                  </a:cubicBezTo>
                  <a:cubicBezTo>
                    <a:pt x="511" y="127"/>
                    <a:pt x="516" y="157"/>
                    <a:pt x="515" y="193"/>
                  </a:cubicBezTo>
                  <a:lnTo>
                    <a:pt x="413" y="193"/>
                  </a:lnTo>
                  <a:cubicBezTo>
                    <a:pt x="412" y="155"/>
                    <a:pt x="402" y="128"/>
                    <a:pt x="382" y="111"/>
                  </a:cubicBezTo>
                  <a:cubicBezTo>
                    <a:pt x="361" y="94"/>
                    <a:pt x="331" y="86"/>
                    <a:pt x="290" y="86"/>
                  </a:cubicBezTo>
                  <a:cubicBezTo>
                    <a:pt x="282" y="86"/>
                    <a:pt x="272" y="87"/>
                    <a:pt x="259" y="89"/>
                  </a:cubicBezTo>
                  <a:cubicBezTo>
                    <a:pt x="246" y="90"/>
                    <a:pt x="233" y="94"/>
                    <a:pt x="220" y="100"/>
                  </a:cubicBezTo>
                  <a:cubicBezTo>
                    <a:pt x="207" y="107"/>
                    <a:pt x="196" y="115"/>
                    <a:pt x="186" y="127"/>
                  </a:cubicBezTo>
                  <a:cubicBezTo>
                    <a:pt x="177" y="139"/>
                    <a:pt x="172" y="155"/>
                    <a:pt x="172" y="175"/>
                  </a:cubicBezTo>
                  <a:cubicBezTo>
                    <a:pt x="172" y="190"/>
                    <a:pt x="175" y="202"/>
                    <a:pt x="182" y="212"/>
                  </a:cubicBezTo>
                  <a:cubicBezTo>
                    <a:pt x="189" y="222"/>
                    <a:pt x="198" y="230"/>
                    <a:pt x="210" y="236"/>
                  </a:cubicBezTo>
                  <a:cubicBezTo>
                    <a:pt x="221" y="243"/>
                    <a:pt x="235" y="248"/>
                    <a:pt x="250" y="253"/>
                  </a:cubicBezTo>
                  <a:cubicBezTo>
                    <a:pt x="265" y="257"/>
                    <a:pt x="281" y="262"/>
                    <a:pt x="298" y="266"/>
                  </a:cubicBezTo>
                  <a:cubicBezTo>
                    <a:pt x="320" y="271"/>
                    <a:pt x="341" y="277"/>
                    <a:pt x="363" y="284"/>
                  </a:cubicBezTo>
                  <a:cubicBezTo>
                    <a:pt x="385" y="290"/>
                    <a:pt x="405" y="300"/>
                    <a:pt x="422" y="312"/>
                  </a:cubicBezTo>
                  <a:cubicBezTo>
                    <a:pt x="440" y="324"/>
                    <a:pt x="454" y="341"/>
                    <a:pt x="465" y="360"/>
                  </a:cubicBezTo>
                  <a:cubicBezTo>
                    <a:pt x="476" y="380"/>
                    <a:pt x="482" y="406"/>
                    <a:pt x="482" y="437"/>
                  </a:cubicBezTo>
                  <a:cubicBezTo>
                    <a:pt x="482" y="461"/>
                    <a:pt x="477" y="485"/>
                    <a:pt x="468" y="508"/>
                  </a:cubicBezTo>
                  <a:cubicBezTo>
                    <a:pt x="459" y="531"/>
                    <a:pt x="445" y="552"/>
                    <a:pt x="425" y="570"/>
                  </a:cubicBezTo>
                  <a:cubicBezTo>
                    <a:pt x="405" y="589"/>
                    <a:pt x="379" y="604"/>
                    <a:pt x="347" y="616"/>
                  </a:cubicBezTo>
                  <a:cubicBezTo>
                    <a:pt x="315" y="627"/>
                    <a:pt x="276" y="633"/>
                    <a:pt x="230" y="633"/>
                  </a:cubicBezTo>
                  <a:cubicBezTo>
                    <a:pt x="195" y="633"/>
                    <a:pt x="163" y="629"/>
                    <a:pt x="134" y="621"/>
                  </a:cubicBezTo>
                  <a:cubicBezTo>
                    <a:pt x="105" y="613"/>
                    <a:pt x="81" y="600"/>
                    <a:pt x="61" y="583"/>
                  </a:cubicBezTo>
                  <a:cubicBezTo>
                    <a:pt x="41" y="565"/>
                    <a:pt x="25" y="543"/>
                    <a:pt x="15" y="516"/>
                  </a:cubicBezTo>
                  <a:cubicBezTo>
                    <a:pt x="5" y="489"/>
                    <a:pt x="0" y="457"/>
                    <a:pt x="1" y="419"/>
                  </a:cubicBezTo>
                  <a:lnTo>
                    <a:pt x="103" y="4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158"/>
            <p:cNvSpPr>
              <a:spLocks/>
            </p:cNvSpPr>
            <p:nvPr userDrawn="1"/>
          </p:nvSpPr>
          <p:spPr bwMode="auto">
            <a:xfrm>
              <a:off x="5384800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159"/>
            <p:cNvSpPr>
              <a:spLocks/>
            </p:cNvSpPr>
            <p:nvPr userDrawn="1"/>
          </p:nvSpPr>
          <p:spPr bwMode="auto">
            <a:xfrm>
              <a:off x="5427663" y="18923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160"/>
            <p:cNvSpPr>
              <a:spLocks noEditPoints="1"/>
            </p:cNvSpPr>
            <p:nvPr userDrawn="1"/>
          </p:nvSpPr>
          <p:spPr bwMode="auto">
            <a:xfrm>
              <a:off x="5500688" y="1865313"/>
              <a:ext cx="79375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161"/>
            <p:cNvSpPr>
              <a:spLocks noEditPoints="1"/>
            </p:cNvSpPr>
            <p:nvPr userDrawn="1"/>
          </p:nvSpPr>
          <p:spPr bwMode="auto">
            <a:xfrm>
              <a:off x="5576888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162"/>
            <p:cNvSpPr>
              <a:spLocks noEditPoints="1"/>
            </p:cNvSpPr>
            <p:nvPr userDrawn="1"/>
          </p:nvSpPr>
          <p:spPr bwMode="auto">
            <a:xfrm>
              <a:off x="5610225" y="18891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163"/>
            <p:cNvSpPr>
              <a:spLocks/>
            </p:cNvSpPr>
            <p:nvPr userDrawn="1"/>
          </p:nvSpPr>
          <p:spPr bwMode="auto">
            <a:xfrm>
              <a:off x="5680075" y="18891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4" name="Group 362"/>
          <p:cNvGrpSpPr/>
          <p:nvPr/>
        </p:nvGrpSpPr>
        <p:grpSpPr>
          <a:xfrm>
            <a:off x="528638" y="404813"/>
            <a:ext cx="2455862" cy="485775"/>
            <a:chOff x="528638" y="404813"/>
            <a:chExt cx="2455862" cy="485775"/>
          </a:xfrm>
        </p:grpSpPr>
        <p:sp>
          <p:nvSpPr>
            <p:cNvPr id="1254" name="AutoShape 165"/>
            <p:cNvSpPr>
              <a:spLocks noChangeAspect="1" noChangeArrowheads="1" noTextEdit="1"/>
            </p:cNvSpPr>
            <p:nvPr userDrawn="1"/>
          </p:nvSpPr>
          <p:spPr bwMode="auto">
            <a:xfrm>
              <a:off x="528638" y="404813"/>
              <a:ext cx="2455862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167"/>
            <p:cNvSpPr>
              <a:spLocks noChangeArrowheads="1"/>
            </p:cNvSpPr>
            <p:nvPr userDrawn="1"/>
          </p:nvSpPr>
          <p:spPr bwMode="auto">
            <a:xfrm>
              <a:off x="528638" y="404813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168"/>
            <p:cNvSpPr>
              <a:spLocks/>
            </p:cNvSpPr>
            <p:nvPr userDrawn="1"/>
          </p:nvSpPr>
          <p:spPr bwMode="auto">
            <a:xfrm>
              <a:off x="741363" y="452438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169"/>
            <p:cNvSpPr>
              <a:spLocks/>
            </p:cNvSpPr>
            <p:nvPr userDrawn="1"/>
          </p:nvSpPr>
          <p:spPr bwMode="auto">
            <a:xfrm>
              <a:off x="838200" y="452438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170"/>
            <p:cNvSpPr>
              <a:spLocks/>
            </p:cNvSpPr>
            <p:nvPr userDrawn="1"/>
          </p:nvSpPr>
          <p:spPr bwMode="auto">
            <a:xfrm>
              <a:off x="549275" y="452438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Freeform 171"/>
            <p:cNvSpPr>
              <a:spLocks noEditPoints="1"/>
            </p:cNvSpPr>
            <p:nvPr userDrawn="1"/>
          </p:nvSpPr>
          <p:spPr bwMode="auto">
            <a:xfrm>
              <a:off x="1095375" y="452438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Freeform 172"/>
            <p:cNvSpPr>
              <a:spLocks/>
            </p:cNvSpPr>
            <p:nvPr userDrawn="1"/>
          </p:nvSpPr>
          <p:spPr bwMode="auto">
            <a:xfrm>
              <a:off x="1262063" y="496888"/>
              <a:ext cx="122237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173"/>
            <p:cNvSpPr>
              <a:spLocks/>
            </p:cNvSpPr>
            <p:nvPr userDrawn="1"/>
          </p:nvSpPr>
          <p:spPr bwMode="auto">
            <a:xfrm>
              <a:off x="1400175" y="493713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Freeform 174"/>
            <p:cNvSpPr>
              <a:spLocks noEditPoints="1"/>
            </p:cNvSpPr>
            <p:nvPr userDrawn="1"/>
          </p:nvSpPr>
          <p:spPr bwMode="auto">
            <a:xfrm>
              <a:off x="1536700" y="452438"/>
              <a:ext cx="46037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Freeform 175"/>
            <p:cNvSpPr>
              <a:spLocks/>
            </p:cNvSpPr>
            <p:nvPr userDrawn="1"/>
          </p:nvSpPr>
          <p:spPr bwMode="auto">
            <a:xfrm>
              <a:off x="1606550" y="493713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Freeform 176"/>
            <p:cNvSpPr>
              <a:spLocks noEditPoints="1"/>
            </p:cNvSpPr>
            <p:nvPr userDrawn="1"/>
          </p:nvSpPr>
          <p:spPr bwMode="auto">
            <a:xfrm>
              <a:off x="1747838" y="493713"/>
              <a:ext cx="128587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177"/>
            <p:cNvSpPr>
              <a:spLocks/>
            </p:cNvSpPr>
            <p:nvPr userDrawn="1"/>
          </p:nvSpPr>
          <p:spPr bwMode="auto">
            <a:xfrm>
              <a:off x="1887538" y="493713"/>
              <a:ext cx="119062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178"/>
            <p:cNvSpPr>
              <a:spLocks/>
            </p:cNvSpPr>
            <p:nvPr userDrawn="1"/>
          </p:nvSpPr>
          <p:spPr bwMode="auto">
            <a:xfrm>
              <a:off x="2016125" y="493713"/>
              <a:ext cx="119062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179"/>
            <p:cNvSpPr>
              <a:spLocks/>
            </p:cNvSpPr>
            <p:nvPr userDrawn="1"/>
          </p:nvSpPr>
          <p:spPr bwMode="auto">
            <a:xfrm>
              <a:off x="2216150" y="447676"/>
              <a:ext cx="147637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180"/>
            <p:cNvSpPr>
              <a:spLocks/>
            </p:cNvSpPr>
            <p:nvPr userDrawn="1"/>
          </p:nvSpPr>
          <p:spPr bwMode="auto">
            <a:xfrm>
              <a:off x="2371725" y="493713"/>
              <a:ext cx="125412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181"/>
            <p:cNvSpPr>
              <a:spLocks/>
            </p:cNvSpPr>
            <p:nvPr userDrawn="1"/>
          </p:nvSpPr>
          <p:spPr bwMode="auto">
            <a:xfrm>
              <a:off x="2513013" y="452438"/>
              <a:ext cx="122237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182"/>
            <p:cNvSpPr>
              <a:spLocks noEditPoints="1"/>
            </p:cNvSpPr>
            <p:nvPr userDrawn="1"/>
          </p:nvSpPr>
          <p:spPr bwMode="auto">
            <a:xfrm>
              <a:off x="2651125" y="493713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183"/>
            <p:cNvSpPr>
              <a:spLocks noEditPoints="1"/>
            </p:cNvSpPr>
            <p:nvPr userDrawn="1"/>
          </p:nvSpPr>
          <p:spPr bwMode="auto">
            <a:xfrm>
              <a:off x="2792413" y="493713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Rectangle 184"/>
            <p:cNvSpPr>
              <a:spLocks noChangeArrowheads="1"/>
            </p:cNvSpPr>
            <p:nvPr userDrawn="1"/>
          </p:nvSpPr>
          <p:spPr bwMode="auto">
            <a:xfrm>
              <a:off x="2938463" y="452438"/>
              <a:ext cx="46037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650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9469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4191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467F"/>
                </a:solidFill>
              </a:defRPr>
            </a:lvl1pPr>
            <a:lvl2pPr>
              <a:defRPr sz="2400">
                <a:solidFill>
                  <a:srgbClr val="00467F"/>
                </a:solidFill>
              </a:defRPr>
            </a:lvl2pPr>
            <a:lvl3pPr>
              <a:defRPr sz="2400">
                <a:solidFill>
                  <a:srgbClr val="00467F"/>
                </a:solidFill>
              </a:defRPr>
            </a:lvl3pPr>
            <a:lvl4pPr>
              <a:defRPr sz="2400">
                <a:solidFill>
                  <a:srgbClr val="00467F"/>
                </a:solidFill>
              </a:defRPr>
            </a:lvl4pPr>
            <a:lvl5pPr>
              <a:defRPr sz="2400">
                <a:solidFill>
                  <a:srgbClr val="0046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2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31880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5547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467F"/>
                </a:solidFill>
              </a:defRPr>
            </a:lvl1pPr>
            <a:lvl2pPr>
              <a:defRPr sz="2000">
                <a:solidFill>
                  <a:srgbClr val="00467F"/>
                </a:solidFill>
              </a:defRPr>
            </a:lvl2pPr>
            <a:lvl3pPr>
              <a:defRPr sz="2000">
                <a:solidFill>
                  <a:srgbClr val="00467F"/>
                </a:solidFill>
              </a:defRPr>
            </a:lvl3pPr>
            <a:lvl4pPr>
              <a:defRPr sz="2000">
                <a:solidFill>
                  <a:srgbClr val="00467F"/>
                </a:solidFill>
              </a:defRPr>
            </a:lvl4pPr>
            <a:lvl5pPr>
              <a:defRPr sz="2000">
                <a:solidFill>
                  <a:srgbClr val="0046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5547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467F"/>
                </a:solidFill>
              </a:defRPr>
            </a:lvl1pPr>
            <a:lvl2pPr>
              <a:defRPr sz="2000">
                <a:solidFill>
                  <a:srgbClr val="00467F"/>
                </a:solidFill>
              </a:defRPr>
            </a:lvl2pPr>
            <a:lvl3pPr>
              <a:defRPr sz="2000">
                <a:solidFill>
                  <a:srgbClr val="00467F"/>
                </a:solidFill>
              </a:defRPr>
            </a:lvl3pPr>
            <a:lvl4pPr>
              <a:defRPr sz="2000">
                <a:solidFill>
                  <a:srgbClr val="00467F"/>
                </a:solidFill>
              </a:defRPr>
            </a:lvl4pPr>
            <a:lvl5pPr>
              <a:defRPr sz="2000">
                <a:solidFill>
                  <a:srgbClr val="0046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0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41671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8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82635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79984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Picture 7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5652275"/>
      </p:ext>
    </p:extLst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989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F084-535B-416C-A750-44821E4802BC}" type="datetime1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2011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7-</a:t>
            </a:r>
            <a:fld id="{D3B6ED14-D3E3-4000-8A6C-EFBEBD6361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transition spd="med"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2022" y="2130425"/>
            <a:ext cx="7274177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MGB235 Monitoring and Managing Operational Performance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0368" y="3895725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Week 6: </a:t>
            </a:r>
            <a:r>
              <a:rPr lang="en-US" i="1" dirty="0"/>
              <a:t>Capacity Planning, Facilities Design &amp; Location Planning</a:t>
            </a:r>
            <a:endParaRPr lang="en-US" dirty="0"/>
          </a:p>
          <a:p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4702084" y="518160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i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Dr Kavoos Mohannak</a:t>
            </a:r>
            <a:endParaRPr lang="en-US" sz="2000" i="1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48222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Capacity = 50 trucks per day</a:t>
            </a:r>
          </a:p>
          <a:p>
            <a:pPr eaLnBrk="1" hangingPunct="1"/>
            <a:r>
              <a:rPr lang="en-US" dirty="0"/>
              <a:t>Effective Capacity = 40 trucks per day</a:t>
            </a:r>
          </a:p>
          <a:p>
            <a:pPr eaLnBrk="1" hangingPunct="1"/>
            <a:r>
              <a:rPr lang="en-US" dirty="0"/>
              <a:t>Actual Output = 36 trucks per day</a:t>
            </a:r>
          </a:p>
        </p:txBody>
      </p:sp>
      <p:sp>
        <p:nvSpPr>
          <p:cNvPr id="20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Example – Efficiency and Utilization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90600" y="3429000"/>
          <a:ext cx="60245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700" imgH="419100" progId="Equation.3">
                  <p:embed/>
                </p:oleObj>
              </mc:Choice>
              <mc:Fallback>
                <p:oleObj name="Equation" r:id="rId3" imgW="2679700" imgH="4191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6024562" cy="942975"/>
                      </a:xfrm>
                      <a:prstGeom prst="rect">
                        <a:avLst/>
                      </a:prstGeom>
                      <a:solidFill>
                        <a:srgbClr val="C4BD97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90600" y="4800600"/>
          <a:ext cx="57959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78100" imgH="419100" progId="Equation.3">
                  <p:embed/>
                </p:oleObj>
              </mc:Choice>
              <mc:Fallback>
                <p:oleObj name="Equation" r:id="rId5" imgW="2578100" imgH="41910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5795962" cy="942975"/>
                      </a:xfrm>
                      <a:prstGeom prst="rect">
                        <a:avLst/>
                      </a:prstGeom>
                      <a:solidFill>
                        <a:srgbClr val="C4BD9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73079" y="5972145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5-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10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determine effective capacity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59436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defRPr/>
            </a:pPr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5-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11</a:t>
            </a:fld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8" name="Content Placeholder 7" descr="Screen Shot 2019-08-22 at 12.21.4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8" b="-3128"/>
          <a:stretch>
            <a:fillRect/>
          </a:stretch>
        </p:blipFill>
        <p:spPr>
          <a:xfrm>
            <a:off x="304800" y="1371600"/>
            <a:ext cx="8229600" cy="4572000"/>
          </a:xfrm>
        </p:spPr>
      </p:pic>
    </p:spTree>
    <p:extLst>
      <p:ext uri="{BB962C8B-B14F-4D97-AF65-F5344CB8AC3E}">
        <p14:creationId xmlns:p14="http://schemas.microsoft.com/office/powerpoint/2010/main" val="419215681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9469"/>
            <a:ext cx="8229600" cy="5225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Capacity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463064" y="762000"/>
            <a:ext cx="7924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effectLst/>
              </a:rPr>
              <a:t>Capacity increase depends on</a:t>
            </a:r>
          </a:p>
          <a:p>
            <a:pPr lvl="1"/>
            <a:r>
              <a:rPr lang="en-US" sz="2400" dirty="0">
                <a:effectLst/>
              </a:rPr>
              <a:t>volume and certainty of anticipated demand</a:t>
            </a:r>
          </a:p>
          <a:p>
            <a:pPr lvl="1"/>
            <a:r>
              <a:rPr lang="en-US" sz="2400" dirty="0">
                <a:effectLst/>
              </a:rPr>
              <a:t>strategic objectives</a:t>
            </a:r>
          </a:p>
          <a:p>
            <a:pPr lvl="1"/>
            <a:r>
              <a:rPr lang="en-US" sz="2400" dirty="0">
                <a:effectLst/>
              </a:rPr>
              <a:t>costs of expansion and operation</a:t>
            </a:r>
          </a:p>
          <a:p>
            <a:r>
              <a:rPr lang="en-US" sz="2800" dirty="0">
                <a:effectLst/>
              </a:rPr>
              <a:t>Best operating level</a:t>
            </a:r>
          </a:p>
          <a:p>
            <a:pPr lvl="1"/>
            <a:r>
              <a:rPr lang="en-US" sz="2400" dirty="0">
                <a:effectLst/>
              </a:rPr>
              <a:t>% of capacity utilization that minimizes unit costs</a:t>
            </a:r>
          </a:p>
          <a:p>
            <a:r>
              <a:rPr lang="en-US" sz="2800" dirty="0">
                <a:effectLst/>
              </a:rPr>
              <a:t>Capacity cushion</a:t>
            </a:r>
          </a:p>
          <a:p>
            <a:pPr lvl="1"/>
            <a:r>
              <a:rPr lang="en-US" sz="2400" dirty="0">
                <a:effectLst/>
              </a:rPr>
              <a:t>% of capacity held in reserve for unexpected occurrences</a:t>
            </a:r>
          </a:p>
          <a:p>
            <a:pPr lvl="1" eaLnBrk="1" hangingPunct="1"/>
            <a:r>
              <a:rPr lang="en-US" dirty="0"/>
              <a:t>Capacity cushion strategy</a:t>
            </a:r>
          </a:p>
          <a:p>
            <a:pPr lvl="2" eaLnBrk="1" hangingPunct="1"/>
            <a:r>
              <a:rPr lang="en-US" dirty="0"/>
              <a:t>Organizations that have greater demand uncertainty typically have greater capacity cushions</a:t>
            </a:r>
          </a:p>
          <a:p>
            <a:pPr lvl="2" eaLnBrk="1" hangingPunct="1"/>
            <a:r>
              <a:rPr lang="en-US" dirty="0"/>
              <a:t>Organizations that have standard products and services generally have smaller capacity cushions</a:t>
            </a:r>
          </a:p>
          <a:p>
            <a:pPr lvl="1"/>
            <a:endParaRPr lang="en-US" sz="2400" dirty="0">
              <a:effectLst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Economies of Scale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447152" y="1251036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</a:t>
            </a:r>
            <a:r>
              <a:rPr lang="en-US" sz="2800" dirty="0">
                <a:effectLst/>
              </a:rPr>
              <a:t>nit cost decreases as output volume increases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</a:rPr>
              <a:t>fixed costs can be spread over a larger number of units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</a:rPr>
              <a:t>production or operating costs do not increase linearly with output levels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</a:rPr>
              <a:t>quantity discounts are available for material purchases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</a:rPr>
              <a:t>operating efficiency increases as workers gain experience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7" name="Rectangle 5"/>
          <p:cNvSpPr>
            <a:spLocks noGrp="1" noChangeArrowheads="1"/>
          </p:cNvSpPr>
          <p:nvPr>
            <p:ph type="title"/>
          </p:nvPr>
        </p:nvSpPr>
        <p:spPr>
          <a:xfrm>
            <a:off x="1060808" y="162674"/>
            <a:ext cx="6997700" cy="685800"/>
          </a:xfrm>
          <a:noFill/>
          <a:ln/>
        </p:spPr>
        <p:txBody>
          <a:bodyPr/>
          <a:lstStyle/>
          <a:p>
            <a:r>
              <a:rPr lang="en-US" sz="3600" dirty="0">
                <a:effectLst/>
                <a:latin typeface="Helvetica" charset="0"/>
              </a:rPr>
              <a:t>Best Operating Level for a Hotel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41296" y="1219200"/>
            <a:ext cx="5867400" cy="4495800"/>
            <a:chOff x="1600200" y="1447800"/>
            <a:chExt cx="5867400" cy="4495800"/>
          </a:xfrm>
        </p:grpSpPr>
        <p:sp>
          <p:nvSpPr>
            <p:cNvPr id="402435" name="Rectangle 3"/>
            <p:cNvSpPr>
              <a:spLocks noChangeArrowheads="1"/>
            </p:cNvSpPr>
            <p:nvPr/>
          </p:nvSpPr>
          <p:spPr bwMode="auto">
            <a:xfrm>
              <a:off x="1600200" y="1447800"/>
              <a:ext cx="5867400" cy="4495800"/>
            </a:xfrm>
            <a:prstGeom prst="rect">
              <a:avLst/>
            </a:prstGeom>
            <a:solidFill>
              <a:srgbClr val="FAC89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024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1676400"/>
              <a:ext cx="5299075" cy="388143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46957"/>
            <a:ext cx="8153400" cy="39987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Objectives of Facility Layout: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229600" cy="4373563"/>
          </a:xfrm>
        </p:spPr>
        <p:txBody>
          <a:bodyPr>
            <a:noAutofit/>
          </a:bodyPr>
          <a:lstStyle/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Minimize material-handling costs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Utilize space efficiently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Utilize labor efficiently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Eliminate bottlenecks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Facilitate communication and interaction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Reduce manufacturing cycle time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Reduce customer service time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/>
              <a:t>Eliminate wasted or redundant movement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28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chemeClr val="tx2"/>
                </a:solidFill>
                <a:latin typeface="+mj-lt"/>
              </a:rPr>
              <a:t>Facility layout design:  the arrangement of areas within a facility – involves multiple objectives as well as affecting quality and competitiveness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 of Facility Layout</a:t>
            </a:r>
          </a:p>
        </p:txBody>
      </p:sp>
      <p:sp>
        <p:nvSpPr>
          <p:cNvPr id="288772" name="Rectangle 4"/>
          <p:cNvSpPr>
            <a:spLocks noGrp="1" noChangeArrowheads="1"/>
          </p:cNvSpPr>
          <p:nvPr>
            <p:ph idx="1"/>
          </p:nvPr>
        </p:nvSpPr>
        <p:spPr>
          <a:xfrm>
            <a:off x="507440" y="1200796"/>
            <a:ext cx="8229600" cy="5256108"/>
          </a:xfrm>
        </p:spPr>
        <p:txBody>
          <a:bodyPr>
            <a:normAutofit/>
          </a:bodyPr>
          <a:lstStyle/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Facilitate entry, exit, and placement of material, products, and people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Incorporate safety and security measures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Promote product and service quality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Encourage proper maintenance activities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>
                <a:effectLst/>
              </a:rPr>
              <a:t>Provide a visual control of activities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/>
              <a:t>P</a:t>
            </a:r>
            <a:r>
              <a:rPr lang="en-US" dirty="0">
                <a:effectLst/>
              </a:rPr>
              <a:t>rovide flexibility to adapt to changing conditions</a:t>
            </a:r>
          </a:p>
          <a:p>
            <a:pPr marL="284163" indent="-284163">
              <a:lnSpc>
                <a:spcPct val="110000"/>
              </a:lnSpc>
            </a:pPr>
            <a:r>
              <a:rPr lang="en-US" dirty="0"/>
              <a:t>Increase capacity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5562600"/>
            <a:ext cx="2133600" cy="365125"/>
          </a:xfrm>
        </p:spPr>
        <p:txBody>
          <a:bodyPr/>
          <a:lstStyle/>
          <a:p>
            <a:r>
              <a:rPr lang="en-US" dirty="0"/>
              <a:t>7-</a:t>
            </a:r>
            <a:fld id="{ABAC62A6-8F2E-4657-8084-6983F3F96EEC}" type="slidenum">
              <a:rPr lang="en-US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Basic Layouts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9019"/>
            <a:ext cx="8077200" cy="3881437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effectLst/>
              </a:rPr>
              <a:t>Process layouts</a:t>
            </a:r>
          </a:p>
          <a:p>
            <a:pPr lvl="1"/>
            <a:r>
              <a:rPr lang="en-US" sz="2400" dirty="0">
                <a:effectLst/>
              </a:rPr>
              <a:t>group similar activities together according to process or function they perform</a:t>
            </a:r>
          </a:p>
          <a:p>
            <a:r>
              <a:rPr lang="en-US" sz="2800" dirty="0">
                <a:effectLst/>
              </a:rPr>
              <a:t>Product layouts</a:t>
            </a:r>
          </a:p>
          <a:p>
            <a:pPr lvl="1"/>
            <a:r>
              <a:rPr lang="en-US" sz="2400" dirty="0">
                <a:effectLst/>
              </a:rPr>
              <a:t>arrange activities in line according to sequence of operations for a particular product or service</a:t>
            </a:r>
          </a:p>
          <a:p>
            <a:r>
              <a:rPr lang="en-US" sz="2800" dirty="0">
                <a:effectLst/>
              </a:rPr>
              <a:t>Fixed-position layouts</a:t>
            </a:r>
          </a:p>
          <a:p>
            <a:pPr lvl="1"/>
            <a:r>
              <a:rPr lang="en-US" sz="2400" dirty="0">
                <a:effectLst/>
              </a:rPr>
              <a:t>are used for projects in which product cannot be moved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Combination (hybrid) layouts</a:t>
            </a:r>
          </a:p>
          <a:p>
            <a:pPr marL="457200" lvl="1" indent="0">
              <a:buNone/>
            </a:pPr>
            <a:endParaRPr lang="en-US" sz="2400" dirty="0">
              <a:effectLst/>
            </a:endParaRP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370"/>
            <a:ext cx="8229600" cy="944562"/>
          </a:xfrm>
        </p:spPr>
        <p:txBody>
          <a:bodyPr/>
          <a:lstStyle/>
          <a:p>
            <a:r>
              <a:rPr lang="en-US" dirty="0"/>
              <a:t>Process Layout in Services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35113" y="1447800"/>
            <a:ext cx="6070600" cy="3049587"/>
            <a:chOff x="1535113" y="1447800"/>
            <a:chExt cx="6070600" cy="3049587"/>
          </a:xfrm>
        </p:grpSpPr>
        <p:sp>
          <p:nvSpPr>
            <p:cNvPr id="292868" name="Rectangle 4"/>
            <p:cNvSpPr>
              <a:spLocks noChangeArrowheads="1"/>
            </p:cNvSpPr>
            <p:nvPr/>
          </p:nvSpPr>
          <p:spPr bwMode="auto">
            <a:xfrm>
              <a:off x="1538288" y="1447800"/>
              <a:ext cx="6067425" cy="3048000"/>
            </a:xfrm>
            <a:prstGeom prst="rect">
              <a:avLst/>
            </a:prstGeom>
            <a:solidFill>
              <a:srgbClr val="FAC89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2869" name="Group 5"/>
            <p:cNvGrpSpPr>
              <a:grpSpLocks/>
            </p:cNvGrpSpPr>
            <p:nvPr/>
          </p:nvGrpSpPr>
          <p:grpSpPr bwMode="auto">
            <a:xfrm>
              <a:off x="1676401" y="1639887"/>
              <a:ext cx="5715000" cy="2584450"/>
              <a:chOff x="1056" y="1588"/>
              <a:chExt cx="3600" cy="1628"/>
            </a:xfrm>
            <a:solidFill>
              <a:srgbClr val="FAC896"/>
            </a:solidFill>
          </p:grpSpPr>
          <p:sp>
            <p:nvSpPr>
              <p:cNvPr id="292870" name="Rectangle 6"/>
              <p:cNvSpPr>
                <a:spLocks noChangeArrowheads="1"/>
              </p:cNvSpPr>
              <p:nvPr/>
            </p:nvSpPr>
            <p:spPr bwMode="auto">
              <a:xfrm>
                <a:off x="1131" y="1588"/>
                <a:ext cx="857" cy="3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>
                    <a:latin typeface="Arial" charset="0"/>
                  </a:rPr>
                  <a:t>Women’s lingerie</a:t>
                </a:r>
              </a:p>
            </p:txBody>
          </p:sp>
          <p:sp>
            <p:nvSpPr>
              <p:cNvPr id="292871" name="Rectangle 7"/>
              <p:cNvSpPr>
                <a:spLocks noChangeArrowheads="1"/>
              </p:cNvSpPr>
              <p:nvPr/>
            </p:nvSpPr>
            <p:spPr bwMode="auto">
              <a:xfrm>
                <a:off x="1096" y="2217"/>
                <a:ext cx="926" cy="3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>
                    <a:latin typeface="Arial" charset="0"/>
                  </a:rPr>
                  <a:t>Women’s dresses</a:t>
                </a:r>
              </a:p>
            </p:txBody>
          </p:sp>
          <p:sp>
            <p:nvSpPr>
              <p:cNvPr id="292872" name="Rectangle 8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1007" cy="3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>
                    <a:latin typeface="Arial" charset="0"/>
                  </a:rPr>
                  <a:t>Women’s sportswear</a:t>
                </a:r>
              </a:p>
            </p:txBody>
          </p:sp>
          <p:sp>
            <p:nvSpPr>
              <p:cNvPr id="292873" name="Rectangle 9"/>
              <p:cNvSpPr>
                <a:spLocks noChangeArrowheads="1"/>
              </p:cNvSpPr>
              <p:nvPr/>
            </p:nvSpPr>
            <p:spPr bwMode="auto">
              <a:xfrm>
                <a:off x="2603" y="1657"/>
                <a:ext cx="499" cy="19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>
                    <a:latin typeface="Arial" charset="0"/>
                  </a:rPr>
                  <a:t>Shoes</a:t>
                </a:r>
              </a:p>
            </p:txBody>
          </p:sp>
          <p:sp>
            <p:nvSpPr>
              <p:cNvPr id="292874" name="Rectangle 10"/>
              <p:cNvSpPr>
                <a:spLocks noChangeArrowheads="1"/>
              </p:cNvSpPr>
              <p:nvPr/>
            </p:nvSpPr>
            <p:spPr bwMode="auto">
              <a:xfrm>
                <a:off x="2382" y="2216"/>
                <a:ext cx="941" cy="3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>
                    <a:latin typeface="Arial" charset="0"/>
                  </a:rPr>
                  <a:t>Cosmetics and jewelry</a:t>
                </a:r>
              </a:p>
            </p:txBody>
          </p:sp>
          <p:sp>
            <p:nvSpPr>
              <p:cNvPr id="292875" name="Rectangle 11"/>
              <p:cNvSpPr>
                <a:spLocks noChangeArrowheads="1"/>
              </p:cNvSpPr>
              <p:nvPr/>
            </p:nvSpPr>
            <p:spPr bwMode="auto">
              <a:xfrm>
                <a:off x="2328" y="2880"/>
                <a:ext cx="1050" cy="3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>
                    <a:latin typeface="Arial" charset="0"/>
                  </a:rPr>
                  <a:t>Entry and display area</a:t>
                </a:r>
              </a:p>
            </p:txBody>
          </p:sp>
          <p:sp>
            <p:nvSpPr>
              <p:cNvPr id="292876" name="Rectangle 12"/>
              <p:cNvSpPr>
                <a:spLocks noChangeArrowheads="1"/>
              </p:cNvSpPr>
              <p:nvPr/>
            </p:nvSpPr>
            <p:spPr bwMode="auto">
              <a:xfrm>
                <a:off x="3726" y="1657"/>
                <a:ext cx="833" cy="19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>
                    <a:latin typeface="Arial" charset="0"/>
                  </a:rPr>
                  <a:t>Housewares</a:t>
                </a:r>
              </a:p>
            </p:txBody>
          </p:sp>
          <p:sp>
            <p:nvSpPr>
              <p:cNvPr id="292877" name="Rectangle 13"/>
              <p:cNvSpPr>
                <a:spLocks noChangeArrowheads="1"/>
              </p:cNvSpPr>
              <p:nvPr/>
            </p:nvSpPr>
            <p:spPr bwMode="auto">
              <a:xfrm>
                <a:off x="3629" y="2216"/>
                <a:ext cx="1027" cy="3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>
                    <a:latin typeface="Arial" charset="0"/>
                  </a:rPr>
                  <a:t>Children’s department</a:t>
                </a:r>
              </a:p>
            </p:txBody>
          </p:sp>
          <p:sp>
            <p:nvSpPr>
              <p:cNvPr id="292878" name="Rectangle 14"/>
              <p:cNvSpPr>
                <a:spLocks noChangeArrowheads="1"/>
              </p:cNvSpPr>
              <p:nvPr/>
            </p:nvSpPr>
            <p:spPr bwMode="auto">
              <a:xfrm>
                <a:off x="3686" y="2880"/>
                <a:ext cx="913" cy="33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sz="1600" dirty="0">
                    <a:latin typeface="Arial" charset="0"/>
                  </a:rPr>
                  <a:t>Men’s department</a:t>
                </a:r>
              </a:p>
            </p:txBody>
          </p:sp>
        </p:grpSp>
        <p:sp>
          <p:nvSpPr>
            <p:cNvPr id="292879" name="Line 15"/>
            <p:cNvSpPr>
              <a:spLocks noChangeShapeType="1"/>
            </p:cNvSpPr>
            <p:nvPr/>
          </p:nvSpPr>
          <p:spPr bwMode="auto">
            <a:xfrm>
              <a:off x="3484563" y="1449387"/>
              <a:ext cx="0" cy="3048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0" name="Line 16"/>
            <p:cNvSpPr>
              <a:spLocks noChangeShapeType="1"/>
            </p:cNvSpPr>
            <p:nvPr/>
          </p:nvSpPr>
          <p:spPr bwMode="auto">
            <a:xfrm>
              <a:off x="5500688" y="1449387"/>
              <a:ext cx="0" cy="30337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1" name="Line 17"/>
            <p:cNvSpPr>
              <a:spLocks noChangeShapeType="1"/>
            </p:cNvSpPr>
            <p:nvPr/>
          </p:nvSpPr>
          <p:spPr bwMode="auto">
            <a:xfrm>
              <a:off x="1535113" y="2420937"/>
              <a:ext cx="6067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>
              <a:off x="1535113" y="3462337"/>
              <a:ext cx="6067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0590" y="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Comparison of Product </a:t>
            </a:r>
            <a:br>
              <a:rPr lang="en-US" dirty="0"/>
            </a:br>
            <a:r>
              <a:rPr lang="en-US" dirty="0"/>
              <a:t>and Process Layouts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49670" y="1630362"/>
            <a:ext cx="2651760" cy="3838575"/>
          </a:xfrm>
          <a:solidFill>
            <a:srgbClr val="FFCC99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</a:rPr>
              <a:t>Description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</a:rPr>
              <a:t>Type of process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</a:rPr>
              <a:t>Product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</a:rPr>
              <a:t>Demand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</a:rPr>
              <a:t>Volume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effectLst/>
              </a:rPr>
              <a:t>Equipment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3307080" y="1630362"/>
            <a:ext cx="2651760" cy="3838575"/>
          </a:xfrm>
          <a:prstGeom prst="rect">
            <a:avLst/>
          </a:prstGeom>
          <a:solidFill>
            <a:srgbClr val="B2A1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Sequential arrangement of activities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Continuous, mass production, mainly assembly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endParaRPr lang="en-US" sz="2000" dirty="0">
              <a:latin typeface="Helvetica" charset="0"/>
            </a:endParaRP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Standardized, made to stock 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Stable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High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Special purpose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968430" y="1076324"/>
            <a:ext cx="2651760" cy="547688"/>
          </a:xfrm>
          <a:prstGeom prst="rect">
            <a:avLst/>
          </a:prstGeom>
          <a:solidFill>
            <a:srgbClr val="FAC8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 dirty="0">
                <a:latin typeface="Helvetica" charset="0"/>
              </a:rPr>
              <a:t>Process</a:t>
            </a:r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auto">
          <a:xfrm>
            <a:off x="5968430" y="1630362"/>
            <a:ext cx="2651760" cy="38385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Functional grouping of activities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Intermittent, job shop, batch production, mainly fabrication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Varied, made to order 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Fluctuating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Low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Helvetica" charset="0"/>
              </a:rPr>
              <a:t>General purpose</a:t>
            </a:r>
          </a:p>
        </p:txBody>
      </p:sp>
      <p:sp>
        <p:nvSpPr>
          <p:cNvPr id="316425" name="Rectangle 9"/>
          <p:cNvSpPr>
            <a:spLocks noChangeArrowheads="1"/>
          </p:cNvSpPr>
          <p:nvPr/>
        </p:nvSpPr>
        <p:spPr bwMode="auto">
          <a:xfrm>
            <a:off x="3307080" y="1076324"/>
            <a:ext cx="2651760" cy="547688"/>
          </a:xfrm>
          <a:prstGeom prst="rect">
            <a:avLst/>
          </a:prstGeom>
          <a:solidFill>
            <a:srgbClr val="FAC8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 dirty="0">
                <a:latin typeface="Helvetica" charset="0"/>
              </a:rPr>
              <a:t>Product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548"/>
            <a:ext cx="8229600" cy="1020762"/>
          </a:xfrm>
        </p:spPr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94370"/>
            <a:ext cx="7010400" cy="37338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Strategic Capacity Planning</a:t>
            </a:r>
          </a:p>
          <a:p>
            <a:r>
              <a:rPr lang="en-US" dirty="0">
                <a:effectLst/>
              </a:rPr>
              <a:t>Facilities Design</a:t>
            </a:r>
          </a:p>
          <a:p>
            <a:r>
              <a:rPr lang="en-US" dirty="0">
                <a:effectLst/>
              </a:rPr>
              <a:t>Basic Layouts</a:t>
            </a:r>
          </a:p>
          <a:p>
            <a:pPr lvl="1"/>
            <a:r>
              <a:rPr lang="en-US" dirty="0">
                <a:effectLst/>
              </a:rPr>
              <a:t>Designing Process Layouts</a:t>
            </a:r>
          </a:p>
          <a:p>
            <a:pPr lvl="1"/>
            <a:r>
              <a:rPr lang="en-US" dirty="0">
                <a:effectLst/>
              </a:rPr>
              <a:t>Designing Service Layouts</a:t>
            </a:r>
          </a:p>
          <a:p>
            <a:pPr lvl="1"/>
            <a:r>
              <a:rPr lang="en-US" dirty="0">
                <a:effectLst/>
              </a:rPr>
              <a:t>Designing Product Layouts</a:t>
            </a:r>
          </a:p>
          <a:p>
            <a:pPr lvl="1"/>
            <a:r>
              <a:rPr lang="en-US" dirty="0">
                <a:effectLst/>
              </a:rPr>
              <a:t>Combination (Hybrid) Layouts</a:t>
            </a:r>
          </a:p>
          <a:p>
            <a:r>
              <a:rPr lang="en-US" dirty="0"/>
              <a:t>Location planning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0590" y="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Comparison of Product </a:t>
            </a:r>
            <a:br>
              <a:rPr lang="en-US" dirty="0"/>
            </a:br>
            <a:r>
              <a:rPr lang="en-US" dirty="0"/>
              <a:t>and Process Layouts</a:t>
            </a:r>
          </a:p>
        </p:txBody>
      </p:sp>
      <p:sp>
        <p:nvSpPr>
          <p:cNvPr id="31641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529460" y="1773238"/>
            <a:ext cx="2468880" cy="3838575"/>
          </a:xfrm>
          <a:solidFill>
            <a:srgbClr val="FFCC99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Workers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Inventory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Storage space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Material handling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Aisles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Scheduling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Layout decision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Goal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Advantage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5595938"/>
            <a:ext cx="2133600" cy="365125"/>
          </a:xfrm>
        </p:spPr>
        <p:txBody>
          <a:bodyPr/>
          <a:lstStyle/>
          <a:p>
            <a:r>
              <a:rPr lang="en-US" dirty="0"/>
              <a:t>7-</a:t>
            </a:r>
            <a:fld id="{2D7FC10D-2BED-4451-837E-57C3471A6ABB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2992690" y="1773238"/>
            <a:ext cx="3017520" cy="3838575"/>
          </a:xfrm>
          <a:prstGeom prst="rect">
            <a:avLst/>
          </a:prstGeom>
          <a:solidFill>
            <a:srgbClr val="B2A1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Limited skills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Low in-process, high finished goods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Small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Fixed path (conveyor)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Narrow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Part of balancing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Line balancing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Equalize work at each station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Efficiency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009526" y="1219200"/>
            <a:ext cx="3017520" cy="547688"/>
          </a:xfrm>
          <a:prstGeom prst="rect">
            <a:avLst/>
          </a:prstGeom>
          <a:solidFill>
            <a:srgbClr val="FAC8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 dirty="0">
                <a:latin typeface="Helvetica" charset="0"/>
              </a:rPr>
              <a:t>Process</a:t>
            </a:r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auto">
          <a:xfrm>
            <a:off x="6005586" y="1773238"/>
            <a:ext cx="3017520" cy="38385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Varied skills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High in-process, low finished goods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Large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Variable path (forklift)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Wide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Dynamic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Machine location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Minimize material handling cost</a:t>
            </a:r>
          </a:p>
          <a:p>
            <a:pPr marL="342900" indent="-342900" algn="l">
              <a:buClr>
                <a:schemeClr val="accent2"/>
              </a:buClr>
              <a:buFont typeface="Wingdings" charset="2"/>
              <a:buChar char="w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Flexibility</a:t>
            </a:r>
          </a:p>
        </p:txBody>
      </p:sp>
      <p:sp>
        <p:nvSpPr>
          <p:cNvPr id="316425" name="Rectangle 9"/>
          <p:cNvSpPr>
            <a:spLocks noChangeArrowheads="1"/>
          </p:cNvSpPr>
          <p:nvPr/>
        </p:nvSpPr>
        <p:spPr bwMode="auto">
          <a:xfrm>
            <a:off x="2992690" y="1219200"/>
            <a:ext cx="3017520" cy="547688"/>
          </a:xfrm>
          <a:prstGeom prst="rect">
            <a:avLst/>
          </a:prstGeom>
          <a:solidFill>
            <a:srgbClr val="FAC8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 dirty="0">
                <a:latin typeface="Helvetica" charset="0"/>
              </a:rPr>
              <a:t>Product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Fixed-Position Layouts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426720" y="1251820"/>
            <a:ext cx="8229600" cy="452596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Clr>
                <a:srgbClr val="008000"/>
              </a:buClr>
            </a:pPr>
            <a:r>
              <a:rPr lang="en-US" sz="2400" dirty="0"/>
              <a:t>Typical of projects </a:t>
            </a:r>
          </a:p>
          <a:p>
            <a:pPr marL="381000" indent="-381000">
              <a:lnSpc>
                <a:spcPct val="90000"/>
              </a:lnSpc>
              <a:buClr>
                <a:srgbClr val="008000"/>
              </a:buClr>
            </a:pPr>
            <a:r>
              <a:rPr lang="en-US" sz="2400" dirty="0"/>
              <a:t>Fragile, bulky, heavy items</a:t>
            </a:r>
          </a:p>
          <a:p>
            <a:pPr marL="381000" indent="-381000">
              <a:lnSpc>
                <a:spcPct val="90000"/>
              </a:lnSpc>
              <a:buClr>
                <a:srgbClr val="008000"/>
              </a:buClr>
            </a:pPr>
            <a:r>
              <a:rPr lang="en-US" sz="2400" dirty="0"/>
              <a:t>Equipment, workers &amp; materials brought to site</a:t>
            </a:r>
          </a:p>
          <a:p>
            <a:pPr marL="381000" indent="-381000">
              <a:lnSpc>
                <a:spcPct val="90000"/>
              </a:lnSpc>
              <a:buClr>
                <a:srgbClr val="008000"/>
              </a:buClr>
            </a:pPr>
            <a:r>
              <a:rPr lang="en-US" sz="2400" dirty="0"/>
              <a:t>Low equipment utilization</a:t>
            </a:r>
          </a:p>
          <a:p>
            <a:pPr marL="381000" indent="-381000">
              <a:lnSpc>
                <a:spcPct val="90000"/>
              </a:lnSpc>
              <a:buClr>
                <a:srgbClr val="008000"/>
              </a:buClr>
            </a:pPr>
            <a:r>
              <a:rPr lang="en-US" sz="2400" dirty="0"/>
              <a:t>Highly skilled labor</a:t>
            </a:r>
          </a:p>
          <a:p>
            <a:pPr marL="381000" indent="-381000">
              <a:lnSpc>
                <a:spcPct val="90000"/>
              </a:lnSpc>
              <a:buClr>
                <a:srgbClr val="008000"/>
              </a:buClr>
            </a:pPr>
            <a:r>
              <a:rPr lang="en-US" sz="2400" dirty="0"/>
              <a:t>Typically low fixed cost</a:t>
            </a:r>
          </a:p>
          <a:p>
            <a:pPr marL="381000" indent="-381000">
              <a:lnSpc>
                <a:spcPct val="90000"/>
              </a:lnSpc>
              <a:buClr>
                <a:srgbClr val="008000"/>
              </a:buClr>
            </a:pPr>
            <a:r>
              <a:rPr lang="en-US" sz="2400" dirty="0"/>
              <a:t>Often high variable costs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Process Layouts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493208" y="1249344"/>
            <a:ext cx="7343775" cy="388143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n-US" sz="2800" dirty="0"/>
              <a:t>Goal: minimize material handling costs</a:t>
            </a:r>
          </a:p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n-US" sz="2800" dirty="0"/>
              <a:t>Block Diagramming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Tx/>
            </a:pPr>
            <a:r>
              <a:rPr lang="en-US" sz="2400" dirty="0"/>
              <a:t>minimize nonadjacent loads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Tx/>
            </a:pPr>
            <a:r>
              <a:rPr lang="en-US" sz="2400" dirty="0"/>
              <a:t>use when quantitative data is available</a:t>
            </a:r>
          </a:p>
          <a:p>
            <a:pPr>
              <a:lnSpc>
                <a:spcPct val="90000"/>
              </a:lnSpc>
              <a:buClr>
                <a:srgbClr val="008000"/>
              </a:buClr>
            </a:pPr>
            <a:r>
              <a:rPr lang="en-US" sz="2800" dirty="0"/>
              <a:t>Relationship Diagramming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Tx/>
            </a:pPr>
            <a:r>
              <a:rPr lang="en-US" sz="2400" dirty="0"/>
              <a:t>based on location preference between areas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Tx/>
            </a:pPr>
            <a:r>
              <a:rPr lang="en-US" sz="2400" dirty="0"/>
              <a:t>use when quantitative data is not available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2496"/>
            <a:ext cx="5638800" cy="11229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Designing Service Layouts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452437" y="1242288"/>
            <a:ext cx="8539163" cy="47196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Must be both attractive and functional</a:t>
            </a:r>
          </a:p>
          <a:p>
            <a:r>
              <a:rPr lang="en-US" dirty="0">
                <a:effectLst/>
              </a:rPr>
              <a:t>Free flow layouts</a:t>
            </a:r>
          </a:p>
          <a:p>
            <a:pPr lvl="1"/>
            <a:r>
              <a:rPr lang="en-US" sz="2600" dirty="0">
                <a:effectLst/>
              </a:rPr>
              <a:t>encourage browsing, increase impulse purchasing, are flexible and visually appealing</a:t>
            </a:r>
          </a:p>
          <a:p>
            <a:r>
              <a:rPr lang="en-US" dirty="0">
                <a:effectLst/>
              </a:rPr>
              <a:t>Grid layouts</a:t>
            </a:r>
          </a:p>
          <a:p>
            <a:pPr lvl="1"/>
            <a:r>
              <a:rPr lang="en-US" sz="2600" dirty="0">
                <a:effectLst/>
              </a:rPr>
              <a:t>encourage customer familiarity, are low cost, easy to clean and secure, and good for repeat customers</a:t>
            </a:r>
          </a:p>
          <a:p>
            <a:r>
              <a:rPr lang="en-US" dirty="0">
                <a:effectLst/>
              </a:rPr>
              <a:t>Loop and Spine layouts</a:t>
            </a:r>
          </a:p>
          <a:p>
            <a:pPr lvl="1"/>
            <a:r>
              <a:rPr lang="en-US" sz="2600" dirty="0">
                <a:effectLst/>
              </a:rPr>
              <a:t>both increase customer sightlines and exposure to products, while encouraging customer to circulate through the entire store</a:t>
            </a:r>
            <a:endParaRPr lang="en-US" sz="2600" dirty="0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44" y="10048"/>
            <a:ext cx="5257800" cy="990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Types of Store Layouts</a:t>
            </a:r>
          </a:p>
        </p:txBody>
      </p:sp>
      <p:grpSp>
        <p:nvGrpSpPr>
          <p:cNvPr id="339981" name="Group 13"/>
          <p:cNvGrpSpPr>
            <a:grpSpLocks/>
          </p:cNvGrpSpPr>
          <p:nvPr/>
        </p:nvGrpSpPr>
        <p:grpSpPr bwMode="auto">
          <a:xfrm>
            <a:off x="1524000" y="1295400"/>
            <a:ext cx="6096000" cy="4191000"/>
            <a:chOff x="1008" y="1296"/>
            <a:chExt cx="3840" cy="2640"/>
          </a:xfrm>
        </p:grpSpPr>
        <p:sp>
          <p:nvSpPr>
            <p:cNvPr id="339980" name="Rectangle 12"/>
            <p:cNvSpPr>
              <a:spLocks noChangeArrowheads="1"/>
            </p:cNvSpPr>
            <p:nvPr/>
          </p:nvSpPr>
          <p:spPr bwMode="auto">
            <a:xfrm>
              <a:off x="1008" y="1296"/>
              <a:ext cx="3840" cy="26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9978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4" y="1392"/>
              <a:ext cx="3635" cy="244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344" y="56104"/>
            <a:ext cx="6629400" cy="9144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Designing Product Layouts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452375" y="1253925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Objective</a:t>
            </a:r>
            <a:endParaRPr lang="en-US" sz="2400" dirty="0"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</a:rPr>
              <a:t>Balance the assembly line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Line balancing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</a:rPr>
              <a:t>tries to equalize the amount of work at each workstation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Precedence requirements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</a:rPr>
              <a:t>physical restrictions on the order in which operations are performed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Cycle time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</a:rPr>
              <a:t>maximum amount of time a product is allowed to spend at each workstation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33400" y="239469"/>
            <a:ext cx="8229600" cy="56830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Repetitive Processing: Product Layouts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5993322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B1743-519E-48EB-AE29-80A01328A471}"/>
              </a:ext>
            </a:extLst>
          </p:cNvPr>
          <p:cNvSpPr txBox="1"/>
          <p:nvPr/>
        </p:nvSpPr>
        <p:spPr>
          <a:xfrm>
            <a:off x="152400" y="1033687"/>
            <a:ext cx="8001000" cy="121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03C2C"/>
                </a:solidFill>
              </a:rPr>
              <a:t>Product layout</a:t>
            </a:r>
            <a:r>
              <a:rPr lang="en-US" dirty="0">
                <a:solidFill>
                  <a:srgbClr val="303C2C"/>
                </a:solidFill>
              </a:rPr>
              <a:t> </a:t>
            </a:r>
          </a:p>
          <a:p>
            <a:pPr lvl="1" algn="l" eaLnBrk="1" hangingPunct="1">
              <a:spcBef>
                <a:spcPct val="5000"/>
              </a:spcBef>
              <a:buSzPct val="75000"/>
            </a:pPr>
            <a:r>
              <a:rPr lang="en-US" dirty="0">
                <a:solidFill>
                  <a:srgbClr val="303C2C"/>
                </a:solidFill>
              </a:rPr>
              <a:t>Layout that uses standardized processing operations to achieve smooth, rapid, high-volume flow</a:t>
            </a:r>
            <a:endParaRPr lang="en-US" sz="3200" dirty="0">
              <a:solidFill>
                <a:srgbClr val="303C2C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41A730-4811-497B-AA13-A1D831AE44F4}"/>
              </a:ext>
            </a:extLst>
          </p:cNvPr>
          <p:cNvGrpSpPr/>
          <p:nvPr/>
        </p:nvGrpSpPr>
        <p:grpSpPr>
          <a:xfrm>
            <a:off x="304800" y="2552785"/>
            <a:ext cx="8305800" cy="2632985"/>
            <a:chOff x="762000" y="2743200"/>
            <a:chExt cx="7848600" cy="202911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0D5C626-5844-4B1A-BC61-6B9A2BD4ACB8}"/>
                </a:ext>
              </a:extLst>
            </p:cNvPr>
            <p:cNvGrpSpPr/>
            <p:nvPr/>
          </p:nvGrpSpPr>
          <p:grpSpPr>
            <a:xfrm>
              <a:off x="762000" y="2743200"/>
              <a:ext cx="7848600" cy="2029113"/>
              <a:chOff x="762000" y="2743200"/>
              <a:chExt cx="7848600" cy="2029113"/>
            </a:xfrm>
          </p:grpSpPr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CEEED0DA-2062-4958-AC84-787431B82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2743200"/>
                <a:ext cx="1872895" cy="69900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Raw materials</a:t>
                </a:r>
              </a:p>
              <a:p>
                <a:pPr eaLnBrk="0" hangingPunct="0">
                  <a:defRPr/>
                </a:pPr>
                <a:r>
                  <a:rPr lang="en-US" sz="20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or customer</a:t>
                </a:r>
              </a:p>
            </p:txBody>
          </p:sp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B6B4B89C-DD22-42AD-ACD5-3E31F35C3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7330" y="2969906"/>
                <a:ext cx="983270" cy="57778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16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Finished item</a:t>
                </a:r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9F4989CE-32D6-46AA-8DA4-733360F4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553" y="2968331"/>
                <a:ext cx="711115" cy="69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rgbClr val="066D8C"/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0488" tIns="44450" rIns="90488" bIns="44450" anchor="ctr"/>
              <a:lstStyle/>
              <a:p>
                <a:pPr algn="ctr" eaLnBrk="0" hangingPunct="0">
                  <a:defRPr/>
                </a:pPr>
                <a:r>
                  <a:rPr lang="en-US" sz="1800" b="1" dirty="0">
                    <a:latin typeface="Times New Roman" pitchFamily="18" charset="0"/>
                  </a:rPr>
                  <a:t>Station</a:t>
                </a:r>
              </a:p>
              <a:p>
                <a:pPr algn="ctr" eaLnBrk="0" hangingPunct="0">
                  <a:defRPr/>
                </a:pPr>
                <a:r>
                  <a:rPr lang="en-US" b="1" dirty="0">
                    <a:solidFill>
                      <a:schemeClr val="bg1"/>
                    </a:solidFill>
                    <a:latin typeface="Times New Roman" pitchFamily="18" charset="0"/>
                  </a:rPr>
                  <a:t>  </a:t>
                </a:r>
                <a:r>
                  <a:rPr lang="en-US" b="1" dirty="0">
                    <a:latin typeface="Times New Roman" pitchFamily="18" charset="0"/>
                  </a:rPr>
                  <a:t> 2 </a:t>
                </a:r>
              </a:p>
            </p:txBody>
          </p:sp>
          <p:sp>
            <p:nvSpPr>
              <p:cNvPr id="46" name="Rectangle 12">
                <a:extLst>
                  <a:ext uri="{FF2B5EF4-FFF2-40B4-BE49-F238E27FC236}">
                    <a16:creationId xmlns:a16="http://schemas.microsoft.com/office/drawing/2014/main" id="{C5885151-346F-4062-87C4-04EFC5600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9147" y="2968331"/>
                <a:ext cx="711115" cy="69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rgbClr val="066D8C"/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0488" tIns="44450" rIns="90488" bIns="44450" anchor="ctr"/>
              <a:lstStyle/>
              <a:p>
                <a:pPr algn="ctr" eaLnBrk="0" hangingPunct="0">
                  <a:defRPr/>
                </a:pPr>
                <a:r>
                  <a:rPr lang="en-US" sz="1800" b="1" dirty="0">
                    <a:latin typeface="Times New Roman" pitchFamily="18" charset="0"/>
                  </a:rPr>
                  <a:t>Station</a:t>
                </a:r>
              </a:p>
              <a:p>
                <a:pPr algn="ctr" eaLnBrk="0" hangingPunct="0">
                  <a:defRPr/>
                </a:pPr>
                <a:r>
                  <a:rPr lang="en-US" b="1" dirty="0">
                    <a:latin typeface="Times New Roman" pitchFamily="18" charset="0"/>
                  </a:rPr>
                  <a:t> 3</a:t>
                </a:r>
              </a:p>
            </p:txBody>
          </p:sp>
          <p:sp>
            <p:nvSpPr>
              <p:cNvPr id="47" name="Rectangle 13">
                <a:extLst>
                  <a:ext uri="{FF2B5EF4-FFF2-40B4-BE49-F238E27FC236}">
                    <a16:creationId xmlns:a16="http://schemas.microsoft.com/office/drawing/2014/main" id="{A5ED2DF3-7B3F-479C-AB49-C8342C8F7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0667" y="2968331"/>
                <a:ext cx="711115" cy="69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rgbClr val="066D8C"/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90488" tIns="44450" rIns="90488" bIns="44450" anchor="ctr"/>
              <a:lstStyle/>
              <a:p>
                <a:pPr algn="ctr" eaLnBrk="0" hangingPunct="0">
                  <a:defRPr/>
                </a:pPr>
                <a:r>
                  <a:rPr lang="en-US" sz="1800" b="1" dirty="0">
                    <a:latin typeface="Times New Roman" pitchFamily="18" charset="0"/>
                  </a:rPr>
                  <a:t>Station</a:t>
                </a:r>
              </a:p>
              <a:p>
                <a:pPr algn="ctr" eaLnBrk="0" hangingPunct="0">
                  <a:defRPr/>
                </a:pPr>
                <a:r>
                  <a:rPr lang="en-US" b="1" dirty="0">
                    <a:latin typeface="Times New Roman" pitchFamily="18" charset="0"/>
                  </a:rPr>
                  <a:t>   4   </a:t>
                </a:r>
              </a:p>
            </p:txBody>
          </p:sp>
          <p:sp>
            <p:nvSpPr>
              <p:cNvPr id="48" name="Rectangle 14">
                <a:extLst>
                  <a:ext uri="{FF2B5EF4-FFF2-40B4-BE49-F238E27FC236}">
                    <a16:creationId xmlns:a16="http://schemas.microsoft.com/office/drawing/2014/main" id="{78F58358-B238-4BB9-A601-748E2923C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768" y="3944131"/>
                <a:ext cx="1160317" cy="8281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8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Material</a:t>
                </a:r>
                <a:r>
                  <a:rPr lang="en-US" b="1" u="sng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    </a:t>
                </a:r>
              </a:p>
              <a:p>
                <a:pPr eaLnBrk="0" hangingPunct="0">
                  <a:defRPr/>
                </a:pPr>
                <a:r>
                  <a:rPr lang="en-US" sz="20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and/or labor</a:t>
                </a:r>
              </a:p>
            </p:txBody>
          </p:sp>
          <p:grpSp>
            <p:nvGrpSpPr>
              <p:cNvPr id="49" name="Group 15">
                <a:extLst>
                  <a:ext uri="{FF2B5EF4-FFF2-40B4-BE49-F238E27FC236}">
                    <a16:creationId xmlns:a16="http://schemas.microsoft.com/office/drawing/2014/main" id="{7D005393-051C-4FA1-A989-2488EE81C8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8472" y="3657600"/>
                <a:ext cx="1399931" cy="637609"/>
                <a:chOff x="428" y="2453"/>
                <a:chExt cx="1084" cy="405"/>
              </a:xfrm>
            </p:grpSpPr>
            <p:sp>
              <p:nvSpPr>
                <p:cNvPr id="67" name="Line 16">
                  <a:extLst>
                    <a:ext uri="{FF2B5EF4-FFF2-40B4-BE49-F238E27FC236}">
                      <a16:creationId xmlns:a16="http://schemas.microsoft.com/office/drawing/2014/main" id="{168DD52F-98B8-49E1-B8C0-E173EE3F5F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" y="2858"/>
                  <a:ext cx="715" cy="0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8" name="Line 17">
                  <a:extLst>
                    <a:ext uri="{FF2B5EF4-FFF2-40B4-BE49-F238E27FC236}">
                      <a16:creationId xmlns:a16="http://schemas.microsoft.com/office/drawing/2014/main" id="{6D62961F-C8CC-4430-B10E-0BC95DC7C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43" y="2453"/>
                  <a:ext cx="369" cy="399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4305E5FA-4964-4129-BA7D-EF625919F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7949" y="3316261"/>
                <a:ext cx="520899" cy="0"/>
              </a:xfrm>
              <a:prstGeom prst="line">
                <a:avLst/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19B12F96-1959-47F6-A2A3-811124B20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8362" y="3316261"/>
                <a:ext cx="373116" cy="0"/>
              </a:xfrm>
              <a:prstGeom prst="line">
                <a:avLst/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AE39856F-4DA2-4D69-9DE4-7A6B746E2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1910" y="3316261"/>
                <a:ext cx="520899" cy="0"/>
              </a:xfrm>
              <a:prstGeom prst="line">
                <a:avLst/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350891F9-2995-4276-80BF-71759E041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53430" y="3316261"/>
                <a:ext cx="520899" cy="0"/>
              </a:xfrm>
              <a:prstGeom prst="line">
                <a:avLst/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F9774720-F5C7-48F0-932D-82E06748B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346" y="3306815"/>
                <a:ext cx="497488" cy="0"/>
              </a:xfrm>
              <a:prstGeom prst="line">
                <a:avLst/>
              </a:prstGeom>
              <a:noFill/>
              <a:ln w="1905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5" name="Rectangle 24">
                <a:extLst>
                  <a:ext uri="{FF2B5EF4-FFF2-40B4-BE49-F238E27FC236}">
                    <a16:creationId xmlns:a16="http://schemas.microsoft.com/office/drawing/2014/main" id="{5EA03931-255A-4893-AC91-4A3DC581C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016" y="4007568"/>
                <a:ext cx="1161780" cy="7095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8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Material</a:t>
                </a:r>
                <a:r>
                  <a:rPr lang="en-US" sz="1800" b="1" u="sng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    </a:t>
                </a:r>
              </a:p>
              <a:p>
                <a:pPr eaLnBrk="0" hangingPunct="0">
                  <a:defRPr/>
                </a:pPr>
                <a:r>
                  <a:rPr lang="en-US" sz="18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and/or labor</a:t>
                </a:r>
              </a:p>
            </p:txBody>
          </p:sp>
          <p:grpSp>
            <p:nvGrpSpPr>
              <p:cNvPr id="56" name="Group 25">
                <a:extLst>
                  <a:ext uri="{FF2B5EF4-FFF2-40B4-BE49-F238E27FC236}">
                    <a16:creationId xmlns:a16="http://schemas.microsoft.com/office/drawing/2014/main" id="{BCAB4C15-348A-4EFD-9FFC-8233C6812E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9491" y="3657600"/>
                <a:ext cx="1420766" cy="628163"/>
                <a:chOff x="1443" y="2453"/>
                <a:chExt cx="1099" cy="399"/>
              </a:xfrm>
            </p:grpSpPr>
            <p:sp>
              <p:nvSpPr>
                <p:cNvPr id="65" name="Line 26">
                  <a:extLst>
                    <a:ext uri="{FF2B5EF4-FFF2-40B4-BE49-F238E27FC236}">
                      <a16:creationId xmlns:a16="http://schemas.microsoft.com/office/drawing/2014/main" id="{ADE57E9D-CCCC-409A-A77C-D3D46129C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3" y="2844"/>
                  <a:ext cx="715" cy="0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6" name="Line 27">
                  <a:extLst>
                    <a:ext uri="{FF2B5EF4-FFF2-40B4-BE49-F238E27FC236}">
                      <a16:creationId xmlns:a16="http://schemas.microsoft.com/office/drawing/2014/main" id="{BE75F128-DCE3-4D2D-BCC1-EA43AD84ED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5" y="2453"/>
                  <a:ext cx="367" cy="399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57" name="Rectangle 28">
                <a:extLst>
                  <a:ext uri="{FF2B5EF4-FFF2-40B4-BE49-F238E27FC236}">
                    <a16:creationId xmlns:a16="http://schemas.microsoft.com/office/drawing/2014/main" id="{DDC17530-19C1-42CB-9388-E98714690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751" y="3994650"/>
                <a:ext cx="1160317" cy="7095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8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Material</a:t>
                </a:r>
                <a:r>
                  <a:rPr lang="en-US" sz="1800" b="1" u="sng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    </a:t>
                </a:r>
              </a:p>
              <a:p>
                <a:pPr eaLnBrk="0" hangingPunct="0">
                  <a:defRPr/>
                </a:pPr>
                <a:r>
                  <a:rPr lang="en-US" sz="18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and/or labor</a:t>
                </a:r>
              </a:p>
            </p:txBody>
          </p:sp>
          <p:grpSp>
            <p:nvGrpSpPr>
              <p:cNvPr id="58" name="Group 29">
                <a:extLst>
                  <a:ext uri="{FF2B5EF4-FFF2-40B4-BE49-F238E27FC236}">
                    <a16:creationId xmlns:a16="http://schemas.microsoft.com/office/drawing/2014/main" id="{D397A4D4-462E-4274-A73B-3A99A96F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3202" y="3657600"/>
                <a:ext cx="1419303" cy="628163"/>
                <a:chOff x="2451" y="2453"/>
                <a:chExt cx="1099" cy="399"/>
              </a:xfrm>
            </p:grpSpPr>
            <p:sp>
              <p:nvSpPr>
                <p:cNvPr id="63" name="Line 30">
                  <a:extLst>
                    <a:ext uri="{FF2B5EF4-FFF2-40B4-BE49-F238E27FC236}">
                      <a16:creationId xmlns:a16="http://schemas.microsoft.com/office/drawing/2014/main" id="{911B4926-5FE7-4997-8A0C-724C5CCC0A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1" y="2844"/>
                  <a:ext cx="715" cy="0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4" name="Line 31">
                  <a:extLst>
                    <a:ext uri="{FF2B5EF4-FFF2-40B4-BE49-F238E27FC236}">
                      <a16:creationId xmlns:a16="http://schemas.microsoft.com/office/drawing/2014/main" id="{02EC2B6E-EEBD-45F6-919B-6886F2438F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82" y="2453"/>
                  <a:ext cx="368" cy="399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59" name="Rectangle 32">
                <a:extLst>
                  <a:ext uri="{FF2B5EF4-FFF2-40B4-BE49-F238E27FC236}">
                    <a16:creationId xmlns:a16="http://schemas.microsoft.com/office/drawing/2014/main" id="{ED4DD2FE-F824-4B9E-B8CC-BA0A981D3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0185" y="4007568"/>
                <a:ext cx="1160317" cy="7095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8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Material</a:t>
                </a:r>
                <a:r>
                  <a:rPr lang="en-US" sz="1800" b="1" u="sng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    </a:t>
                </a:r>
              </a:p>
              <a:p>
                <a:pPr eaLnBrk="0" hangingPunct="0">
                  <a:defRPr/>
                </a:pPr>
                <a:r>
                  <a:rPr lang="en-US" sz="1800" b="1" dirty="0">
                    <a:solidFill>
                      <a:schemeClr val="accent3">
                        <a:lumMod val="10000"/>
                      </a:schemeClr>
                    </a:solidFill>
                    <a:latin typeface="Times New Roman" pitchFamily="18" charset="0"/>
                  </a:rPr>
                  <a:t>and/or labor</a:t>
                </a:r>
              </a:p>
            </p:txBody>
          </p:sp>
          <p:grpSp>
            <p:nvGrpSpPr>
              <p:cNvPr id="60" name="Group 33">
                <a:extLst>
                  <a:ext uri="{FF2B5EF4-FFF2-40B4-BE49-F238E27FC236}">
                    <a16:creationId xmlns:a16="http://schemas.microsoft.com/office/drawing/2014/main" id="{9F784ADE-7519-4C1B-8790-4063C6A4D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80817" y="3657600"/>
                <a:ext cx="1419303" cy="628163"/>
                <a:chOff x="3447" y="2453"/>
                <a:chExt cx="1099" cy="399"/>
              </a:xfrm>
            </p:grpSpPr>
            <p:sp>
              <p:nvSpPr>
                <p:cNvPr id="61" name="Line 34">
                  <a:extLst>
                    <a:ext uri="{FF2B5EF4-FFF2-40B4-BE49-F238E27FC236}">
                      <a16:creationId xmlns:a16="http://schemas.microsoft.com/office/drawing/2014/main" id="{DB2B4703-9487-44C9-8F9A-E9FF6B9E49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2844"/>
                  <a:ext cx="715" cy="0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62" name="Line 35">
                  <a:extLst>
                    <a:ext uri="{FF2B5EF4-FFF2-40B4-BE49-F238E27FC236}">
                      <a16:creationId xmlns:a16="http://schemas.microsoft.com/office/drawing/2014/main" id="{E842C7BB-9A05-47C2-8B5B-470F4A3594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79" y="2453"/>
                  <a:ext cx="369" cy="399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</p:grpSp>
        <p:sp>
          <p:nvSpPr>
            <p:cNvPr id="42" name="Rectangle 11">
              <a:extLst>
                <a:ext uri="{FF2B5EF4-FFF2-40B4-BE49-F238E27FC236}">
                  <a16:creationId xmlns:a16="http://schemas.microsoft.com/office/drawing/2014/main" id="{CE46DEF3-7AAC-4993-AB30-8A6F4F850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971800"/>
              <a:ext cx="711115" cy="69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66D8C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 sz="1800" b="1" dirty="0">
                  <a:latin typeface="Times New Roman" pitchFamily="18" charset="0"/>
                </a:rPr>
                <a:t>Station</a:t>
              </a:r>
            </a:p>
            <a:p>
              <a:pPr algn="ctr" eaLnBrk="0" hangingPunct="0">
                <a:defRPr/>
              </a:pPr>
              <a:r>
                <a:rPr lang="en-US" b="1" dirty="0">
                  <a:latin typeface="Times New Roman" pitchFamily="18" charset="0"/>
                </a:rPr>
                <a:t>   1 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84E3684-20F6-4CB3-8B13-705F50880E19}"/>
              </a:ext>
            </a:extLst>
          </p:cNvPr>
          <p:cNvSpPr txBox="1"/>
          <p:nvPr/>
        </p:nvSpPr>
        <p:spPr>
          <a:xfrm>
            <a:off x="2286796" y="5089320"/>
            <a:ext cx="45765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303C2C"/>
                </a:solidFill>
                <a:latin typeface="Arial Narrow" pitchFamily="34" charset="0"/>
              </a:rPr>
              <a:t>Used for Repetitive Processing</a:t>
            </a:r>
          </a:p>
          <a:p>
            <a:pPr algn="ctr" eaLnBrk="0" hangingPunct="0"/>
            <a:r>
              <a:rPr lang="en-US" sz="2400" b="1" dirty="0">
                <a:solidFill>
                  <a:srgbClr val="303C2C"/>
                </a:solidFill>
                <a:latin typeface="Arial Narrow" pitchFamily="34" charset="0"/>
              </a:rPr>
              <a:t>Repetitive or Continuous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9469"/>
            <a:ext cx="8229600" cy="4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Combination (Hybrid) Layouts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24247"/>
            <a:ext cx="8534400" cy="3905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Cellular layouts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group dissimilar machines into work centers (called cells) that process families of parts with similar shapes or processing requirements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Flexible manufacturing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automated machining and material handling systems</a:t>
            </a:r>
            <a:r>
              <a:rPr lang="en-US" sz="2000" dirty="0">
                <a:effectLst/>
              </a:rPr>
              <a:t> which can produce an enormous variety of items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Mixed-model assembly line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processes more than one product model in one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419AA-6FBD-460E-A7E6-C0078FEC417A}"/>
              </a:ext>
            </a:extLst>
          </p:cNvPr>
          <p:cNvSpPr txBox="1"/>
          <p:nvPr/>
        </p:nvSpPr>
        <p:spPr>
          <a:xfrm>
            <a:off x="381000" y="854044"/>
            <a:ext cx="754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Some operational environments use a combination of the three basic layout types: e.g. Hospitals, Supermarket, Shipyards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48248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algn="ctr"/>
            <a:r>
              <a:rPr lang="en-US" dirty="0"/>
              <a:t>Location Planning</a:t>
            </a:r>
          </a:p>
        </p:txBody>
      </p:sp>
      <p:sp>
        <p:nvSpPr>
          <p:cNvPr id="846852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620000" cy="4525963"/>
          </a:xfrm>
        </p:spPr>
        <p:txBody>
          <a:bodyPr/>
          <a:lstStyle/>
          <a:p>
            <a:r>
              <a:rPr lang="en-US" dirty="0"/>
              <a:t>Heavy-manufacturing facilities</a:t>
            </a:r>
          </a:p>
          <a:p>
            <a:pPr lvl="1"/>
            <a:r>
              <a:rPr lang="en-US" sz="2400" dirty="0"/>
              <a:t>large, require a lot of space, and are expensive</a:t>
            </a:r>
          </a:p>
          <a:p>
            <a:r>
              <a:rPr lang="en-US" dirty="0"/>
              <a:t>Light-industry facilities</a:t>
            </a:r>
          </a:p>
          <a:p>
            <a:pPr lvl="1"/>
            <a:r>
              <a:rPr lang="en-US" sz="2400" dirty="0"/>
              <a:t>smaller, cleaner plants and usually less costly</a:t>
            </a:r>
          </a:p>
          <a:p>
            <a:r>
              <a:rPr lang="en-US" dirty="0"/>
              <a:t>Retail and service facilities</a:t>
            </a:r>
          </a:p>
          <a:p>
            <a:pPr lvl="1"/>
            <a:r>
              <a:rPr lang="en-US" sz="2400" dirty="0"/>
              <a:t>smallest and least costly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6CF80-5A1C-49DF-A3B7-6C4E690868AB}"/>
              </a:ext>
            </a:extLst>
          </p:cNvPr>
          <p:cNvSpPr txBox="1"/>
          <p:nvPr/>
        </p:nvSpPr>
        <p:spPr>
          <a:xfrm>
            <a:off x="96982" y="14478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Types of Facilities:</a:t>
            </a:r>
            <a:endParaRPr lang="en-AU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68174" y="1333500"/>
            <a:ext cx="82296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/>
              <a:t>Steps:</a:t>
            </a:r>
          </a:p>
          <a:p>
            <a:pPr marL="801688" lvl="1" indent="-457200" eaLnBrk="1" hangingPunct="1">
              <a:buFontTx/>
              <a:buAutoNum type="arabicPeriod"/>
            </a:pPr>
            <a:r>
              <a:rPr lang="en-US" sz="2000" dirty="0"/>
              <a:t>Decide on the criteria to use for evaluating location alternatives</a:t>
            </a:r>
          </a:p>
          <a:p>
            <a:pPr marL="801688" lvl="1" indent="-457200" eaLnBrk="1" hangingPunct="1">
              <a:buFontTx/>
              <a:buAutoNum type="arabicPeriod"/>
            </a:pPr>
            <a:r>
              <a:rPr lang="en-US" sz="2000" dirty="0"/>
              <a:t>Identify important factors, such as location of markets or raw materials</a:t>
            </a:r>
          </a:p>
          <a:p>
            <a:pPr marL="801688" lvl="1" indent="-457200" eaLnBrk="1" hangingPunct="1">
              <a:buFontTx/>
              <a:buAutoNum type="arabicPeriod"/>
            </a:pPr>
            <a:r>
              <a:rPr lang="en-US" sz="2000" dirty="0"/>
              <a:t>Develop location alternatives</a:t>
            </a:r>
          </a:p>
          <a:p>
            <a:pPr marL="1141413" lvl="2" indent="-457200" eaLnBrk="1" hangingPunct="1">
              <a:buFontTx/>
              <a:buAutoNum type="alphaLcPeriod"/>
            </a:pPr>
            <a:r>
              <a:rPr lang="en-US" sz="2000" dirty="0"/>
              <a:t>Identify the country or countries for location</a:t>
            </a:r>
          </a:p>
          <a:p>
            <a:pPr marL="1141413" lvl="2" indent="-457200" eaLnBrk="1" hangingPunct="1">
              <a:buFontTx/>
              <a:buAutoNum type="alphaLcPeriod"/>
            </a:pPr>
            <a:r>
              <a:rPr lang="en-US" sz="2000" dirty="0"/>
              <a:t>Identify the general region for location</a:t>
            </a:r>
          </a:p>
          <a:p>
            <a:pPr marL="1141413" lvl="2" indent="-457200" eaLnBrk="1" hangingPunct="1">
              <a:buFontTx/>
              <a:buAutoNum type="alphaLcPeriod"/>
            </a:pPr>
            <a:r>
              <a:rPr lang="en-US" sz="2000" dirty="0"/>
              <a:t>Identify a small number of community alternatives</a:t>
            </a:r>
          </a:p>
          <a:p>
            <a:pPr marL="1141413" lvl="2" indent="-457200" eaLnBrk="1" hangingPunct="1">
              <a:buFontTx/>
              <a:buAutoNum type="alphaLcPeriod"/>
            </a:pPr>
            <a:r>
              <a:rPr lang="en-US" sz="2000" dirty="0"/>
              <a:t>Identify the site alternatives among the community alternatives</a:t>
            </a:r>
          </a:p>
          <a:p>
            <a:pPr marL="801688" lvl="1" indent="-457200" eaLnBrk="1" hangingPunct="1">
              <a:buFontTx/>
              <a:buAutoNum type="arabicPeriod"/>
            </a:pPr>
            <a:r>
              <a:rPr lang="en-US" sz="2000" dirty="0"/>
              <a:t>Evaluate the alternatives and make a decision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Location Decision: General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59436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8-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29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Capacity</a:t>
            </a:r>
          </a:p>
        </p:txBody>
      </p:sp>
      <p:sp>
        <p:nvSpPr>
          <p:cNvPr id="397317" name="Rectangle 5"/>
          <p:cNvSpPr>
            <a:spLocks noGrp="1" noChangeArrowheads="1"/>
          </p:cNvSpPr>
          <p:nvPr>
            <p:ph idx="1"/>
          </p:nvPr>
        </p:nvSpPr>
        <p:spPr>
          <a:xfrm>
            <a:off x="447152" y="120079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Maximum capability to produce</a:t>
            </a:r>
          </a:p>
          <a:p>
            <a:pPr lvl="1"/>
            <a:r>
              <a:rPr lang="en-US" sz="2000" dirty="0"/>
              <a:t>The upper limit or ceiling on the load that an operating unit can handle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Capacity needs include</a:t>
            </a:r>
          </a:p>
          <a:p>
            <a:pPr lvl="2" eaLnBrk="1" hangingPunct="1"/>
            <a:r>
              <a:rPr lang="en-US" sz="2000" dirty="0"/>
              <a:t>Equipment</a:t>
            </a:r>
          </a:p>
          <a:p>
            <a:pPr lvl="2" eaLnBrk="1" hangingPunct="1"/>
            <a:r>
              <a:rPr lang="en-US" sz="2000" dirty="0"/>
              <a:t>Space</a:t>
            </a:r>
          </a:p>
          <a:p>
            <a:pPr lvl="2" eaLnBrk="1" hangingPunct="1"/>
            <a:r>
              <a:rPr lang="en-US" sz="2000" dirty="0"/>
              <a:t>Employee skills</a:t>
            </a:r>
          </a:p>
          <a:p>
            <a:pPr eaLnBrk="1" hangingPunct="1"/>
            <a:r>
              <a:rPr lang="en-US" sz="2400" dirty="0"/>
              <a:t>Key questions:</a:t>
            </a:r>
          </a:p>
          <a:p>
            <a:pPr lvl="1" eaLnBrk="1" hangingPunct="1"/>
            <a:r>
              <a:rPr lang="en-US" sz="2000" b="1" dirty="0"/>
              <a:t>What kind</a:t>
            </a:r>
            <a:r>
              <a:rPr lang="en-US" sz="2000" dirty="0"/>
              <a:t> of capacity is needed?</a:t>
            </a:r>
          </a:p>
          <a:p>
            <a:pPr lvl="1" eaLnBrk="1" hangingPunct="1"/>
            <a:r>
              <a:rPr lang="en-US" sz="2000" b="1" dirty="0"/>
              <a:t>How much</a:t>
            </a:r>
            <a:r>
              <a:rPr lang="en-US" sz="2000" dirty="0"/>
              <a:t> is needed to match demand?</a:t>
            </a:r>
          </a:p>
          <a:p>
            <a:pPr lvl="1" eaLnBrk="1" hangingPunct="1"/>
            <a:r>
              <a:rPr lang="en-US" sz="2000" b="1" dirty="0"/>
              <a:t>When</a:t>
            </a:r>
            <a:r>
              <a:rPr lang="en-US" sz="2000" dirty="0"/>
              <a:t> is it needed?</a:t>
            </a:r>
          </a:p>
          <a:p>
            <a:pPr marL="914400" lvl="2" indent="0" eaLnBrk="1" hangingPunct="1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04302"/>
            <a:ext cx="8229600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Factors in Heavy </a:t>
            </a:r>
            <a:br>
              <a:rPr lang="en-US" sz="4000" dirty="0"/>
            </a:br>
            <a:r>
              <a:rPr lang="en-US" sz="4000" dirty="0"/>
              <a:t>Manufacturing </a:t>
            </a:r>
            <a:r>
              <a:rPr lang="en-US" sz="4000" b="1" u="sng" dirty="0"/>
              <a:t>Location</a:t>
            </a:r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417008" y="1594336"/>
            <a:ext cx="8153400" cy="36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1000" indent="-3810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Arial" charset="0"/>
              </a:rPr>
              <a:t>Construction costs</a:t>
            </a:r>
          </a:p>
          <a:p>
            <a:pPr marL="381000" indent="-3810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Arial" charset="0"/>
              </a:rPr>
              <a:t>Land costs</a:t>
            </a:r>
          </a:p>
          <a:p>
            <a:pPr marL="381000" indent="-3810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Arial" charset="0"/>
              </a:rPr>
              <a:t>Raw material &amp; finished goods shipment modes</a:t>
            </a:r>
          </a:p>
          <a:p>
            <a:pPr marL="381000" indent="-3810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Arial" charset="0"/>
              </a:rPr>
              <a:t>Proximity to raw materials (suppliers)</a:t>
            </a:r>
          </a:p>
          <a:p>
            <a:pPr marL="381000" indent="-3810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Arial" charset="0"/>
              </a:rPr>
              <a:t>Utilities</a:t>
            </a:r>
          </a:p>
          <a:p>
            <a:pPr marL="381000" indent="-3810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Arial" charset="0"/>
              </a:rPr>
              <a:t>Means of waste disposal</a:t>
            </a:r>
          </a:p>
          <a:p>
            <a:pPr marL="381000" indent="-381000" algn="l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6600"/>
                </a:solidFill>
                <a:latin typeface="Arial" charset="0"/>
              </a:rPr>
              <a:t>Labor availability</a:t>
            </a: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192"/>
            <a:ext cx="8229600" cy="990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Factors in Light Industry Location</a:t>
            </a:r>
          </a:p>
        </p:txBody>
      </p:sp>
      <p:sp>
        <p:nvSpPr>
          <p:cNvPr id="850949" name="Rectangle 5"/>
          <p:cNvSpPr>
            <a:spLocks noGrp="1" noChangeArrowheads="1"/>
          </p:cNvSpPr>
          <p:nvPr>
            <p:ph idx="1"/>
          </p:nvPr>
        </p:nvSpPr>
        <p:spPr>
          <a:xfrm>
            <a:off x="464744" y="1209152"/>
            <a:ext cx="7924800" cy="3657600"/>
          </a:xfrm>
        </p:spPr>
        <p:txBody>
          <a:bodyPr/>
          <a:lstStyle/>
          <a:p>
            <a:r>
              <a:rPr lang="en-US" dirty="0"/>
              <a:t>Land costs</a:t>
            </a:r>
          </a:p>
          <a:p>
            <a:r>
              <a:rPr lang="en-US" dirty="0"/>
              <a:t>Transportation costs</a:t>
            </a:r>
          </a:p>
          <a:p>
            <a:r>
              <a:rPr lang="en-US" dirty="0"/>
              <a:t>Proximity to markets</a:t>
            </a:r>
          </a:p>
          <a:p>
            <a:pPr lvl="1"/>
            <a:r>
              <a:rPr lang="en-US" dirty="0"/>
              <a:t>depending on delivery requirements including frequency of delivery required by customer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06030"/>
              </p:ext>
            </p:extLst>
          </p:nvPr>
        </p:nvGraphicFramePr>
        <p:xfrm>
          <a:off x="838200" y="381000"/>
          <a:ext cx="7543800" cy="5791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Factors Relating to Foreign Locations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169">
                <a:tc>
                  <a:txBody>
                    <a:bodyPr/>
                    <a:lstStyle/>
                    <a:p>
                      <a:r>
                        <a:rPr lang="en-US" sz="1000" dirty="0"/>
                        <a:t>Government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lphaLcPeriod"/>
                      </a:pPr>
                      <a:r>
                        <a:rPr lang="en-US" sz="1000" dirty="0"/>
                        <a:t>Policies on foreign ownership of production</a:t>
                      </a:r>
                      <a:r>
                        <a:rPr lang="en-US" sz="1000" baseline="0" dirty="0"/>
                        <a:t> facilities</a:t>
                      </a:r>
                    </a:p>
                    <a:p>
                      <a:pPr marL="228600" indent="0">
                        <a:buNone/>
                      </a:pPr>
                      <a:r>
                        <a:rPr lang="en-US" sz="1000" baseline="0" dirty="0"/>
                        <a:t>Local content requirements</a:t>
                      </a:r>
                    </a:p>
                    <a:p>
                      <a:pPr marL="228600" indent="0">
                        <a:buNone/>
                      </a:pPr>
                      <a:r>
                        <a:rPr lang="en-US" sz="1000" baseline="0" dirty="0"/>
                        <a:t>Import restrictions</a:t>
                      </a:r>
                    </a:p>
                    <a:p>
                      <a:pPr marL="228600" indent="0">
                        <a:buNone/>
                      </a:pPr>
                      <a:r>
                        <a:rPr lang="en-US" sz="1000" dirty="0"/>
                        <a:t>Currency</a:t>
                      </a:r>
                      <a:r>
                        <a:rPr lang="en-US" sz="1000" baseline="0" dirty="0"/>
                        <a:t> restrictions</a:t>
                      </a:r>
                    </a:p>
                    <a:p>
                      <a:pPr marL="228600" indent="0">
                        <a:buNone/>
                      </a:pPr>
                      <a:r>
                        <a:rPr lang="en-US" sz="1000" baseline="0" dirty="0"/>
                        <a:t>Environment regulations</a:t>
                      </a:r>
                    </a:p>
                    <a:p>
                      <a:pPr marL="228600" indent="0">
                        <a:buNone/>
                      </a:pPr>
                      <a:r>
                        <a:rPr lang="en-US" sz="1000" baseline="0" dirty="0"/>
                        <a:t>Local product standards</a:t>
                      </a:r>
                    </a:p>
                    <a:p>
                      <a:pPr marL="228600" indent="0">
                        <a:buNone/>
                      </a:pPr>
                      <a:r>
                        <a:rPr lang="en-US" sz="1000" baseline="0" dirty="0"/>
                        <a:t>Liability laws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baseline="0" dirty="0"/>
                        <a:t>b.    Stability issues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048">
                <a:tc>
                  <a:txBody>
                    <a:bodyPr/>
                    <a:lstStyle/>
                    <a:p>
                      <a:r>
                        <a:rPr lang="en-US" sz="1000" dirty="0"/>
                        <a:t>Cultural</a:t>
                      </a:r>
                      <a:r>
                        <a:rPr lang="en-US" sz="1000" baseline="0" dirty="0"/>
                        <a:t> differences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Living circumstances for foreign workers and their dependents</a:t>
                      </a:r>
                    </a:p>
                    <a:p>
                      <a:r>
                        <a:rPr lang="en-US" sz="1000" dirty="0"/>
                        <a:t>Ways of doing business</a:t>
                      </a:r>
                    </a:p>
                    <a:p>
                      <a:r>
                        <a:rPr lang="en-US" sz="1000" dirty="0"/>
                        <a:t>Religious</a:t>
                      </a:r>
                      <a:r>
                        <a:rPr lang="en-US" sz="1000" baseline="0" dirty="0"/>
                        <a:t> holidays/traditions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78">
                <a:tc>
                  <a:txBody>
                    <a:bodyPr/>
                    <a:lstStyle/>
                    <a:p>
                      <a:r>
                        <a:rPr lang="en-US" sz="1000" dirty="0"/>
                        <a:t>Customer preferences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Possible “buy locally” sentiment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296">
                <a:tc>
                  <a:txBody>
                    <a:bodyPr/>
                    <a:lstStyle/>
                    <a:p>
                      <a:r>
                        <a:rPr lang="en-US" sz="1000" dirty="0"/>
                        <a:t>Labor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Level of training and education of workers</a:t>
                      </a:r>
                    </a:p>
                    <a:p>
                      <a:r>
                        <a:rPr lang="en-US" sz="1000" dirty="0"/>
                        <a:t>Work ethic</a:t>
                      </a:r>
                    </a:p>
                    <a:p>
                      <a:r>
                        <a:rPr lang="en-US" sz="1000" dirty="0"/>
                        <a:t>Wage rates</a:t>
                      </a:r>
                    </a:p>
                    <a:p>
                      <a:r>
                        <a:rPr lang="en-US" sz="1000" dirty="0"/>
                        <a:t>Possible regulations limiting</a:t>
                      </a:r>
                      <a:r>
                        <a:rPr lang="en-US" sz="1000" baseline="0" dirty="0"/>
                        <a:t> the number of foreign employees</a:t>
                      </a:r>
                    </a:p>
                    <a:p>
                      <a:r>
                        <a:rPr lang="en-US" sz="1000" baseline="0" dirty="0"/>
                        <a:t>Language differences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22">
                <a:tc>
                  <a:txBody>
                    <a:bodyPr/>
                    <a:lstStyle/>
                    <a:p>
                      <a:r>
                        <a:rPr lang="en-US" sz="1000" dirty="0"/>
                        <a:t>Resources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</a:t>
                      </a:r>
                      <a:r>
                        <a:rPr lang="en-US" sz="1000" baseline="0" dirty="0"/>
                        <a:t> and quality of raw materials, energy, transportation infrastructure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78">
                <a:tc>
                  <a:txBody>
                    <a:bodyPr/>
                    <a:lstStyle/>
                    <a:p>
                      <a:r>
                        <a:rPr lang="en-US" sz="1000" dirty="0"/>
                        <a:t>Financial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Financial incentives, tax rates, inflation rates, interest rates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78">
                <a:tc>
                  <a:txBody>
                    <a:bodyPr/>
                    <a:lstStyle/>
                    <a:p>
                      <a:r>
                        <a:rPr lang="en-US" sz="1000" dirty="0"/>
                        <a:t>Technological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 of technological change,</a:t>
                      </a:r>
                      <a:r>
                        <a:rPr lang="en-US" sz="1000" baseline="0" dirty="0"/>
                        <a:t> rate of innovations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78">
                <a:tc>
                  <a:txBody>
                    <a:bodyPr/>
                    <a:lstStyle/>
                    <a:p>
                      <a:r>
                        <a:rPr lang="en-US" sz="1000" dirty="0"/>
                        <a:t>Market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Market potential, competition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78">
                <a:tc>
                  <a:txBody>
                    <a:bodyPr/>
                    <a:lstStyle/>
                    <a:p>
                      <a:r>
                        <a:rPr lang="en-US" sz="1000" dirty="0"/>
                        <a:t>Safety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Crime, terrorism</a:t>
                      </a:r>
                      <a:r>
                        <a:rPr lang="en-US" sz="1000" baseline="0" dirty="0"/>
                        <a:t> threat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9500" y="63500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000" dirty="0">
                <a:latin typeface="+mn-lt"/>
              </a:rPr>
              <a:t>Copyright ©2021 McGraw-Hill Education. All rights reserved. No reproduction or distribution without the prior written consent of McGraw-Hill Education.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Considerations:</a:t>
            </a:r>
          </a:p>
          <a:p>
            <a:pPr lvl="1" eaLnBrk="1" hangingPunct="1"/>
            <a:r>
              <a:rPr lang="en-US" dirty="0"/>
              <a:t>Nearness to raw materials is not usually a consideration</a:t>
            </a:r>
          </a:p>
          <a:p>
            <a:pPr lvl="1" eaLnBrk="1" hangingPunct="1"/>
            <a:r>
              <a:rPr lang="en-US" dirty="0"/>
              <a:t>Customer access is</a:t>
            </a:r>
          </a:p>
          <a:p>
            <a:pPr lvl="2" eaLnBrk="1" hangingPunct="1"/>
            <a:r>
              <a:rPr lang="en-US" dirty="0"/>
              <a:t>A prime consideration for some: restaurants, hotels, etc.</a:t>
            </a:r>
          </a:p>
          <a:p>
            <a:pPr lvl="2" eaLnBrk="1" hangingPunct="1"/>
            <a:r>
              <a:rPr lang="en-US" dirty="0"/>
              <a:t>Not an important consideration for others: service call centers, etc.</a:t>
            </a:r>
          </a:p>
          <a:p>
            <a:pPr lvl="1" eaLnBrk="1" hangingPunct="1"/>
            <a:r>
              <a:rPr lang="en-US" dirty="0"/>
              <a:t>Tend to be profit or revenue driven, and so are</a:t>
            </a:r>
          </a:p>
          <a:p>
            <a:pPr lvl="2" eaLnBrk="1" hangingPunct="1"/>
            <a:r>
              <a:rPr lang="en-US" dirty="0"/>
              <a:t>Concerned with demographics, competition, traffic volume patterns, and convenience</a:t>
            </a:r>
          </a:p>
          <a:p>
            <a:pPr lvl="1"/>
            <a:r>
              <a:rPr lang="en-US" dirty="0"/>
              <a:t>Clustering</a:t>
            </a:r>
          </a:p>
          <a:p>
            <a:pPr lvl="2"/>
            <a:r>
              <a:rPr lang="en-US" dirty="0"/>
              <a:t>Similar types of businesses locate near one another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Service and Retail Locations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7300" y="63500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8-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33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Site Selection: Where to Locate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00163"/>
            <a:ext cx="4356100" cy="38814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Infrequent but important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/>
              <a:t>being “in the right place at the right time”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Must consider other factors, especially financial considerations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Location decisions made more often for service operations than manufacturing facilities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Location criteria for service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/>
              <a:t>access to customers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300163"/>
            <a:ext cx="4495800" cy="46434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Location criteria for manufacturing facility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nature of labor force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labor costs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proximity to suppliers and markets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distribution and transportation costs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energy availability and cost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community infrastructure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quality of life in community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/>
              <a:t>government regulations and taxes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/>
              <a:t>Supplement 7-</a:t>
            </a:r>
            <a:fld id="{839CAF7B-17CE-4AE3-8979-DBC57C208ED0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56" y="142352"/>
            <a:ext cx="7378700" cy="7620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Location Factor Rating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r>
              <a:rPr lang="en-US"/>
              <a:t>Supplement 7-</a:t>
            </a:r>
            <a:fld id="{83002846-2242-466F-9976-F9456524C187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2" name="Group 28"/>
          <p:cNvGrpSpPr/>
          <p:nvPr/>
        </p:nvGrpSpPr>
        <p:grpSpPr>
          <a:xfrm>
            <a:off x="609600" y="1143000"/>
            <a:ext cx="8153400" cy="4419600"/>
            <a:chOff x="609600" y="1524000"/>
            <a:chExt cx="8153400" cy="4419600"/>
          </a:xfrm>
        </p:grpSpPr>
        <p:sp>
          <p:nvSpPr>
            <p:cNvPr id="871449" name="Rectangle 25"/>
            <p:cNvSpPr>
              <a:spLocks noChangeArrowheads="1"/>
            </p:cNvSpPr>
            <p:nvPr/>
          </p:nvSpPr>
          <p:spPr bwMode="auto">
            <a:xfrm>
              <a:off x="609600" y="1524000"/>
              <a:ext cx="8153400" cy="4419600"/>
            </a:xfrm>
            <a:prstGeom prst="rect">
              <a:avLst/>
            </a:prstGeom>
            <a:solidFill>
              <a:srgbClr val="FAC89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674688" y="1682750"/>
              <a:ext cx="7945443" cy="4054336"/>
              <a:chOff x="674688" y="1682750"/>
              <a:chExt cx="7945443" cy="405433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674688" y="2154238"/>
                <a:ext cx="2960688" cy="2684463"/>
                <a:chOff x="146" y="1383"/>
                <a:chExt cx="1865" cy="1691"/>
              </a:xfrm>
            </p:grpSpPr>
            <p:sp>
              <p:nvSpPr>
                <p:cNvPr id="871430" name="Rectangle 6"/>
                <p:cNvSpPr>
                  <a:spLocks noChangeArrowheads="1"/>
                </p:cNvSpPr>
                <p:nvPr/>
              </p:nvSpPr>
              <p:spPr bwMode="auto">
                <a:xfrm>
                  <a:off x="146" y="1660"/>
                  <a:ext cx="1865" cy="141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n-US" sz="2000">
                      <a:latin typeface="Arial" charset="0"/>
                    </a:rPr>
                    <a:t>Labor pool and climate</a:t>
                  </a:r>
                </a:p>
                <a:p>
                  <a:pPr algn="l" eaLnBrk="0" hangingPunct="0"/>
                  <a:r>
                    <a:rPr lang="en-US" sz="2000">
                      <a:latin typeface="Arial" charset="0"/>
                    </a:rPr>
                    <a:t>Proximity to suppliers</a:t>
                  </a:r>
                </a:p>
                <a:p>
                  <a:pPr algn="l" eaLnBrk="0" hangingPunct="0"/>
                  <a:r>
                    <a:rPr lang="en-US" sz="2000">
                      <a:latin typeface="Arial" charset="0"/>
                    </a:rPr>
                    <a:t>Wage rates</a:t>
                  </a:r>
                </a:p>
                <a:p>
                  <a:pPr algn="l" eaLnBrk="0" hangingPunct="0"/>
                  <a:r>
                    <a:rPr lang="en-US" sz="2000">
                      <a:latin typeface="Arial" charset="0"/>
                    </a:rPr>
                    <a:t>Community environment</a:t>
                  </a:r>
                </a:p>
                <a:p>
                  <a:pPr algn="l" eaLnBrk="0" hangingPunct="0"/>
                  <a:r>
                    <a:rPr lang="en-US" sz="2000">
                      <a:latin typeface="Arial" charset="0"/>
                    </a:rPr>
                    <a:t>Proximity to customers</a:t>
                  </a:r>
                </a:p>
                <a:p>
                  <a:pPr algn="l" eaLnBrk="0" hangingPunct="0"/>
                  <a:r>
                    <a:rPr lang="en-US" sz="2000">
                      <a:latin typeface="Arial" charset="0"/>
                    </a:rPr>
                    <a:t>Shipping modes</a:t>
                  </a:r>
                </a:p>
                <a:p>
                  <a:pPr algn="l" eaLnBrk="0" hangingPunct="0"/>
                  <a:r>
                    <a:rPr lang="en-US" sz="2000">
                      <a:latin typeface="Arial" charset="0"/>
                    </a:rPr>
                    <a:t>Air service</a:t>
                  </a:r>
                </a:p>
              </p:txBody>
            </p:sp>
            <p:sp>
              <p:nvSpPr>
                <p:cNvPr id="871431" name="Rectangle 7"/>
                <p:cNvSpPr>
                  <a:spLocks noChangeArrowheads="1"/>
                </p:cNvSpPr>
                <p:nvPr/>
              </p:nvSpPr>
              <p:spPr bwMode="auto">
                <a:xfrm>
                  <a:off x="146" y="1383"/>
                  <a:ext cx="1662" cy="24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n-US" sz="2000">
                      <a:latin typeface="Arial" charset="0"/>
                    </a:rPr>
                    <a:t>LOCATION FACTOR</a:t>
                  </a: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4100515" y="2154238"/>
                <a:ext cx="1208088" cy="2684463"/>
                <a:chOff x="2592" y="1383"/>
                <a:chExt cx="761" cy="1691"/>
              </a:xfrm>
            </p:grpSpPr>
            <p:sp>
              <p:nvSpPr>
                <p:cNvPr id="871433" name="Rectangle 9"/>
                <p:cNvSpPr>
                  <a:spLocks noChangeArrowheads="1"/>
                </p:cNvSpPr>
                <p:nvPr/>
              </p:nvSpPr>
              <p:spPr bwMode="auto">
                <a:xfrm>
                  <a:off x="2798" y="1660"/>
                  <a:ext cx="339" cy="141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.30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.20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.15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.15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.10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.05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.05</a:t>
                  </a:r>
                </a:p>
              </p:txBody>
            </p:sp>
            <p:sp>
              <p:nvSpPr>
                <p:cNvPr id="871434" name="Rectangle 10"/>
                <p:cNvSpPr>
                  <a:spLocks noChangeArrowheads="1"/>
                </p:cNvSpPr>
                <p:nvPr/>
              </p:nvSpPr>
              <p:spPr bwMode="auto">
                <a:xfrm>
                  <a:off x="2592" y="1383"/>
                  <a:ext cx="761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n-US" sz="2000" dirty="0">
                      <a:latin typeface="Arial" charset="0"/>
                    </a:rPr>
                    <a:t>WEIGHT</a:t>
                  </a: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5545141" y="2154238"/>
                <a:ext cx="865188" cy="2684463"/>
                <a:chOff x="3431" y="1383"/>
                <a:chExt cx="545" cy="1691"/>
              </a:xfrm>
            </p:grpSpPr>
            <p:sp>
              <p:nvSpPr>
                <p:cNvPr id="871436" name="Rectangle 12"/>
                <p:cNvSpPr>
                  <a:spLocks noChangeArrowheads="1"/>
                </p:cNvSpPr>
                <p:nvPr/>
              </p:nvSpPr>
              <p:spPr bwMode="auto">
                <a:xfrm>
                  <a:off x="3507" y="1660"/>
                  <a:ext cx="385" cy="141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80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100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60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75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65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85</a:t>
                  </a:r>
                </a:p>
                <a:p>
                  <a:pPr algn="r" eaLnBrk="0" hangingPunct="0"/>
                  <a:r>
                    <a:rPr lang="en-US" sz="2000" dirty="0">
                      <a:latin typeface="Arial" charset="0"/>
                    </a:rPr>
                    <a:t>50</a:t>
                  </a:r>
                </a:p>
              </p:txBody>
            </p:sp>
            <p:sp>
              <p:nvSpPr>
                <p:cNvPr id="871437" name="Rectangle 13"/>
                <p:cNvSpPr>
                  <a:spLocks noChangeArrowheads="1"/>
                </p:cNvSpPr>
                <p:nvPr/>
              </p:nvSpPr>
              <p:spPr bwMode="auto">
                <a:xfrm>
                  <a:off x="3431" y="1383"/>
                  <a:ext cx="545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n-US" sz="2000" i="1">
                      <a:latin typeface="Arial" charset="0"/>
                    </a:rPr>
                    <a:t>Site 1</a:t>
                  </a:r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6650042" y="2154238"/>
                <a:ext cx="865188" cy="2684463"/>
                <a:chOff x="4265" y="1383"/>
                <a:chExt cx="545" cy="1691"/>
              </a:xfrm>
            </p:grpSpPr>
            <p:sp>
              <p:nvSpPr>
                <p:cNvPr id="87143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86" y="1660"/>
                  <a:ext cx="295" cy="141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65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91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95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80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90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92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65</a:t>
                  </a:r>
                </a:p>
              </p:txBody>
            </p:sp>
            <p:sp>
              <p:nvSpPr>
                <p:cNvPr id="871440" name="Rectangle 16"/>
                <p:cNvSpPr>
                  <a:spLocks noChangeArrowheads="1"/>
                </p:cNvSpPr>
                <p:nvPr/>
              </p:nvSpPr>
              <p:spPr bwMode="auto">
                <a:xfrm>
                  <a:off x="4265" y="1383"/>
                  <a:ext cx="545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n-US" sz="2000" i="1">
                      <a:latin typeface="Arial" charset="0"/>
                    </a:rPr>
                    <a:t>Site 2</a:t>
                  </a:r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7754943" y="2154238"/>
                <a:ext cx="865188" cy="2684463"/>
                <a:chOff x="5029" y="1383"/>
                <a:chExt cx="545" cy="1691"/>
              </a:xfrm>
            </p:grpSpPr>
            <p:sp>
              <p:nvSpPr>
                <p:cNvPr id="871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50" y="1660"/>
                  <a:ext cx="295" cy="141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90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75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72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80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95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65</a:t>
                  </a:r>
                </a:p>
                <a:p>
                  <a:pPr algn="r" eaLnBrk="0" hangingPunct="0"/>
                  <a:r>
                    <a:rPr lang="en-US" sz="2000">
                      <a:latin typeface="Arial" charset="0"/>
                    </a:rPr>
                    <a:t>90</a:t>
                  </a:r>
                </a:p>
              </p:txBody>
            </p:sp>
            <p:sp>
              <p:nvSpPr>
                <p:cNvPr id="871443" name="Rectangle 19"/>
                <p:cNvSpPr>
                  <a:spLocks noChangeArrowheads="1"/>
                </p:cNvSpPr>
                <p:nvPr/>
              </p:nvSpPr>
              <p:spPr bwMode="auto">
                <a:xfrm>
                  <a:off x="5029" y="1383"/>
                  <a:ext cx="545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/>
                  <a:r>
                    <a:rPr lang="en-US" sz="2000" i="1">
                      <a:latin typeface="Arial" charset="0"/>
                    </a:rPr>
                    <a:t>Site 3</a:t>
                  </a:r>
                </a:p>
              </p:txBody>
            </p:sp>
          </p:grpSp>
          <p:sp>
            <p:nvSpPr>
              <p:cNvPr id="871444" name="Rectangle 20"/>
              <p:cNvSpPr>
                <a:spLocks noChangeArrowheads="1"/>
              </p:cNvSpPr>
              <p:nvPr/>
            </p:nvSpPr>
            <p:spPr bwMode="auto">
              <a:xfrm>
                <a:off x="5173663" y="1682750"/>
                <a:ext cx="2551113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latin typeface="Arial" charset="0"/>
                  </a:rPr>
                  <a:t>SCORES (0 TO 100)</a:t>
                </a:r>
              </a:p>
            </p:txBody>
          </p:sp>
          <p:sp>
            <p:nvSpPr>
              <p:cNvPr id="871445" name="Line 21"/>
              <p:cNvSpPr>
                <a:spLocks noChangeShapeType="1"/>
              </p:cNvSpPr>
              <p:nvPr/>
            </p:nvSpPr>
            <p:spPr bwMode="auto">
              <a:xfrm>
                <a:off x="4119563" y="2132013"/>
                <a:ext cx="4445000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46" name="Line 22"/>
              <p:cNvSpPr>
                <a:spLocks noChangeShapeType="1"/>
              </p:cNvSpPr>
              <p:nvPr/>
            </p:nvSpPr>
            <p:spPr bwMode="auto">
              <a:xfrm>
                <a:off x="677863" y="2568575"/>
                <a:ext cx="7886700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47" name="Rectangle 23"/>
              <p:cNvSpPr>
                <a:spLocks noChangeArrowheads="1"/>
              </p:cNvSpPr>
              <p:nvPr/>
            </p:nvSpPr>
            <p:spPr bwMode="auto">
              <a:xfrm>
                <a:off x="1695674" y="5029200"/>
                <a:ext cx="5646289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folHlink"/>
                    </a:solidFill>
                    <a:latin typeface="Arial" charset="0"/>
                  </a:rPr>
                  <a:t>Weighted Score for “Labor pool and climate” for </a:t>
                </a:r>
              </a:p>
              <a:p>
                <a:pPr eaLnBrk="0" hangingPunct="0"/>
                <a:r>
                  <a:rPr lang="en-US" sz="2000">
                    <a:solidFill>
                      <a:schemeClr val="folHlink"/>
                    </a:solidFill>
                    <a:latin typeface="Arial" charset="0"/>
                  </a:rPr>
                  <a:t>Site 1 = (0.30)(80) = 24</a:t>
                </a: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8392" y="132192"/>
            <a:ext cx="7378700" cy="772048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Location Factor Rating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2057400" y="1233170"/>
            <a:ext cx="6553200" cy="3740150"/>
            <a:chOff x="762000" y="1981200"/>
            <a:chExt cx="6553200" cy="3740150"/>
          </a:xfrm>
        </p:grpSpPr>
        <p:sp>
          <p:nvSpPr>
            <p:cNvPr id="873493" name="Rectangle 21"/>
            <p:cNvSpPr>
              <a:spLocks noChangeArrowheads="1"/>
            </p:cNvSpPr>
            <p:nvPr/>
          </p:nvSpPr>
          <p:spPr bwMode="auto">
            <a:xfrm>
              <a:off x="765175" y="1981200"/>
              <a:ext cx="3582988" cy="374015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496" name="Rectangle 24"/>
            <p:cNvSpPr>
              <a:spLocks noChangeArrowheads="1"/>
            </p:cNvSpPr>
            <p:nvPr/>
          </p:nvSpPr>
          <p:spPr bwMode="auto">
            <a:xfrm>
              <a:off x="1093755" y="2992438"/>
              <a:ext cx="823945" cy="25519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000">
                  <a:latin typeface="Arial" charset="0"/>
                </a:rPr>
                <a:t>24.00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20.00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9.00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11.25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6.50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4.25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2.50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77.50</a:t>
              </a:r>
            </a:p>
          </p:txBody>
        </p:sp>
        <p:sp>
          <p:nvSpPr>
            <p:cNvPr id="873497" name="Rectangle 25"/>
            <p:cNvSpPr>
              <a:spLocks noChangeArrowheads="1"/>
            </p:cNvSpPr>
            <p:nvPr/>
          </p:nvSpPr>
          <p:spPr bwMode="auto">
            <a:xfrm>
              <a:off x="1057275" y="2552700"/>
              <a:ext cx="86562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i="1">
                  <a:latin typeface="Arial" charset="0"/>
                </a:rPr>
                <a:t>Site 1</a:t>
              </a:r>
            </a:p>
          </p:txBody>
        </p:sp>
        <p:sp>
          <p:nvSpPr>
            <p:cNvPr id="873499" name="Rectangle 27"/>
            <p:cNvSpPr>
              <a:spLocks noChangeArrowheads="1"/>
            </p:cNvSpPr>
            <p:nvPr/>
          </p:nvSpPr>
          <p:spPr bwMode="auto">
            <a:xfrm>
              <a:off x="2198655" y="2992438"/>
              <a:ext cx="823945" cy="25519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000">
                  <a:latin typeface="Arial" charset="0"/>
                </a:rPr>
                <a:t>19.50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18.20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14.25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12.00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9.00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4.60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3.25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80.80</a:t>
              </a:r>
            </a:p>
          </p:txBody>
        </p:sp>
        <p:sp>
          <p:nvSpPr>
            <p:cNvPr id="873500" name="Rectangle 28"/>
            <p:cNvSpPr>
              <a:spLocks noChangeArrowheads="1"/>
            </p:cNvSpPr>
            <p:nvPr/>
          </p:nvSpPr>
          <p:spPr bwMode="auto">
            <a:xfrm>
              <a:off x="2162175" y="2552700"/>
              <a:ext cx="86562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i="1">
                  <a:latin typeface="Arial" charset="0"/>
                </a:rPr>
                <a:t>Site 2</a:t>
              </a:r>
            </a:p>
          </p:txBody>
        </p:sp>
        <p:sp>
          <p:nvSpPr>
            <p:cNvPr id="873502" name="Rectangle 30"/>
            <p:cNvSpPr>
              <a:spLocks noChangeArrowheads="1"/>
            </p:cNvSpPr>
            <p:nvPr/>
          </p:nvSpPr>
          <p:spPr bwMode="auto">
            <a:xfrm>
              <a:off x="3303555" y="2992438"/>
              <a:ext cx="823945" cy="25519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/>
              <a:r>
                <a:rPr lang="en-US" sz="2000">
                  <a:latin typeface="Arial" charset="0"/>
                </a:rPr>
                <a:t>27.00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15.00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10.80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12.00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9.50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3.25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4.50</a:t>
              </a:r>
            </a:p>
            <a:p>
              <a:pPr algn="r" eaLnBrk="0" hangingPunct="0"/>
              <a:r>
                <a:rPr lang="en-US" sz="2000">
                  <a:latin typeface="Arial" charset="0"/>
                </a:rPr>
                <a:t>82.05</a:t>
              </a:r>
            </a:p>
          </p:txBody>
        </p:sp>
        <p:sp>
          <p:nvSpPr>
            <p:cNvPr id="873503" name="Rectangle 31"/>
            <p:cNvSpPr>
              <a:spLocks noChangeArrowheads="1"/>
            </p:cNvSpPr>
            <p:nvPr/>
          </p:nvSpPr>
          <p:spPr bwMode="auto">
            <a:xfrm>
              <a:off x="3267075" y="2552700"/>
              <a:ext cx="86562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2000" i="1">
                  <a:latin typeface="Arial" charset="0"/>
                </a:rPr>
                <a:t>Site 3</a:t>
              </a:r>
            </a:p>
          </p:txBody>
        </p:sp>
        <p:sp>
          <p:nvSpPr>
            <p:cNvPr id="873504" name="Rectangle 32"/>
            <p:cNvSpPr>
              <a:spLocks noChangeArrowheads="1"/>
            </p:cNvSpPr>
            <p:nvPr/>
          </p:nvSpPr>
          <p:spPr bwMode="auto">
            <a:xfrm>
              <a:off x="1188576" y="2081213"/>
              <a:ext cx="272190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Arial" charset="0"/>
                </a:rPr>
                <a:t>WEIGHTED SCORES</a:t>
              </a:r>
            </a:p>
          </p:txBody>
        </p:sp>
        <p:sp>
          <p:nvSpPr>
            <p:cNvPr id="873505" name="Line 33"/>
            <p:cNvSpPr>
              <a:spLocks noChangeShapeType="1"/>
            </p:cNvSpPr>
            <p:nvPr/>
          </p:nvSpPr>
          <p:spPr bwMode="auto">
            <a:xfrm>
              <a:off x="762000" y="2514600"/>
              <a:ext cx="35814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507" name="Line 35"/>
            <p:cNvSpPr>
              <a:spLocks noChangeShapeType="1"/>
            </p:cNvSpPr>
            <p:nvPr/>
          </p:nvSpPr>
          <p:spPr bwMode="auto">
            <a:xfrm flipV="1">
              <a:off x="762000" y="2971800"/>
              <a:ext cx="35814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513" name="Line 41"/>
            <p:cNvSpPr>
              <a:spLocks noChangeShapeType="1"/>
            </p:cNvSpPr>
            <p:nvPr/>
          </p:nvSpPr>
          <p:spPr bwMode="auto">
            <a:xfrm>
              <a:off x="990600" y="51816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53000" y="3505200"/>
              <a:ext cx="2362200" cy="646331"/>
            </a:xfrm>
            <a:prstGeom prst="rect">
              <a:avLst/>
            </a:prstGeom>
            <a:solidFill>
              <a:srgbClr val="FAC896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Helvetica" charset="0"/>
                </a:rPr>
                <a:t>Site 3 has the highest factor rating</a:t>
              </a:r>
              <a:endParaRPr lang="en-US" sz="1800" dirty="0"/>
            </a:p>
          </p:txBody>
        </p:sp>
        <p:cxnSp>
          <p:nvCxnSpPr>
            <p:cNvPr id="24" name="Straight Arrow Connector 23"/>
            <p:cNvCxnSpPr>
              <a:stCxn id="22" idx="1"/>
            </p:cNvCxnSpPr>
            <p:nvPr/>
          </p:nvCxnSpPr>
          <p:spPr>
            <a:xfrm rot="10800000" flipV="1">
              <a:off x="4114800" y="3828366"/>
              <a:ext cx="838200" cy="14294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0548"/>
            <a:ext cx="8229600" cy="1020762"/>
          </a:xfrm>
        </p:spPr>
        <p:txBody>
          <a:bodyPr/>
          <a:lstStyle/>
          <a:p>
            <a:r>
              <a:rPr lang="en-US" dirty="0"/>
              <a:t>In the lecture we covered: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94370"/>
            <a:ext cx="7010400" cy="452063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Strategic Capacity Planning</a:t>
            </a:r>
          </a:p>
          <a:p>
            <a:r>
              <a:rPr lang="en-US" dirty="0">
                <a:effectLst/>
              </a:rPr>
              <a:t>Facilities Design</a:t>
            </a:r>
          </a:p>
          <a:p>
            <a:r>
              <a:rPr lang="en-US" dirty="0">
                <a:effectLst/>
              </a:rPr>
              <a:t>Basic Layouts</a:t>
            </a:r>
          </a:p>
          <a:p>
            <a:pPr lvl="1"/>
            <a:r>
              <a:rPr lang="en-US" dirty="0">
                <a:effectLst/>
              </a:rPr>
              <a:t>Designing Process Layouts</a:t>
            </a:r>
          </a:p>
          <a:p>
            <a:pPr lvl="1"/>
            <a:r>
              <a:rPr lang="en-US" dirty="0">
                <a:effectLst/>
              </a:rPr>
              <a:t>Designing Service Layouts</a:t>
            </a:r>
          </a:p>
          <a:p>
            <a:pPr lvl="1"/>
            <a:r>
              <a:rPr lang="en-US" dirty="0">
                <a:effectLst/>
              </a:rPr>
              <a:t>Designing Product Layouts</a:t>
            </a:r>
          </a:p>
          <a:p>
            <a:pPr lvl="1"/>
            <a:r>
              <a:rPr lang="en-US" dirty="0">
                <a:effectLst/>
              </a:rPr>
              <a:t>Combination (Hybrid) Layouts</a:t>
            </a:r>
          </a:p>
          <a:p>
            <a:r>
              <a:rPr lang="en-US" dirty="0"/>
              <a:t>Location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36706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9676-D531-44E4-8A63-089E49CD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References and 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2F29-690C-434F-ADD7-C0F6543D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191000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Chapter 5, 6 &amp; 7:</a:t>
            </a:r>
          </a:p>
          <a:p>
            <a:pPr lvl="0" algn="l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Stevenson, W.J. (2021) 14</a:t>
            </a:r>
            <a:r>
              <a:rPr lang="en-US" sz="2400" baseline="30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ed.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Operations Management,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McGraw Hill, New York, NY.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0BB22-B78E-4C79-BDA0-05847530637A}"/>
              </a:ext>
            </a:extLst>
          </p:cNvPr>
          <p:cNvSpPr txBox="1"/>
          <p:nvPr/>
        </p:nvSpPr>
        <p:spPr>
          <a:xfrm>
            <a:off x="381000" y="3350494"/>
            <a:ext cx="746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Chapters 7 &amp; S7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Russell, Roberta S., and Taylor III, Bernard W. (2017)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Operations management, 9</a:t>
            </a:r>
            <a:r>
              <a:rPr lang="en-US" sz="2400" baseline="30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ed., Hoboken, NJ.</a:t>
            </a:r>
          </a:p>
        </p:txBody>
      </p:sp>
    </p:spTree>
    <p:extLst>
      <p:ext uri="{BB962C8B-B14F-4D97-AF65-F5344CB8AC3E}">
        <p14:creationId xmlns:p14="http://schemas.microsoft.com/office/powerpoint/2010/main" val="2974965464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4D96-6B88-43BD-B898-7A7FE655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95400"/>
            <a:ext cx="8229600" cy="1143000"/>
          </a:xfrm>
        </p:spPr>
        <p:txBody>
          <a:bodyPr/>
          <a:lstStyle/>
          <a:p>
            <a:pPr algn="ctr"/>
            <a:r>
              <a:rPr lang="en-AU" dirty="0"/>
              <a:t>Next Lecture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5401-AA41-4C8E-A8EF-CD8E018A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19400"/>
            <a:ext cx="8229600" cy="419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dirty="0"/>
              <a:t>Processes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0534801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Capacity decisions</a:t>
            </a:r>
          </a:p>
          <a:p>
            <a:pPr marL="822960" lvl="1" indent="-457200" eaLnBrk="1" hangingPunct="1">
              <a:buFont typeface="+mj-lt"/>
              <a:buAutoNum type="arabicPeriod"/>
            </a:pPr>
            <a:r>
              <a:rPr lang="en-US" sz="2000" dirty="0"/>
              <a:t>Impact the ability of the organization to meet future demands</a:t>
            </a:r>
          </a:p>
          <a:p>
            <a:pPr marL="822960" lvl="1" indent="-457200" eaLnBrk="1" hangingPunct="1">
              <a:buFont typeface="+mj-lt"/>
              <a:buAutoNum type="arabicPeriod"/>
            </a:pPr>
            <a:r>
              <a:rPr lang="en-US" sz="2000" dirty="0"/>
              <a:t>Affect operating costs</a:t>
            </a:r>
          </a:p>
          <a:p>
            <a:pPr marL="822960" lvl="1" indent="-457200" eaLnBrk="1" hangingPunct="1">
              <a:buFont typeface="+mj-lt"/>
              <a:buAutoNum type="arabicPeriod"/>
            </a:pPr>
            <a:r>
              <a:rPr lang="en-US" sz="2000" dirty="0"/>
              <a:t>Are a major determinant of initial cost</a:t>
            </a:r>
          </a:p>
          <a:p>
            <a:pPr marL="822960" lvl="1" indent="-457200" eaLnBrk="1" hangingPunct="1">
              <a:buFont typeface="+mj-lt"/>
              <a:buAutoNum type="arabicPeriod"/>
            </a:pPr>
            <a:r>
              <a:rPr lang="en-US" sz="2000" dirty="0"/>
              <a:t>Often involve long-term commitment of resources</a:t>
            </a:r>
          </a:p>
          <a:p>
            <a:pPr marL="822960" lvl="1" indent="-457200" eaLnBrk="1" hangingPunct="1">
              <a:buFont typeface="+mj-lt"/>
              <a:buAutoNum type="arabicPeriod"/>
            </a:pPr>
            <a:r>
              <a:rPr lang="en-US" sz="2000" dirty="0"/>
              <a:t>Can affect competitiveness</a:t>
            </a:r>
          </a:p>
          <a:p>
            <a:pPr marL="822960" lvl="1" indent="-457200" eaLnBrk="1" hangingPunct="1">
              <a:buFont typeface="+mj-lt"/>
              <a:buAutoNum type="arabicPeriod"/>
            </a:pPr>
            <a:r>
              <a:rPr lang="en-US" sz="2000" dirty="0"/>
              <a:t>Affect the ease of management</a:t>
            </a:r>
          </a:p>
          <a:p>
            <a:pPr marL="822960" lvl="1" indent="-457200" eaLnBrk="1" hangingPunct="1">
              <a:buFont typeface="+mj-lt"/>
              <a:buAutoNum type="arabicPeriod"/>
            </a:pPr>
            <a:r>
              <a:rPr lang="en-US" sz="2000" dirty="0"/>
              <a:t>Have become more important and complex due to globalization</a:t>
            </a:r>
          </a:p>
          <a:p>
            <a:pPr marL="822960" lvl="1" indent="-457200" eaLnBrk="1" hangingPunct="1">
              <a:buFont typeface="+mj-lt"/>
              <a:buAutoNum type="arabicPeriod"/>
            </a:pPr>
            <a:r>
              <a:rPr lang="en-US" sz="2000" dirty="0"/>
              <a:t>Need to be planned for in advance due to their consumption of financial and other resources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Capacity Decisions Are Strategic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4026" y="5980914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5-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4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16048" y="1219200"/>
            <a:ext cx="8229600" cy="4191000"/>
          </a:xfrm>
        </p:spPr>
        <p:txBody>
          <a:bodyPr/>
          <a:lstStyle/>
          <a:p>
            <a:pPr eaLnBrk="1" hangingPunct="1"/>
            <a:r>
              <a:rPr lang="en-US" dirty="0"/>
              <a:t>Goal</a:t>
            </a:r>
          </a:p>
          <a:p>
            <a:pPr lvl="1" eaLnBrk="1" hangingPunct="1"/>
            <a:r>
              <a:rPr lang="en-US" dirty="0"/>
              <a:t>To achieve a match between the long-term supply capabilities of an organization and the predicted level of long-term demand</a:t>
            </a:r>
          </a:p>
          <a:p>
            <a:pPr lvl="2" eaLnBrk="1" hangingPunct="1"/>
            <a:r>
              <a:rPr lang="en-US" dirty="0"/>
              <a:t>Overcapacity </a:t>
            </a:r>
            <a:r>
              <a:rPr lang="en-US" dirty="0">
                <a:sym typeface="Wingdings" pitchFamily="2" charset="2"/>
              </a:rPr>
              <a:t> operating costs that are too high</a:t>
            </a:r>
          </a:p>
          <a:p>
            <a:pPr lvl="2" eaLnBrk="1" hangingPunct="1"/>
            <a:r>
              <a:rPr lang="en-US" dirty="0">
                <a:sym typeface="Wingdings" pitchFamily="2" charset="2"/>
              </a:rPr>
              <a:t>Undercapacity  strained resources and possible loss of customers</a:t>
            </a:r>
          </a:p>
          <a:p>
            <a:pPr marL="0" lvl="2" eaLnBrk="1" hangingPunct="1"/>
            <a:r>
              <a:rPr lang="en-US" dirty="0"/>
              <a:t>3 basic strategies for timing of capacity expansion in relation to steady growth in demand (lead, lag, and average)</a:t>
            </a:r>
          </a:p>
          <a:p>
            <a:pPr lvl="2" eaLnBrk="1" hangingPunct="1"/>
            <a:endParaRPr lang="en-US" dirty="0">
              <a:sym typeface="Wingdings" pitchFamily="2" charset="2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Strategic Capacity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1748" y="6008933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5-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5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253"/>
            <a:ext cx="8229600" cy="721954"/>
          </a:xfrm>
        </p:spPr>
        <p:txBody>
          <a:bodyPr>
            <a:normAutofit/>
          </a:bodyPr>
          <a:lstStyle/>
          <a:p>
            <a:r>
              <a:rPr lang="en-US" dirty="0"/>
              <a:t>Capacity Expansion Strategies</a:t>
            </a:r>
            <a:endParaRPr lang="en-US" sz="3200" dirty="0"/>
          </a:p>
        </p:txBody>
      </p:sp>
      <p:pic>
        <p:nvPicPr>
          <p:cNvPr id="398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801688"/>
            <a:ext cx="5715000" cy="5067244"/>
          </a:xfrm>
          <a:prstGeom prst="rect">
            <a:avLst/>
          </a:prstGeom>
          <a:solidFill>
            <a:srgbClr val="FAC896"/>
          </a:solidFill>
          <a:ln w="28575">
            <a:solidFill>
              <a:srgbClr val="994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42453" y="1251392"/>
            <a:ext cx="8229600" cy="4191000"/>
          </a:xfrm>
        </p:spPr>
        <p:txBody>
          <a:bodyPr/>
          <a:lstStyle/>
          <a:p>
            <a:pPr eaLnBrk="1" hangingPunct="1"/>
            <a:r>
              <a:rPr lang="en-US" sz="2400" dirty="0"/>
              <a:t>Two useful definitions of capacity</a:t>
            </a:r>
          </a:p>
          <a:p>
            <a:pPr lvl="1" eaLnBrk="1" hangingPunct="1"/>
            <a:r>
              <a:rPr lang="en-US" sz="2000" b="1" dirty="0"/>
              <a:t>Design capacity</a:t>
            </a:r>
          </a:p>
          <a:p>
            <a:pPr lvl="2" eaLnBrk="1" hangingPunct="1"/>
            <a:r>
              <a:rPr lang="en-US" sz="2000" dirty="0"/>
              <a:t>The maximum output rate or service capacity an operation, process, or facility is designed for</a:t>
            </a:r>
          </a:p>
          <a:p>
            <a:pPr lvl="1" eaLnBrk="1" hangingPunct="1"/>
            <a:r>
              <a:rPr lang="en-US" sz="2000" b="1" dirty="0"/>
              <a:t>Effective capacity</a:t>
            </a:r>
          </a:p>
          <a:p>
            <a:pPr lvl="2" eaLnBrk="1" hangingPunct="1"/>
            <a:r>
              <a:rPr lang="en-US" sz="2000" dirty="0"/>
              <a:t>Design capacity minus allowances such as personal time and maintenance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239469"/>
            <a:ext cx="8229600" cy="90353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/>
              <a:t>Measuring Capacity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9500" y="63500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5-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7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capacity</a:t>
            </a: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C7230584-CC52-4436-83C9-EC4CBCA13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77" y="2222784"/>
            <a:ext cx="4724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E8374-EAAD-4719-9EF6-61EFF05E4B6E}"/>
              </a:ext>
            </a:extLst>
          </p:cNvPr>
          <p:cNvSpPr txBox="1"/>
          <p:nvPr/>
        </p:nvSpPr>
        <p:spPr>
          <a:xfrm>
            <a:off x="1066800" y="60198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DD014C2-A8B2-4C4F-8989-484234F2479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24000"/>
          <a:ext cx="5854700" cy="3567364"/>
        </p:xfrm>
        <a:graphic>
          <a:graphicData uri="http://schemas.openxmlformats.org/drawingml/2006/table">
            <a:tbl>
              <a:tblPr/>
              <a:tblGrid>
                <a:gridCol w="1398658">
                  <a:extLst>
                    <a:ext uri="{9D8B030D-6E8A-4147-A177-3AD203B41FA5}">
                      <a16:colId xmlns:a16="http://schemas.microsoft.com/office/drawing/2014/main" val="858553794"/>
                    </a:ext>
                  </a:extLst>
                </a:gridCol>
                <a:gridCol w="1855363">
                  <a:extLst>
                    <a:ext uri="{9D8B030D-6E8A-4147-A177-3AD203B41FA5}">
                      <a16:colId xmlns:a16="http://schemas.microsoft.com/office/drawing/2014/main" val="1368933213"/>
                    </a:ext>
                  </a:extLst>
                </a:gridCol>
                <a:gridCol w="2600679">
                  <a:extLst>
                    <a:ext uri="{9D8B030D-6E8A-4147-A177-3AD203B41FA5}">
                      <a16:colId xmlns:a16="http://schemas.microsoft.com/office/drawing/2014/main" val="4173476136"/>
                    </a:ext>
                  </a:extLst>
                </a:gridCol>
              </a:tblGrid>
              <a:tr h="357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Business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Inputs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Outputs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32676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Auto manufacturing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Labor hours, machine hours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Number of cars per shift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6705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Steel mill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Furnace size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Tons of steel per day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7495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Oil refinery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Refinery size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Gallons of fuel per day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13043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Farming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Number of acres, number of cows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Bushels of grain per acre per year, gallons of milk per day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94363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Restaurant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Number of tables, seating capacity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Number of meals served per day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4259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Theater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Number of seats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Number of tickets sold per performance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21777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Retail sales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Square feet of floor space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231F20"/>
                          </a:solidFill>
                          <a:effectLst/>
                          <a:latin typeface="Constantia" panose="02030602050306030303" pitchFamily="18" charset="0"/>
                        </a:rPr>
                        <a:t>Revenue generated per day</a:t>
                      </a: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075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5-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8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0912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304800" y="1244097"/>
            <a:ext cx="82296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Actual output</a:t>
            </a:r>
          </a:p>
          <a:p>
            <a:pPr lvl="1" eaLnBrk="1" hangingPunct="1"/>
            <a:r>
              <a:rPr lang="en-US" dirty="0"/>
              <a:t>The rate of output actually achieved</a:t>
            </a:r>
          </a:p>
          <a:p>
            <a:pPr lvl="1" eaLnBrk="1" hangingPunct="1"/>
            <a:r>
              <a:rPr lang="en-US" dirty="0"/>
              <a:t>It cannot exceed effective capacity</a:t>
            </a:r>
          </a:p>
          <a:p>
            <a:pPr eaLnBrk="1" hangingPunct="1"/>
            <a:r>
              <a:rPr lang="en-US" b="1" dirty="0"/>
              <a:t>Efficiency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Utilization</a:t>
            </a:r>
          </a:p>
          <a:p>
            <a:pPr eaLnBrk="1" hangingPunct="1"/>
            <a:endParaRPr lang="en-US" b="1" dirty="0"/>
          </a:p>
          <a:p>
            <a:pPr eaLnBrk="1" hangingPunct="1"/>
            <a:endParaRPr lang="en-US" b="1" dirty="0"/>
          </a:p>
          <a:p>
            <a:pPr lvl="2" algn="ctr" eaLnBrk="1" hangingPunct="1">
              <a:buFontTx/>
              <a:buNone/>
            </a:pPr>
            <a:r>
              <a:rPr lang="en-US" dirty="0"/>
              <a:t>Measured as percentages</a:t>
            </a:r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Measuring System Effectiveness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186440"/>
              </p:ext>
            </p:extLst>
          </p:nvPr>
        </p:nvGraphicFramePr>
        <p:xfrm>
          <a:off x="2492375" y="2656307"/>
          <a:ext cx="43116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700" imgH="419100" progId="Equation.3">
                  <p:embed/>
                </p:oleObj>
              </mc:Choice>
              <mc:Fallback>
                <p:oleObj name="Equation" r:id="rId3" imgW="1917700" imgH="4191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2656307"/>
                        <a:ext cx="4311650" cy="942975"/>
                      </a:xfrm>
                      <a:prstGeom prst="rect">
                        <a:avLst/>
                      </a:prstGeom>
                      <a:solidFill>
                        <a:srgbClr val="C4BD97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75884"/>
              </p:ext>
            </p:extLst>
          </p:nvPr>
        </p:nvGraphicFramePr>
        <p:xfrm>
          <a:off x="2524125" y="3930145"/>
          <a:ext cx="40830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6100" imgH="419100" progId="Equation.3">
                  <p:embed/>
                </p:oleObj>
              </mc:Choice>
              <mc:Fallback>
                <p:oleObj name="Equation" r:id="rId5" imgW="1816100" imgH="41910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930145"/>
                        <a:ext cx="4083050" cy="942975"/>
                      </a:xfrm>
                      <a:prstGeom prst="rect">
                        <a:avLst/>
                      </a:prstGeom>
                      <a:solidFill>
                        <a:srgbClr val="C4BD97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79869" y="5946905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6596390"/>
            <a:ext cx="59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5-</a:t>
            </a:r>
            <a:fld id="{78C8B78F-49AC-44F6-AA95-D2AF30A24F9D}" type="slidenum">
              <a:rPr lang="en-US" sz="1100" smtClean="0">
                <a:solidFill>
                  <a:schemeClr val="tx2"/>
                </a:solidFill>
              </a:rPr>
              <a:pPr/>
              <a:t>9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5"/>
  <p:tag name="TPOS" val="2"/>
</p:tagLst>
</file>

<file path=ppt/theme/theme1.xml><?xml version="1.0" encoding="utf-8"?>
<a:theme xmlns:a="http://schemas.openxmlformats.org/drawingml/2006/main" name="QUTbusinessscho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QUTbusinessschool</Template>
  <TotalTime>2922</TotalTime>
  <Words>2134</Words>
  <Application>Microsoft Office PowerPoint</Application>
  <PresentationFormat>On-screen Show (4:3)</PresentationFormat>
  <Paragraphs>504</Paragraphs>
  <Slides>39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Narrow</vt:lpstr>
      <vt:lpstr>Constantia</vt:lpstr>
      <vt:lpstr>Helvetica</vt:lpstr>
      <vt:lpstr>Times New Roman</vt:lpstr>
      <vt:lpstr>Wingdings</vt:lpstr>
      <vt:lpstr>QUTbusinessschool</vt:lpstr>
      <vt:lpstr>Equation</vt:lpstr>
      <vt:lpstr>MGB235 Monitoring and Managing Operational Performance</vt:lpstr>
      <vt:lpstr>Lecture Outline</vt:lpstr>
      <vt:lpstr>Capacity</vt:lpstr>
      <vt:lpstr>Capacity Decisions Are Strategic</vt:lpstr>
      <vt:lpstr>Strategic Capacity Planning</vt:lpstr>
      <vt:lpstr>Capacity Expansion Strategies</vt:lpstr>
      <vt:lpstr>Measuring Capacity</vt:lpstr>
      <vt:lpstr>Measures of capacity</vt:lpstr>
      <vt:lpstr>Measuring System Effectiveness</vt:lpstr>
      <vt:lpstr>Example – Efficiency and Utilization</vt:lpstr>
      <vt:lpstr>Factors that determine effective capacity</vt:lpstr>
      <vt:lpstr>Capacity</vt:lpstr>
      <vt:lpstr>Economies of Scale</vt:lpstr>
      <vt:lpstr>Best Operating Level for a Hotel</vt:lpstr>
      <vt:lpstr>Objectives of Facility Layout:</vt:lpstr>
      <vt:lpstr>Objectives of Facility Layout</vt:lpstr>
      <vt:lpstr>Basic Layouts</vt:lpstr>
      <vt:lpstr>Process Layout in Services</vt:lpstr>
      <vt:lpstr>Comparison of Product  and Process Layouts</vt:lpstr>
      <vt:lpstr>Comparison of Product  and Process Layouts</vt:lpstr>
      <vt:lpstr>Fixed-Position Layouts</vt:lpstr>
      <vt:lpstr>Designing Process Layouts</vt:lpstr>
      <vt:lpstr>Designing Service Layouts</vt:lpstr>
      <vt:lpstr>Types of Store Layouts</vt:lpstr>
      <vt:lpstr>Designing Product Layouts</vt:lpstr>
      <vt:lpstr>Repetitive Processing: Product Layouts</vt:lpstr>
      <vt:lpstr>Combination (Hybrid) Layouts</vt:lpstr>
      <vt:lpstr>Location Planning</vt:lpstr>
      <vt:lpstr>Location Decision: General Procedure</vt:lpstr>
      <vt:lpstr>Factors in Heavy  Manufacturing Location</vt:lpstr>
      <vt:lpstr>Factors in Light Industry Location</vt:lpstr>
      <vt:lpstr>PowerPoint Presentation</vt:lpstr>
      <vt:lpstr>Service and Retail Locations</vt:lpstr>
      <vt:lpstr>Site Selection: Where to Locate</vt:lpstr>
      <vt:lpstr>Location Factor Rating</vt:lpstr>
      <vt:lpstr>Location Factor Rating</vt:lpstr>
      <vt:lpstr>In the lecture we covered:</vt:lpstr>
      <vt:lpstr>References and Further Reading:</vt:lpstr>
      <vt:lpstr>Next Lecture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Facilities</dc:title>
  <dc:creator>Mervyn J Morris</dc:creator>
  <cp:lastModifiedBy>Kavoos Mohannak</cp:lastModifiedBy>
  <cp:revision>32</cp:revision>
  <cp:lastPrinted>2017-08-17T23:19:23Z</cp:lastPrinted>
  <dcterms:created xsi:type="dcterms:W3CDTF">2004-12-04T04:02:51Z</dcterms:created>
  <dcterms:modified xsi:type="dcterms:W3CDTF">2023-03-29T01:59:36Z</dcterms:modified>
</cp:coreProperties>
</file>