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83" r:id="rId7"/>
    <p:sldId id="284" r:id="rId8"/>
    <p:sldId id="276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7" r:id="rId17"/>
    <p:sldId id="278" r:id="rId18"/>
    <p:sldId id="279" r:id="rId19"/>
    <p:sldId id="280" r:id="rId20"/>
    <p:sldId id="281" r:id="rId21"/>
    <p:sldId id="282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52" y="-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43562-350B-8F4F-9E5B-B088990F477E}" type="datetimeFigureOut">
              <a:rPr lang="ru-RU" smtClean="0"/>
              <a:t>28.03.18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07832-7196-5C43-9034-0D5532E27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003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5EA6E-6BB9-A942-A9A0-391D5CBE22DE}" type="datetimeFigureOut">
              <a:rPr lang="ru-RU" smtClean="0"/>
              <a:t>28.03.18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14662-F775-8A43-9B36-31845326C7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865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ABCE-E10D-A740-B6D5-2F64CBC70DBF}" type="datetime1">
              <a:rPr lang="ru-RU" smtClean="0"/>
              <a:t>28.03.18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15DB-4928-AC4C-9D14-3C596BB8D4CC}" type="datetime1">
              <a:rPr lang="ru-RU" smtClean="0"/>
              <a:t>28.03.18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BA31-97BF-A64E-B2A8-41E1ED720472}" type="datetime1">
              <a:rPr lang="ru-RU" smtClean="0"/>
              <a:t>28.03.18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6A97-8F15-6649-AE92-F7C9FD25CD0F}" type="datetime1">
              <a:rPr lang="ru-RU" smtClean="0"/>
              <a:t>28.03.18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6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7EB-CD66-924F-97AC-2950B6B31B5A}" type="datetime1">
              <a:rPr lang="ru-RU" smtClean="0"/>
              <a:t>28.03.18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C823-E6E2-3C44-88D0-46147D0E88C0}" type="datetime1">
              <a:rPr lang="ru-RU" smtClean="0"/>
              <a:t>28.03.18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CBD5-639E-764A-B3CA-1711BD0647C0}" type="datetime1">
              <a:rPr lang="ru-RU" smtClean="0"/>
              <a:t>28.03.18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9C20-A06E-0448-97E3-4075A1AD1D31}" type="datetime1">
              <a:rPr lang="ru-RU" smtClean="0"/>
              <a:t>28.03.18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A2E0-BD21-EF4F-8308-628EF6AD2F5A}" type="datetime1">
              <a:rPr lang="ru-RU" smtClean="0"/>
              <a:t>28.03.18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4FF0-066A-FE48-A6EE-04377423BE55}" type="datetime1">
              <a:rPr lang="ru-RU" smtClean="0"/>
              <a:t>28.03.18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033D-2CB3-2643-A684-EF1FEB39D228}" type="datetime1">
              <a:rPr lang="ru-RU" smtClean="0"/>
              <a:t>28.03.18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250A6-2C99-174C-9C2F-7A7A0D6B75D4}" type="datetime1">
              <a:rPr lang="ru-RU" smtClean="0"/>
              <a:t>28.03.18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67" b="66248"/>
          <a:stretch/>
        </p:blipFill>
        <p:spPr>
          <a:xfrm rot="16200000">
            <a:off x="-2560982" y="2560981"/>
            <a:ext cx="6858000" cy="17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255471"/>
            <a:ext cx="9144000" cy="1761842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latin typeface="+mn-lt"/>
              </a:rPr>
              <a:t>Спецификация требований к программному обеспечению</a:t>
            </a:r>
            <a:endParaRPr lang="ru-RU" sz="54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2398" y="3896290"/>
            <a:ext cx="3065929" cy="48587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Лекция</a:t>
            </a:r>
            <a:r>
              <a:rPr lang="ru-RU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9383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10</a:t>
            </a:fld>
            <a:endParaRPr lang="ru-RU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1623359" y="1498600"/>
            <a:ext cx="7290170" cy="54483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charset="2"/>
              <a:buChar char="ü"/>
            </a:pPr>
            <a:r>
              <a:rPr lang="ru-RU" sz="2600" b="1" i="1" dirty="0" smtClean="0"/>
              <a:t>Модифицируемость</a:t>
            </a:r>
            <a:r>
              <a:rPr lang="ru-RU" sz="2600" dirty="0" smtClean="0"/>
              <a:t> - </a:t>
            </a:r>
            <a:r>
              <a:rPr lang="en-US" sz="2600" dirty="0" smtClean="0"/>
              <a:t>SRS </a:t>
            </a:r>
            <a:r>
              <a:rPr lang="ru-RU" sz="2600" dirty="0"/>
              <a:t>является модифицируемой, если и только, если ее структура и стиль таковы, что любые изменения требований могут быть выполнены легко, полностью и непротиворечивым образом при сохранении структуры и стиля. Как правило, модифицируемость требует, чтобы </a:t>
            </a:r>
            <a:r>
              <a:rPr lang="en-US" sz="2600" dirty="0" smtClean="0"/>
              <a:t>SRS</a:t>
            </a:r>
            <a:r>
              <a:rPr lang="ru-RU" sz="2600" dirty="0" smtClean="0"/>
              <a:t>: </a:t>
            </a:r>
          </a:p>
          <a:p>
            <a:pPr lvl="1" algn="just">
              <a:buFont typeface="Wingdings" charset="2"/>
              <a:buChar char="Ø"/>
            </a:pPr>
            <a:r>
              <a:rPr lang="ru-RU" sz="2200" dirty="0"/>
              <a:t>Имела связанную и легкую в использовании структуру с оглавлением, алфавитным указателем и явно выраженными перекрестными ссылками;</a:t>
            </a:r>
          </a:p>
          <a:p>
            <a:pPr lvl="1" algn="just">
              <a:buFont typeface="Wingdings" charset="2"/>
              <a:buChar char="Ø"/>
            </a:pPr>
            <a:r>
              <a:rPr lang="ru-RU" sz="2200" dirty="0" smtClean="0"/>
              <a:t>Не </a:t>
            </a:r>
            <a:r>
              <a:rPr lang="ru-RU" sz="2200" dirty="0"/>
              <a:t>была избыточной (то есть, одно и то же требование не должно появляться в </a:t>
            </a:r>
            <a:r>
              <a:rPr lang="en-US" sz="2200" dirty="0"/>
              <a:t>SRS </a:t>
            </a:r>
            <a:r>
              <a:rPr lang="ru-RU" sz="2200" dirty="0"/>
              <a:t>более чем в одном месте);</a:t>
            </a:r>
          </a:p>
          <a:p>
            <a:pPr lvl="1" algn="just">
              <a:buFont typeface="Wingdings" charset="2"/>
              <a:buChar char="Ø"/>
            </a:pPr>
            <a:r>
              <a:rPr lang="ru-RU" sz="2200" dirty="0" smtClean="0"/>
              <a:t>Выражала </a:t>
            </a:r>
            <a:r>
              <a:rPr lang="ru-RU" sz="2200" dirty="0"/>
              <a:t>каждое требование раздельно, не смешивая его с другими требованиями</a:t>
            </a:r>
            <a:r>
              <a:rPr lang="ru-RU" sz="2200" dirty="0" smtClean="0"/>
              <a:t>.</a:t>
            </a:r>
            <a:endParaRPr lang="ru-RU" sz="2200" dirty="0"/>
          </a:p>
          <a:p>
            <a:pPr algn="just">
              <a:buFont typeface="Wingdings" charset="2"/>
              <a:buChar char="ü"/>
            </a:pPr>
            <a:r>
              <a:rPr lang="ru-RU" sz="2600" b="1" i="1" dirty="0" err="1" smtClean="0"/>
              <a:t>Отслеживаемость</a:t>
            </a:r>
            <a:r>
              <a:rPr lang="ru-RU" sz="2600" dirty="0" smtClean="0"/>
              <a:t> - </a:t>
            </a:r>
            <a:r>
              <a:rPr lang="en-US" sz="2600" dirty="0"/>
              <a:t>SRS </a:t>
            </a:r>
            <a:r>
              <a:rPr lang="ru-RU" sz="2600" dirty="0"/>
              <a:t>является отслеживаемой, если четко прослеживается источник каждого из ее требований и если она облегчает обращение к каждому из требований при дальнейшей разработке или модернизации </a:t>
            </a:r>
            <a:r>
              <a:rPr lang="ru-RU" sz="2600" dirty="0" smtClean="0"/>
              <a:t>документации. </a:t>
            </a:r>
            <a:r>
              <a:rPr lang="ru-RU" sz="2600" dirty="0"/>
              <a:t>Рекомендуются следующие два типа </a:t>
            </a:r>
            <a:r>
              <a:rPr lang="ru-RU" sz="2600" dirty="0" err="1"/>
              <a:t>отслеживаемости</a:t>
            </a:r>
            <a:r>
              <a:rPr lang="ru-RU" sz="2600" dirty="0"/>
              <a:t>: </a:t>
            </a:r>
            <a:r>
              <a:rPr lang="ru-RU" sz="2600" dirty="0" smtClean="0"/>
              <a:t> </a:t>
            </a:r>
          </a:p>
          <a:p>
            <a:pPr lvl="1" algn="just">
              <a:buFont typeface="Wingdings" charset="2"/>
              <a:buChar char="Ø"/>
            </a:pPr>
            <a:r>
              <a:rPr lang="ru-RU" sz="2200" i="1" dirty="0" smtClean="0"/>
              <a:t>Обратная </a:t>
            </a:r>
            <a:r>
              <a:rPr lang="ru-RU" sz="2200" i="1" dirty="0" err="1"/>
              <a:t>отслеживаемостъ</a:t>
            </a:r>
            <a:r>
              <a:rPr lang="ru-RU" sz="2200" i="1" dirty="0"/>
              <a:t> (то есть, к предыдущим стадиям разработки). </a:t>
            </a:r>
            <a:r>
              <a:rPr lang="ru-RU" sz="2200" dirty="0"/>
              <a:t>Зависит от каждого требования, которое в явном виде ссылается на его источник в более ранних документах.</a:t>
            </a:r>
          </a:p>
          <a:p>
            <a:pPr lvl="1" algn="just">
              <a:buFont typeface="Wingdings" charset="2"/>
              <a:buChar char="Ø"/>
            </a:pPr>
            <a:r>
              <a:rPr lang="ru-RU" sz="2200" i="1" dirty="0" smtClean="0"/>
              <a:t>Прямая </a:t>
            </a:r>
            <a:r>
              <a:rPr lang="ru-RU" sz="2200" i="1" dirty="0" err="1"/>
              <a:t>отслеживаемостъ</a:t>
            </a:r>
            <a:r>
              <a:rPr lang="ru-RU" sz="2200" i="1" dirty="0"/>
              <a:t> (то есть, ко всем документы, порождаемым </a:t>
            </a:r>
            <a:r>
              <a:rPr lang="en-US" sz="2200" i="1" dirty="0"/>
              <a:t>SRS</a:t>
            </a:r>
            <a:r>
              <a:rPr lang="ru-RU" sz="2200" i="1" dirty="0"/>
              <a:t>). </a:t>
            </a:r>
            <a:r>
              <a:rPr lang="ru-RU" sz="2200" dirty="0"/>
              <a:t>Зависит от каждого требования в </a:t>
            </a:r>
            <a:r>
              <a:rPr lang="en-US" sz="2200" dirty="0"/>
              <a:t>SRS</a:t>
            </a:r>
            <a:r>
              <a:rPr lang="ru-RU" sz="2200" dirty="0"/>
              <a:t>, имеющего однозначно определенное имя или номер ссылки.</a:t>
            </a:r>
          </a:p>
          <a:p>
            <a:pPr marL="0" indent="0" algn="just">
              <a:buNone/>
            </a:pPr>
            <a:endParaRPr lang="ru-RU" sz="3200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28650" y="257551"/>
            <a:ext cx="7886700" cy="8988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Характеристики правильно созданной 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SRS</a:t>
            </a:r>
            <a:endParaRPr lang="ru-RU" sz="4800" b="1" i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815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1673411" y="1485900"/>
            <a:ext cx="7156823" cy="527049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2800" dirty="0"/>
              <a:t>Введение </a:t>
            </a:r>
            <a:r>
              <a:rPr lang="en-US" sz="2800" dirty="0"/>
              <a:t>SRS </a:t>
            </a:r>
            <a:r>
              <a:rPr lang="ru-RU" sz="2800" dirty="0"/>
              <a:t>должно обеспечивать краткий обзор всей </a:t>
            </a:r>
            <a:r>
              <a:rPr lang="en-US" sz="2800" dirty="0"/>
              <a:t>SRS</a:t>
            </a:r>
            <a:r>
              <a:rPr lang="ru-RU" sz="2800" dirty="0"/>
              <a:t>. Оно должно содержать следующие подразделы:</a:t>
            </a:r>
          </a:p>
          <a:p>
            <a:pPr algn="just">
              <a:buFont typeface="Wingdings" charset="2"/>
              <a:buChar char="ü"/>
            </a:pPr>
            <a:r>
              <a:rPr lang="ru-RU" sz="2800" u="sng" dirty="0" smtClean="0"/>
              <a:t>Назначение</a:t>
            </a:r>
            <a:r>
              <a:rPr lang="ru-RU" sz="2800" dirty="0" smtClean="0"/>
              <a:t>. </a:t>
            </a:r>
            <a:r>
              <a:rPr lang="ru-RU" sz="2500" dirty="0" smtClean="0"/>
              <a:t>В данном подразделе обрисовывается </a:t>
            </a:r>
            <a:r>
              <a:rPr lang="ru-RU" sz="2500" dirty="0"/>
              <a:t>назначение </a:t>
            </a:r>
            <a:r>
              <a:rPr lang="ru-RU" sz="2500" dirty="0" smtClean="0"/>
              <a:t>и</a:t>
            </a:r>
            <a:r>
              <a:rPr lang="ru-RU" sz="2500" dirty="0"/>
              <a:t> </a:t>
            </a:r>
            <a:r>
              <a:rPr lang="ru-RU" sz="2500" dirty="0" smtClean="0"/>
              <a:t>указывается аудитория, </a:t>
            </a:r>
            <a:r>
              <a:rPr lang="ru-RU" sz="2500" dirty="0"/>
              <a:t>для которой предназначена </a:t>
            </a:r>
            <a:r>
              <a:rPr lang="en-US" sz="2500" dirty="0"/>
              <a:t>SRS</a:t>
            </a:r>
            <a:r>
              <a:rPr lang="ru-RU" sz="2500" dirty="0" smtClean="0"/>
              <a:t>.</a:t>
            </a:r>
            <a:endParaRPr lang="ru-RU" sz="2500" dirty="0"/>
          </a:p>
          <a:p>
            <a:pPr>
              <a:buFont typeface="Wingdings" charset="2"/>
              <a:buChar char="ü"/>
            </a:pPr>
            <a:r>
              <a:rPr lang="ru-RU" sz="2800" dirty="0" smtClean="0"/>
              <a:t>О</a:t>
            </a:r>
            <a:r>
              <a:rPr lang="ru-RU" sz="2800" u="sng" dirty="0" smtClean="0"/>
              <a:t>бласть действия. </a:t>
            </a:r>
            <a:r>
              <a:rPr lang="ru-RU" sz="2800" dirty="0"/>
              <a:t>Этот подраздел должен:</a:t>
            </a:r>
          </a:p>
          <a:p>
            <a:pPr lvl="1" algn="just">
              <a:buFont typeface="Wingdings" charset="2"/>
              <a:buChar char="Ø"/>
            </a:pPr>
            <a:r>
              <a:rPr lang="ru-RU" sz="2500" dirty="0" smtClean="0"/>
              <a:t>Идентифицировать </a:t>
            </a:r>
            <a:r>
              <a:rPr lang="ru-RU" sz="2500" dirty="0"/>
              <a:t>программное </a:t>
            </a:r>
            <a:r>
              <a:rPr lang="ru-RU" sz="2500" dirty="0" smtClean="0"/>
              <a:t>изделие, </a:t>
            </a:r>
            <a:r>
              <a:rPr lang="ru-RU" sz="2500" dirty="0"/>
              <a:t>которое будет создаваться под именем (например, </a:t>
            </a:r>
            <a:r>
              <a:rPr lang="en-US" sz="2500" dirty="0"/>
              <a:t>Host DMBS </a:t>
            </a:r>
            <a:r>
              <a:rPr lang="ru-RU" sz="2500" dirty="0"/>
              <a:t>(Главная система управления базой данных), Генератор отчетов и т.д.);</a:t>
            </a:r>
          </a:p>
          <a:p>
            <a:pPr lvl="1" algn="just">
              <a:buFont typeface="Wingdings" charset="2"/>
              <a:buChar char="Ø"/>
            </a:pPr>
            <a:r>
              <a:rPr lang="ru-RU" sz="2500" dirty="0" smtClean="0"/>
              <a:t>Объяснять</a:t>
            </a:r>
            <a:r>
              <a:rPr lang="ru-RU" sz="2500" dirty="0"/>
              <a:t>, что программное изделие будет и, в случае необходимости, не будет делать;</a:t>
            </a:r>
          </a:p>
          <a:p>
            <a:pPr lvl="1" algn="just">
              <a:buFont typeface="Wingdings" charset="2"/>
              <a:buChar char="Ø"/>
            </a:pPr>
            <a:r>
              <a:rPr lang="ru-RU" sz="2500" dirty="0" smtClean="0"/>
              <a:t>Описывать </a:t>
            </a:r>
            <a:r>
              <a:rPr lang="ru-RU" sz="2500" dirty="0"/>
              <a:t>применение задаваемого программного обеспечения, включая связанные с ним выгоды, цели и задачи;</a:t>
            </a:r>
          </a:p>
          <a:p>
            <a:pPr lvl="1" algn="just">
              <a:buFont typeface="Wingdings" charset="2"/>
              <a:buChar char="Ø"/>
            </a:pPr>
            <a:r>
              <a:rPr lang="ru-RU" sz="2500" dirty="0" smtClean="0"/>
              <a:t>Согласовываться </a:t>
            </a:r>
            <a:r>
              <a:rPr lang="ru-RU" sz="2500" dirty="0"/>
              <a:t>с аналогичными формулировками в спецификациях более высокого уровня (например, со спецификацией системных требований), если они существуют. 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11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Разделы 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SRS. </a:t>
            </a:r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Введение</a:t>
            </a:r>
            <a:endParaRPr lang="ru-RU" sz="4800" b="1" i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535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Номер слайда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12</a:t>
            </a:fld>
            <a:endParaRPr lang="ru-RU"/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1673411" y="1395504"/>
            <a:ext cx="7156823" cy="5310096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charset="2"/>
              <a:buChar char="ü"/>
            </a:pPr>
            <a:r>
              <a:rPr lang="ru-RU" sz="3000" u="sng" dirty="0"/>
              <a:t>Определения, акронимы и </a:t>
            </a:r>
            <a:r>
              <a:rPr lang="ru-RU" sz="3000" u="sng" dirty="0" smtClean="0"/>
              <a:t>сокращения</a:t>
            </a:r>
            <a:r>
              <a:rPr lang="ru-RU" sz="3000" dirty="0" smtClean="0"/>
              <a:t>. </a:t>
            </a:r>
            <a:r>
              <a:rPr lang="ru-RU" sz="3000" dirty="0"/>
              <a:t>В этом подразделе должны быть представлены определения всех терминов, акронимы и сокращения, необходимые для правильной интерпретации </a:t>
            </a:r>
            <a:r>
              <a:rPr lang="en-US" sz="3000" dirty="0"/>
              <a:t>SRS</a:t>
            </a:r>
            <a:r>
              <a:rPr lang="ru-RU" sz="3000" dirty="0"/>
              <a:t>. Эта информация может быть обеспечена ссылками на одно или более приложений в </a:t>
            </a:r>
            <a:r>
              <a:rPr lang="en-US" sz="3000" dirty="0"/>
              <a:t>SRS </a:t>
            </a:r>
            <a:r>
              <a:rPr lang="ru-RU" sz="3000" dirty="0"/>
              <a:t>или ссылкой на другие </a:t>
            </a:r>
            <a:r>
              <a:rPr lang="ru-RU" sz="3000" dirty="0" smtClean="0"/>
              <a:t>документы.</a:t>
            </a:r>
            <a:endParaRPr lang="ru-RU" sz="3000" dirty="0"/>
          </a:p>
          <a:p>
            <a:pPr>
              <a:buFont typeface="Wingdings" charset="2"/>
              <a:buChar char="ü"/>
            </a:pPr>
            <a:r>
              <a:rPr lang="ru-RU" sz="3000" u="sng" dirty="0" smtClean="0"/>
              <a:t>Публикации</a:t>
            </a:r>
            <a:r>
              <a:rPr lang="ru-RU" sz="3000" dirty="0" smtClean="0"/>
              <a:t>. </a:t>
            </a:r>
            <a:r>
              <a:rPr lang="ru-RU" sz="3000" dirty="0"/>
              <a:t>Этот подраздел должен:</a:t>
            </a:r>
          </a:p>
          <a:p>
            <a:pPr lvl="1" algn="just">
              <a:buFont typeface="Wingdings" charset="2"/>
              <a:buChar char="Ø"/>
            </a:pPr>
            <a:r>
              <a:rPr lang="ru-RU" sz="3000" dirty="0" smtClean="0"/>
              <a:t>Представить </a:t>
            </a:r>
            <a:r>
              <a:rPr lang="ru-RU" sz="3000" dirty="0"/>
              <a:t>полный список всех документов, на которые делаются ссылки в других местах </a:t>
            </a:r>
            <a:r>
              <a:rPr lang="en-US" sz="3000" dirty="0" smtClean="0"/>
              <a:t>SRS</a:t>
            </a:r>
            <a:r>
              <a:rPr lang="ru-RU" sz="3000" dirty="0"/>
              <a:t>.</a:t>
            </a:r>
          </a:p>
          <a:p>
            <a:pPr lvl="1" algn="just">
              <a:buFont typeface="Wingdings" charset="2"/>
              <a:buChar char="Ø"/>
            </a:pPr>
            <a:r>
              <a:rPr lang="ru-RU" sz="3000" dirty="0" smtClean="0"/>
              <a:t>Идентифицировать </a:t>
            </a:r>
            <a:r>
              <a:rPr lang="ru-RU" sz="3000" dirty="0"/>
              <a:t>каждый документ по заголовку, номеру отчета (если применяется), дате и издательской </a:t>
            </a:r>
            <a:r>
              <a:rPr lang="ru-RU" sz="3000" dirty="0" smtClean="0"/>
              <a:t>организации.</a:t>
            </a:r>
            <a:endParaRPr lang="ru-RU" sz="3000" dirty="0"/>
          </a:p>
          <a:p>
            <a:pPr lvl="1" algn="just">
              <a:buFont typeface="Wingdings" charset="2"/>
              <a:buChar char="Ø"/>
            </a:pPr>
            <a:r>
              <a:rPr lang="ru-RU" sz="3000" dirty="0" smtClean="0"/>
              <a:t>Определить источники, из которых могут быть получены ссылки.</a:t>
            </a:r>
            <a:endParaRPr lang="ru-RU" sz="3000" dirty="0"/>
          </a:p>
          <a:p>
            <a:pPr>
              <a:buFont typeface="Wingdings" charset="2"/>
              <a:buChar char="ü"/>
            </a:pPr>
            <a:r>
              <a:rPr lang="ru-RU" sz="3000" u="sng" dirty="0"/>
              <a:t>Краткий обзор</a:t>
            </a:r>
            <a:r>
              <a:rPr lang="ru-RU" sz="3000" dirty="0"/>
              <a:t>. Этот подраздел должен:</a:t>
            </a:r>
          </a:p>
          <a:p>
            <a:pPr lvl="1" algn="just">
              <a:buFont typeface="Wingdings" charset="2"/>
              <a:buChar char="Ø"/>
            </a:pPr>
            <a:r>
              <a:rPr lang="ru-RU" sz="3000" dirty="0" smtClean="0"/>
              <a:t>Описать</a:t>
            </a:r>
            <a:r>
              <a:rPr lang="ru-RU" sz="3000" dirty="0"/>
              <a:t>, какие оставшиеся части содержатся в </a:t>
            </a:r>
            <a:r>
              <a:rPr lang="en-US" sz="3000" dirty="0" smtClean="0"/>
              <a:t>SRS</a:t>
            </a:r>
            <a:r>
              <a:rPr lang="ru-RU" sz="3000" dirty="0"/>
              <a:t>.</a:t>
            </a:r>
          </a:p>
          <a:p>
            <a:pPr lvl="1">
              <a:buFont typeface="Wingdings" charset="2"/>
              <a:buChar char="Ø"/>
            </a:pPr>
            <a:r>
              <a:rPr lang="ru-RU" sz="3000" dirty="0" smtClean="0"/>
              <a:t>Объяснить</a:t>
            </a:r>
            <a:r>
              <a:rPr lang="ru-RU" sz="3000" dirty="0"/>
              <a:t>, как организована </a:t>
            </a:r>
            <a:r>
              <a:rPr lang="en-US" sz="3000" dirty="0"/>
              <a:t>SRS</a:t>
            </a:r>
            <a:r>
              <a:rPr lang="ru-RU" sz="3000" dirty="0"/>
              <a:t>.</a:t>
            </a:r>
          </a:p>
          <a:p>
            <a:pPr>
              <a:buFont typeface="Wingdings" charset="2"/>
              <a:buChar char="ü"/>
            </a:pPr>
            <a:endParaRPr lang="ru-RU" sz="2600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Разделы 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SRS.</a:t>
            </a:r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1.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</a:t>
            </a:r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Введение</a:t>
            </a:r>
            <a:endParaRPr lang="ru-RU" sz="4800" b="1" i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54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Номер слайда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13</a:t>
            </a:fld>
            <a:endParaRPr lang="ru-RU"/>
          </a:p>
        </p:txBody>
      </p:sp>
      <p:sp>
        <p:nvSpPr>
          <p:cNvPr id="17" name="Содержимое 2"/>
          <p:cNvSpPr>
            <a:spLocks noGrp="1"/>
          </p:cNvSpPr>
          <p:nvPr>
            <p:ph idx="1"/>
          </p:nvPr>
        </p:nvSpPr>
        <p:spPr>
          <a:xfrm>
            <a:off x="1673411" y="1384300"/>
            <a:ext cx="7156823" cy="5257799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sz="2700" dirty="0"/>
              <a:t>Этот раздел </a:t>
            </a:r>
            <a:r>
              <a:rPr lang="en-US" sz="2700" dirty="0"/>
              <a:t>SRS </a:t>
            </a:r>
            <a:r>
              <a:rPr lang="ru-RU" sz="2700" dirty="0"/>
              <a:t>должен описывать общие факторы, которые влияют на программное </a:t>
            </a:r>
            <a:r>
              <a:rPr lang="ru-RU" sz="2700" dirty="0" smtClean="0"/>
              <a:t>изделие </a:t>
            </a:r>
            <a:r>
              <a:rPr lang="ru-RU" sz="2700" dirty="0"/>
              <a:t>и требования, предъявляемые к нему. Этот раздел не устанавливает конкретные требования. Вместо этого, он обеспечивает предварительные сведения о тех требованиях, которые подробно определяются в разделе 3 </a:t>
            </a:r>
            <a:r>
              <a:rPr lang="en-US" sz="2700" dirty="0"/>
              <a:t>SRS</a:t>
            </a:r>
            <a:r>
              <a:rPr lang="ru-RU" sz="2700" dirty="0"/>
              <a:t>, и делает их более простыми для понимания.</a:t>
            </a:r>
          </a:p>
          <a:p>
            <a:pPr marL="0" indent="0" algn="just">
              <a:buNone/>
            </a:pPr>
            <a:r>
              <a:rPr lang="ru-RU" sz="2700" dirty="0"/>
              <a:t>Этот раздел обычно состоит из шести подразделов, а именно:</a:t>
            </a:r>
          </a:p>
          <a:p>
            <a:pPr algn="just">
              <a:buFont typeface="Wingdings" charset="2"/>
              <a:buChar char="ü"/>
            </a:pPr>
            <a:r>
              <a:rPr lang="ru-RU" sz="2700" u="sng" dirty="0" smtClean="0"/>
              <a:t>Перспектива изделия</a:t>
            </a:r>
            <a:r>
              <a:rPr lang="ru-RU" sz="2700" dirty="0" smtClean="0"/>
              <a:t>. </a:t>
            </a:r>
            <a:r>
              <a:rPr lang="ru-RU" sz="2700" dirty="0"/>
              <a:t>Этот подраздел </a:t>
            </a:r>
            <a:r>
              <a:rPr lang="en-US" sz="2700" dirty="0"/>
              <a:t>SRS </a:t>
            </a:r>
            <a:r>
              <a:rPr lang="ru-RU" sz="2700" dirty="0"/>
              <a:t>должен оценивать изделие в перспективе с другими, связанными с ним изделиями. Если изделие является независимым и полностью автономным, оно так и должно быть сформулировано в документе. Если </a:t>
            </a:r>
            <a:r>
              <a:rPr lang="en-US" sz="2700" dirty="0"/>
              <a:t>SRS </a:t>
            </a:r>
            <a:r>
              <a:rPr lang="ru-RU" sz="2700" dirty="0"/>
              <a:t>определяет изделие, которое является компонентом большей системы, как это часто бывает, то данный подраздел должен устанавливать связь требований этой большей системы с функциональными возможностями программного обеспечения, и должен идентифицировать интерфейсы между этой системой и программным </a:t>
            </a:r>
            <a:r>
              <a:rPr lang="ru-RU" sz="2700" dirty="0" smtClean="0"/>
              <a:t>обеспечением.</a:t>
            </a:r>
          </a:p>
          <a:p>
            <a:pPr algn="just">
              <a:buFont typeface="Wingdings" charset="2"/>
              <a:buChar char="ü"/>
            </a:pPr>
            <a:r>
              <a:rPr lang="ru-RU" sz="2700" u="sng" dirty="0" smtClean="0"/>
              <a:t>Функции изделия</a:t>
            </a:r>
            <a:r>
              <a:rPr lang="ru-RU" sz="2700" dirty="0" smtClean="0"/>
              <a:t>. </a:t>
            </a:r>
            <a:r>
              <a:rPr lang="ru-RU" sz="2700" dirty="0"/>
              <a:t>Этот подраздел </a:t>
            </a:r>
            <a:r>
              <a:rPr lang="en-US" sz="2700" dirty="0"/>
              <a:t>SRS </a:t>
            </a:r>
            <a:r>
              <a:rPr lang="ru-RU" sz="2700" dirty="0"/>
              <a:t>должен представлять сводку основных функций, выполняемых программным обеспечением. Заметьте, что в целях обеспечения ясности:</a:t>
            </a:r>
          </a:p>
          <a:p>
            <a:pPr lvl="1" algn="just">
              <a:buFont typeface="Wingdings" charset="2"/>
              <a:buChar char="Ø"/>
            </a:pPr>
            <a:r>
              <a:rPr lang="ru-RU" sz="2400" dirty="0"/>
              <a:t>ф</a:t>
            </a:r>
            <a:r>
              <a:rPr lang="ru-RU" sz="2400" dirty="0" smtClean="0"/>
              <a:t>ункции </a:t>
            </a:r>
            <a:r>
              <a:rPr lang="ru-RU" sz="2400" dirty="0"/>
              <a:t>должны быть организованы таким способом, который делает перечень функций понятным заказчику или любому человеку, читающему документ впервые.</a:t>
            </a:r>
          </a:p>
          <a:p>
            <a:pPr lvl="1" algn="just">
              <a:buFont typeface="Wingdings" charset="2"/>
              <a:buChar char="Ø"/>
            </a:pPr>
            <a:r>
              <a:rPr lang="ru-RU" sz="2400" dirty="0"/>
              <a:t>м</a:t>
            </a:r>
            <a:r>
              <a:rPr lang="ru-RU" sz="2400" dirty="0" smtClean="0"/>
              <a:t>огут </a:t>
            </a:r>
            <a:r>
              <a:rPr lang="ru-RU" sz="2400" dirty="0"/>
              <a:t>быть использованы текстовые или графические методы, чтобы показать различные функции и их связи. Такая схема не предназначается для того, чтобы показать структуру изделия, а просто показывает логические связи между </a:t>
            </a:r>
            <a:r>
              <a:rPr lang="ru-RU" sz="2400" dirty="0" smtClean="0"/>
              <a:t>переменными</a:t>
            </a:r>
            <a:r>
              <a:rPr lang="ru-RU" sz="2400" dirty="0"/>
              <a:t>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8337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Разделы 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SRS.</a:t>
            </a:r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2.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</a:t>
            </a:r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Общее описание</a:t>
            </a:r>
            <a:endParaRPr lang="ru-RU" sz="4800" b="1" i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244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1673411" y="1371600"/>
            <a:ext cx="7156823" cy="5486399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charset="2"/>
              <a:buChar char="ü"/>
            </a:pPr>
            <a:r>
              <a:rPr lang="ru-RU" sz="2800" u="sng" dirty="0"/>
              <a:t>Характеристики </a:t>
            </a:r>
            <a:r>
              <a:rPr lang="ru-RU" sz="2800" u="sng" dirty="0" smtClean="0"/>
              <a:t>пользователей</a:t>
            </a:r>
            <a:r>
              <a:rPr lang="ru-RU" sz="2800" dirty="0" smtClean="0"/>
              <a:t>. </a:t>
            </a:r>
            <a:r>
              <a:rPr lang="ru-RU" sz="2800" dirty="0"/>
              <a:t>Этот подраздел </a:t>
            </a:r>
            <a:r>
              <a:rPr lang="en-US" sz="2800" dirty="0"/>
              <a:t>SRS </a:t>
            </a:r>
            <a:r>
              <a:rPr lang="ru-RU" sz="2800" dirty="0"/>
              <a:t>должен описывать общие характеристики пользователей изделия, включающие образовательный уровень, опыт и специальные технические знания. Он не должен использоваться для формулировки конкретных требований, а должен представлять основания, по которым некоторые специфические требования далее определяются в разделе 3 </a:t>
            </a:r>
            <a:r>
              <a:rPr lang="en-US" sz="2800" dirty="0" smtClean="0"/>
              <a:t>SRS</a:t>
            </a:r>
            <a:r>
              <a:rPr lang="ru-RU" sz="2800" dirty="0" smtClean="0"/>
              <a:t>.</a:t>
            </a:r>
            <a:endParaRPr lang="ru-RU" sz="2800" dirty="0"/>
          </a:p>
          <a:p>
            <a:pPr algn="just">
              <a:buFont typeface="Wingdings" charset="2"/>
              <a:buChar char="ü"/>
            </a:pPr>
            <a:r>
              <a:rPr lang="ru-RU" sz="2800" u="sng" dirty="0" smtClean="0"/>
              <a:t>Ограничения.</a:t>
            </a:r>
            <a:r>
              <a:rPr lang="ru-RU" sz="2800" dirty="0" smtClean="0"/>
              <a:t> </a:t>
            </a:r>
            <a:r>
              <a:rPr lang="ru-RU" sz="2800" dirty="0"/>
              <a:t>Этот подраздел </a:t>
            </a:r>
            <a:r>
              <a:rPr lang="en-US" sz="2800" dirty="0"/>
              <a:t>SRS </a:t>
            </a:r>
            <a:r>
              <a:rPr lang="ru-RU" sz="2800" dirty="0"/>
              <a:t>должен обеспечить общее описание любых других позиций, которые будут ограничивать опции разработчика. Они </a:t>
            </a:r>
            <a:r>
              <a:rPr lang="ru-RU" sz="2800" dirty="0" smtClean="0"/>
              <a:t>включают:</a:t>
            </a:r>
          </a:p>
          <a:p>
            <a:pPr lvl="1">
              <a:buFont typeface="Wingdings" charset="2"/>
              <a:buChar char="Ø"/>
            </a:pPr>
            <a:r>
              <a:rPr lang="ru-RU" sz="2100" dirty="0"/>
              <a:t>р</a:t>
            </a:r>
            <a:r>
              <a:rPr lang="ru-RU" sz="2100" dirty="0" smtClean="0"/>
              <a:t>егулирующие политики</a:t>
            </a:r>
          </a:p>
          <a:p>
            <a:pPr lvl="1" algn="just">
              <a:buFont typeface="Wingdings" charset="2"/>
              <a:buChar char="Ø"/>
            </a:pPr>
            <a:r>
              <a:rPr lang="ru-RU" sz="2100" dirty="0"/>
              <a:t>а</a:t>
            </a:r>
            <a:r>
              <a:rPr lang="ru-RU" sz="2100" dirty="0" smtClean="0"/>
              <a:t>ппаратные </a:t>
            </a:r>
            <a:r>
              <a:rPr lang="ru-RU" sz="2100" dirty="0"/>
              <a:t>ограничения (например, требования к синхронизации сигналов</a:t>
            </a:r>
            <a:r>
              <a:rPr lang="ru-RU" sz="2100" dirty="0" smtClean="0"/>
              <a:t>)</a:t>
            </a:r>
            <a:endParaRPr lang="ru-RU" sz="2100" dirty="0"/>
          </a:p>
          <a:p>
            <a:pPr lvl="1">
              <a:buFont typeface="Wingdings" charset="2"/>
              <a:buChar char="Ø"/>
            </a:pPr>
            <a:r>
              <a:rPr lang="ru-RU" sz="2100" dirty="0"/>
              <a:t>и</a:t>
            </a:r>
            <a:r>
              <a:rPr lang="ru-RU" sz="2100" dirty="0" smtClean="0"/>
              <a:t>нтерфейсы </a:t>
            </a:r>
            <a:r>
              <a:rPr lang="ru-RU" sz="2100" dirty="0"/>
              <a:t>с другими </a:t>
            </a:r>
            <a:r>
              <a:rPr lang="ru-RU" sz="2100" dirty="0" smtClean="0"/>
              <a:t>приложениями</a:t>
            </a:r>
            <a:endParaRPr lang="ru-RU" sz="2100" dirty="0"/>
          </a:p>
          <a:p>
            <a:pPr lvl="1">
              <a:buFont typeface="Wingdings" charset="2"/>
              <a:buChar char="Ø"/>
            </a:pPr>
            <a:r>
              <a:rPr lang="ru-RU" sz="2100" dirty="0"/>
              <a:t>п</a:t>
            </a:r>
            <a:r>
              <a:rPr lang="ru-RU" sz="2100" dirty="0" smtClean="0"/>
              <a:t>араллельные операции</a:t>
            </a:r>
            <a:endParaRPr lang="ru-RU" sz="2100" dirty="0"/>
          </a:p>
          <a:p>
            <a:pPr lvl="1">
              <a:buFont typeface="Wingdings" charset="2"/>
              <a:buChar char="Ø"/>
            </a:pPr>
            <a:r>
              <a:rPr lang="ru-RU" sz="2100" dirty="0"/>
              <a:t>ф</a:t>
            </a:r>
            <a:r>
              <a:rPr lang="ru-RU" sz="2100" dirty="0" smtClean="0"/>
              <a:t>ункции контроля</a:t>
            </a:r>
            <a:endParaRPr lang="ru-RU" sz="2100" dirty="0"/>
          </a:p>
          <a:p>
            <a:pPr lvl="1">
              <a:buFont typeface="Wingdings" charset="2"/>
              <a:buChar char="Ø"/>
            </a:pPr>
            <a:r>
              <a:rPr lang="ru-RU" sz="2100" dirty="0"/>
              <a:t>ф</a:t>
            </a:r>
            <a:r>
              <a:rPr lang="ru-RU" sz="2100" dirty="0" smtClean="0"/>
              <a:t>ункции управления</a:t>
            </a:r>
            <a:endParaRPr lang="ru-RU" sz="2100" dirty="0"/>
          </a:p>
          <a:p>
            <a:pPr lvl="1">
              <a:buFont typeface="Wingdings" charset="2"/>
              <a:buChar char="Ø"/>
            </a:pPr>
            <a:r>
              <a:rPr lang="ru-RU" sz="2100" dirty="0"/>
              <a:t>т</a:t>
            </a:r>
            <a:r>
              <a:rPr lang="ru-RU" sz="2100" dirty="0" smtClean="0"/>
              <a:t>ребования </a:t>
            </a:r>
            <a:r>
              <a:rPr lang="ru-RU" sz="2100" dirty="0"/>
              <a:t>к языку </a:t>
            </a:r>
            <a:r>
              <a:rPr lang="ru-RU" sz="2100" dirty="0" smtClean="0"/>
              <a:t>программирования</a:t>
            </a:r>
            <a:endParaRPr lang="ru-RU" sz="2100" dirty="0"/>
          </a:p>
          <a:p>
            <a:pPr lvl="1">
              <a:buFont typeface="Wingdings" charset="2"/>
              <a:buChar char="Ø"/>
            </a:pPr>
            <a:r>
              <a:rPr lang="ru-RU" sz="2100" dirty="0"/>
              <a:t>т</a:t>
            </a:r>
            <a:r>
              <a:rPr lang="ru-RU" sz="2100" dirty="0" smtClean="0"/>
              <a:t>ребования </a:t>
            </a:r>
            <a:r>
              <a:rPr lang="ru-RU" sz="2100" dirty="0"/>
              <a:t>к </a:t>
            </a:r>
            <a:r>
              <a:rPr lang="ru-RU" sz="2100" dirty="0" smtClean="0"/>
              <a:t>надежности</a:t>
            </a:r>
            <a:endParaRPr lang="ru-RU" sz="2100" dirty="0"/>
          </a:p>
          <a:p>
            <a:pPr lvl="1">
              <a:buFont typeface="Wingdings" charset="2"/>
              <a:buChar char="Ø"/>
            </a:pPr>
            <a:r>
              <a:rPr lang="ru-RU" sz="2100" dirty="0"/>
              <a:t>к</a:t>
            </a:r>
            <a:r>
              <a:rPr lang="ru-RU" sz="2100" dirty="0" smtClean="0"/>
              <a:t>ритичность применения</a:t>
            </a:r>
            <a:endParaRPr lang="ru-RU" sz="2100" dirty="0"/>
          </a:p>
          <a:p>
            <a:pPr lvl="1">
              <a:buFont typeface="Wingdings" charset="2"/>
              <a:buChar char="Ø"/>
            </a:pPr>
            <a:r>
              <a:rPr lang="ru-RU" sz="2100" dirty="0"/>
              <a:t>к</a:t>
            </a:r>
            <a:r>
              <a:rPr lang="ru-RU" sz="2100" dirty="0" smtClean="0"/>
              <a:t>ритерии </a:t>
            </a:r>
            <a:r>
              <a:rPr lang="ru-RU" sz="2100" dirty="0"/>
              <a:t>безопасности и </a:t>
            </a:r>
            <a:r>
              <a:rPr lang="ru-RU" sz="2100" dirty="0" smtClean="0"/>
              <a:t>защиты</a:t>
            </a:r>
            <a:endParaRPr lang="ru-RU" sz="2100" dirty="0"/>
          </a:p>
          <a:p>
            <a:pPr marL="0" indent="0" algn="just">
              <a:buNone/>
            </a:pPr>
            <a:r>
              <a:rPr lang="ru-RU" sz="2800" dirty="0" smtClean="0"/>
              <a:t> </a:t>
            </a:r>
            <a:endParaRPr lang="ru-RU" sz="2800" dirty="0"/>
          </a:p>
          <a:p>
            <a:pPr marL="342900" lvl="1" indent="0" algn="just">
              <a:buNone/>
            </a:pPr>
            <a:endParaRPr lang="ru-RU" sz="2000" dirty="0" smtClean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14</a:t>
            </a:fld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8337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Разделы 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SRS.</a:t>
            </a:r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2.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</a:t>
            </a:r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Общее описание</a:t>
            </a:r>
            <a:endParaRPr lang="ru-RU" sz="4800" b="1" i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834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15</a:t>
            </a:fld>
            <a:endParaRPr lang="ru-RU"/>
          </a:p>
        </p:txBody>
      </p:sp>
      <p:sp>
        <p:nvSpPr>
          <p:cNvPr id="14" name="Содержимое 2"/>
          <p:cNvSpPr>
            <a:spLocks noGrp="1"/>
          </p:cNvSpPr>
          <p:nvPr>
            <p:ph idx="1"/>
          </p:nvPr>
        </p:nvSpPr>
        <p:spPr>
          <a:xfrm>
            <a:off x="1673411" y="1485900"/>
            <a:ext cx="7156823" cy="5410199"/>
          </a:xfrm>
        </p:spPr>
        <p:txBody>
          <a:bodyPr>
            <a:normAutofit lnSpcReduction="10000"/>
          </a:bodyPr>
          <a:lstStyle/>
          <a:p>
            <a:pPr algn="just">
              <a:buFont typeface="Wingdings" charset="2"/>
              <a:buChar char="ü"/>
            </a:pPr>
            <a:r>
              <a:rPr lang="ru-RU" sz="2400" u="sng" dirty="0"/>
              <a:t>Допущения и </a:t>
            </a:r>
            <a:r>
              <a:rPr lang="ru-RU" sz="2400" u="sng" dirty="0" smtClean="0"/>
              <a:t>зависимости</a:t>
            </a:r>
            <a:r>
              <a:rPr lang="ru-RU" sz="2400" dirty="0" smtClean="0"/>
              <a:t>. </a:t>
            </a:r>
            <a:r>
              <a:rPr lang="ru-RU" sz="2400" dirty="0"/>
              <a:t>В этом подразделе </a:t>
            </a:r>
            <a:r>
              <a:rPr lang="en-US" sz="2400" dirty="0"/>
              <a:t>SRS </a:t>
            </a:r>
            <a:r>
              <a:rPr lang="ru-RU" sz="2400" dirty="0"/>
              <a:t>должны быть перечислены все факторы, которые влияют на требования, сформулированные в </a:t>
            </a:r>
            <a:r>
              <a:rPr lang="en-US" sz="2400" dirty="0"/>
              <a:t>SRS</a:t>
            </a:r>
            <a:r>
              <a:rPr lang="ru-RU" sz="2400" dirty="0"/>
              <a:t>. Эти факторы не являются проектными ограничениями программного обеспечения, это, скорее, любые их изменения, которые могут воздействовать на требования в </a:t>
            </a:r>
            <a:r>
              <a:rPr lang="en-US" sz="2400" dirty="0"/>
              <a:t>SRS</a:t>
            </a:r>
            <a:r>
              <a:rPr lang="ru-RU" sz="2400" dirty="0"/>
              <a:t>. Например, может быть сделано допущение, что определенная операционная система будет присутствовать на аппаратных средствах, предназначенных для программного изделия. Если в действительности операционная система отсутствует, тогда </a:t>
            </a:r>
            <a:r>
              <a:rPr lang="en-US" sz="2400" dirty="0"/>
              <a:t>SRS </a:t>
            </a:r>
            <a:r>
              <a:rPr lang="ru-RU" sz="2400" dirty="0"/>
              <a:t>должна быть изменена соответствующим образом </a:t>
            </a:r>
          </a:p>
          <a:p>
            <a:pPr algn="just">
              <a:buFont typeface="Wingdings" charset="2"/>
              <a:buChar char="ü"/>
            </a:pPr>
            <a:r>
              <a:rPr lang="ru-RU" sz="2400" u="sng" dirty="0"/>
              <a:t>Разделение </a:t>
            </a:r>
            <a:r>
              <a:rPr lang="ru-RU" sz="2400" u="sng" dirty="0" smtClean="0"/>
              <a:t>требований</a:t>
            </a:r>
            <a:r>
              <a:rPr lang="ru-RU" sz="2600" dirty="0" smtClean="0"/>
              <a:t>. </a:t>
            </a:r>
            <a:r>
              <a:rPr lang="ru-RU" sz="2400" dirty="0"/>
              <a:t>Этот подраздел </a:t>
            </a:r>
            <a:r>
              <a:rPr lang="en-US" sz="2400" dirty="0"/>
              <a:t>SRS </a:t>
            </a:r>
            <a:r>
              <a:rPr lang="ru-RU" sz="2400" dirty="0"/>
              <a:t>должен идентифицировать требования, которые могут быть отложены до появления будущих версий </a:t>
            </a:r>
            <a:r>
              <a:rPr lang="ru-RU" sz="2400" dirty="0" smtClean="0"/>
              <a:t>системы.</a:t>
            </a:r>
            <a:endParaRPr lang="ru-RU" sz="2400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8337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Разделы 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SRS.</a:t>
            </a:r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2.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</a:t>
            </a:r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Общее описание</a:t>
            </a:r>
            <a:endParaRPr lang="ru-RU" sz="4800" b="1" i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924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16</a:t>
            </a:fld>
            <a:endParaRPr lang="ru-RU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1775759" y="1862418"/>
            <a:ext cx="7290170" cy="492190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800" dirty="0"/>
              <a:t>Этот раздел </a:t>
            </a:r>
            <a:r>
              <a:rPr lang="en-US" sz="2800" dirty="0"/>
              <a:t>SRS </a:t>
            </a:r>
            <a:r>
              <a:rPr lang="ru-RU" sz="2800" dirty="0"/>
              <a:t>должен содержать все требования к программному обеспечению на уровне детализации, достаточной, чтобы дать проектировщикам возможность разработать систему, удовлетворяющую этим требованиям, а </a:t>
            </a:r>
            <a:r>
              <a:rPr lang="ru-RU" sz="2800" dirty="0" err="1" smtClean="0"/>
              <a:t>тестировщикам</a:t>
            </a:r>
            <a:r>
              <a:rPr lang="ru-RU" sz="2800" dirty="0" smtClean="0"/>
              <a:t> </a:t>
            </a:r>
            <a:r>
              <a:rPr lang="ru-RU" sz="2800" dirty="0"/>
              <a:t>- убедиться, что система удовлетворяет этим требованиям. </a:t>
            </a:r>
            <a:endParaRPr lang="ru-RU" sz="2800" dirty="0" smtClean="0"/>
          </a:p>
          <a:p>
            <a:pPr marL="0" indent="0" algn="just">
              <a:buNone/>
            </a:pPr>
            <a:r>
              <a:rPr lang="ru-RU" sz="2800" dirty="0" smtClean="0"/>
              <a:t>В </a:t>
            </a:r>
            <a:r>
              <a:rPr lang="ru-RU" sz="2800" dirty="0"/>
              <a:t>этом разделе каждое сформулированное требование должно </a:t>
            </a:r>
            <a:r>
              <a:rPr lang="ru-RU" sz="2800" dirty="0" smtClean="0"/>
              <a:t>включать </a:t>
            </a:r>
            <a:r>
              <a:rPr lang="ru-RU" sz="2800" dirty="0"/>
              <a:t>как минимум описание каждого входного </a:t>
            </a:r>
            <a:r>
              <a:rPr lang="ru-RU" sz="2800" dirty="0" smtClean="0"/>
              <a:t>воздействия </a:t>
            </a:r>
            <a:r>
              <a:rPr lang="ru-RU" sz="2800" dirty="0"/>
              <a:t>на систему, каждого выходного </a:t>
            </a:r>
            <a:r>
              <a:rPr lang="ru-RU" sz="2800" dirty="0" smtClean="0"/>
              <a:t>сигнала </a:t>
            </a:r>
            <a:r>
              <a:rPr lang="ru-RU" sz="2800" dirty="0"/>
              <a:t>системы и всех функций, выполняемых системой в ответ на входное воздействие или для поддержания выходного сигнала. Поскольку часто эта часть является самой большой и наиболее важной частью </a:t>
            </a:r>
            <a:r>
              <a:rPr lang="en-US" sz="2800" dirty="0"/>
              <a:t>SRS</a:t>
            </a:r>
            <a:r>
              <a:rPr lang="ru-RU" sz="2800" dirty="0"/>
              <a:t>, применяются следующие принципы </a:t>
            </a:r>
            <a:r>
              <a:rPr lang="ru-RU" sz="2500" dirty="0" smtClean="0"/>
              <a:t>. </a:t>
            </a:r>
            <a:endParaRPr lang="ru-RU" sz="2500" dirty="0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173F88-3387-453B-9303-AC0210B95CB8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8337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Разделы 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SRS.</a:t>
            </a:r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3.Специфические требования</a:t>
            </a:r>
            <a:endParaRPr lang="ru-RU" sz="4800" b="1" i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7389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17</a:t>
            </a:fld>
            <a:endParaRPr lang="ru-RU"/>
          </a:p>
        </p:txBody>
      </p:sp>
      <p:sp>
        <p:nvSpPr>
          <p:cNvPr id="6" name="Номер слайда 4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173F88-3387-453B-9303-AC0210B95CB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1623359" y="1587500"/>
            <a:ext cx="7290170" cy="5336522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ü"/>
            </a:pPr>
            <a:r>
              <a:rPr lang="ru-RU" sz="2800" dirty="0"/>
              <a:t>Специфические требования должны быть сформулированы в соответствии со всеми характеристиками, описанными </a:t>
            </a:r>
            <a:r>
              <a:rPr lang="ru-RU" sz="2800" dirty="0" smtClean="0"/>
              <a:t>ранее.</a:t>
            </a:r>
            <a:endParaRPr lang="ru-RU" sz="2800" dirty="0"/>
          </a:p>
          <a:p>
            <a:pPr algn="just">
              <a:buFont typeface="Wingdings" charset="2"/>
              <a:buChar char="ü"/>
            </a:pPr>
            <a:r>
              <a:rPr lang="ru-RU" sz="2800" dirty="0" smtClean="0"/>
              <a:t>Специфические </a:t>
            </a:r>
            <a:r>
              <a:rPr lang="ru-RU" sz="2800" dirty="0"/>
              <a:t>требования должны иметь перекрестные ссылки к более ранним документам, к которым они имеют отношение.</a:t>
            </a:r>
          </a:p>
          <a:p>
            <a:pPr algn="just">
              <a:buFont typeface="Wingdings" charset="2"/>
              <a:buChar char="ü"/>
            </a:pPr>
            <a:r>
              <a:rPr lang="ru-RU" sz="2800" dirty="0" smtClean="0"/>
              <a:t>Все </a:t>
            </a:r>
            <a:r>
              <a:rPr lang="ru-RU" sz="2800" dirty="0"/>
              <a:t>требования должны быть однозначно </a:t>
            </a:r>
            <a:r>
              <a:rPr lang="ru-RU" sz="2800" dirty="0" smtClean="0"/>
              <a:t>идентифицируемы.</a:t>
            </a:r>
          </a:p>
          <a:p>
            <a:pPr algn="just">
              <a:buFont typeface="Wingdings" charset="2"/>
              <a:buChar char="ü"/>
            </a:pPr>
            <a:r>
              <a:rPr lang="ru-RU" sz="2800" dirty="0" smtClean="0"/>
              <a:t>Необходимо </a:t>
            </a:r>
            <a:r>
              <a:rPr lang="ru-RU" sz="2800" dirty="0"/>
              <a:t>уделить особое внимание оформлению требований, чтобы максимизировать их удобочитаемость</a:t>
            </a:r>
            <a:r>
              <a:rPr lang="ru-RU" sz="2800" dirty="0" smtClean="0"/>
              <a:t>.</a:t>
            </a:r>
            <a:endParaRPr lang="ru-RU" sz="2800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8337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Разделы 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SRS.</a:t>
            </a:r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3.Специфические требования</a:t>
            </a:r>
            <a:endParaRPr lang="ru-RU" sz="4800" b="1" i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156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18</a:t>
            </a:fld>
            <a:endParaRPr lang="ru-RU"/>
          </a:p>
        </p:txBody>
      </p:sp>
      <p:sp>
        <p:nvSpPr>
          <p:cNvPr id="5" name="Номер слайда 24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173F88-3387-453B-9303-AC0210B95CB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1673411" y="1624104"/>
            <a:ext cx="7156823" cy="5043395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ü"/>
            </a:pPr>
            <a:r>
              <a:rPr lang="ru-RU" sz="2400" u="sng" dirty="0"/>
              <a:t>в</a:t>
            </a:r>
            <a:r>
              <a:rPr lang="ru-RU" sz="2400" u="sng" dirty="0" smtClean="0"/>
              <a:t>нешние интерфейсы</a:t>
            </a:r>
            <a:r>
              <a:rPr lang="ru-RU" sz="2400" dirty="0" smtClean="0"/>
              <a:t>. Этот подраздел </a:t>
            </a:r>
            <a:r>
              <a:rPr lang="ru-RU" sz="2400" dirty="0"/>
              <a:t>должен представлять детализированное описание всех входных и выходных данных </a:t>
            </a:r>
            <a:r>
              <a:rPr lang="ru-RU" sz="2400" dirty="0" smtClean="0"/>
              <a:t>создаваемого ПО. </a:t>
            </a:r>
            <a:r>
              <a:rPr lang="ru-RU" sz="2400" dirty="0"/>
              <a:t>Он должен дополнять описания интерфейса, </a:t>
            </a:r>
            <a:r>
              <a:rPr lang="ru-RU" sz="2400" dirty="0" smtClean="0"/>
              <a:t>указанного выше и </a:t>
            </a:r>
            <a:r>
              <a:rPr lang="ru-RU" sz="2400" dirty="0"/>
              <a:t>не должен повторять эту </a:t>
            </a:r>
            <a:r>
              <a:rPr lang="ru-RU" sz="2400" dirty="0" smtClean="0"/>
              <a:t>информацию.</a:t>
            </a:r>
          </a:p>
          <a:p>
            <a:pPr algn="just">
              <a:buFont typeface="Wingdings" charset="2"/>
              <a:buChar char="ü"/>
            </a:pPr>
            <a:r>
              <a:rPr lang="ru-RU" sz="2400" u="sng" dirty="0"/>
              <a:t>ф</a:t>
            </a:r>
            <a:r>
              <a:rPr lang="ru-RU" sz="2400" u="sng" dirty="0" smtClean="0"/>
              <a:t>ункции</a:t>
            </a:r>
            <a:r>
              <a:rPr lang="ru-RU" sz="2400" dirty="0" smtClean="0"/>
              <a:t>. </a:t>
            </a:r>
            <a:r>
              <a:rPr lang="ru-RU" sz="2400" dirty="0"/>
              <a:t>Функциональные требования должны определять фундаментальные операции, которые должны выполняться </a:t>
            </a:r>
            <a:r>
              <a:rPr lang="ru-RU" sz="2400" dirty="0" smtClean="0"/>
              <a:t>ПО при </a:t>
            </a:r>
            <a:r>
              <a:rPr lang="ru-RU" sz="2400" dirty="0"/>
              <a:t>принятии и обработке входных данных и обработке и генерации выходных данных. Они обычно перечисляются как формулировки типа "должно", начинающиеся с "Система должна ...</a:t>
            </a:r>
            <a:r>
              <a:rPr lang="ru-RU" sz="2400" dirty="0" smtClean="0"/>
              <a:t>." </a:t>
            </a:r>
          </a:p>
          <a:p>
            <a:pPr marL="0" indent="0" algn="just">
              <a:buNone/>
            </a:pPr>
            <a:endParaRPr lang="ru-RU" sz="24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8337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Разделы 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SRS.</a:t>
            </a:r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3.Специфические требования</a:t>
            </a:r>
            <a:endParaRPr lang="ru-RU" sz="4800" b="1" i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875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8337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Разделы 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SRS.</a:t>
            </a:r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3.Специфические требования</a:t>
            </a:r>
            <a:endParaRPr lang="ru-RU" sz="4800" b="1" i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1673411" y="1687604"/>
            <a:ext cx="7156823" cy="5043395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ü"/>
            </a:pPr>
            <a:r>
              <a:rPr lang="ru-RU" sz="2400" u="sng" dirty="0"/>
              <a:t>т</a:t>
            </a:r>
            <a:r>
              <a:rPr lang="ru-RU" sz="2400" u="sng" dirty="0" smtClean="0"/>
              <a:t>ребования к рабочим характеристикам</a:t>
            </a:r>
            <a:r>
              <a:rPr lang="ru-RU" sz="2400" dirty="0" smtClean="0"/>
              <a:t>. </a:t>
            </a:r>
            <a:r>
              <a:rPr lang="ru-RU" sz="2400" dirty="0"/>
              <a:t>В этом подразделе должны быть определены требования к статическим и динамическим числовым характеристикам, включаемым в программное обеспечение или во взаимодействие пользователя с </a:t>
            </a:r>
            <a:r>
              <a:rPr lang="ru-RU" sz="2400" dirty="0" smtClean="0"/>
              <a:t>ПО в целом.</a:t>
            </a:r>
          </a:p>
          <a:p>
            <a:pPr algn="just">
              <a:buFont typeface="Wingdings" charset="2"/>
              <a:buChar char="ü"/>
            </a:pPr>
            <a:r>
              <a:rPr lang="ru-RU" sz="2400" u="sng" dirty="0"/>
              <a:t>л</a:t>
            </a:r>
            <a:r>
              <a:rPr lang="ru-RU" sz="2400" u="sng" dirty="0" smtClean="0"/>
              <a:t>огические требования к базе данных</a:t>
            </a:r>
            <a:r>
              <a:rPr lang="ru-RU" sz="2400" dirty="0" smtClean="0"/>
              <a:t>. В </a:t>
            </a:r>
            <a:r>
              <a:rPr lang="ru-RU" sz="2400" dirty="0"/>
              <a:t>этом подразделе должны быть определены логические требования для любой информации, которая должна размещаться в базе </a:t>
            </a:r>
            <a:r>
              <a:rPr lang="ru-RU" sz="2400" dirty="0" smtClean="0"/>
              <a:t>данных.</a:t>
            </a:r>
          </a:p>
          <a:p>
            <a:pPr algn="just">
              <a:buFont typeface="Wingdings" charset="2"/>
              <a:buChar char="ü"/>
            </a:pPr>
            <a:r>
              <a:rPr lang="ru-RU" sz="2400" u="sng" dirty="0"/>
              <a:t>п</a:t>
            </a:r>
            <a:r>
              <a:rPr lang="ru-RU" sz="2400" u="sng" dirty="0" smtClean="0"/>
              <a:t>роектные ограничения</a:t>
            </a:r>
            <a:r>
              <a:rPr lang="ru-RU" sz="2400" dirty="0" smtClean="0"/>
              <a:t>. </a:t>
            </a:r>
            <a:r>
              <a:rPr lang="ru-RU" sz="2400" dirty="0"/>
              <a:t>Здесь должны указываться проектные ограничения, которые могут налагаться другими стандартами, аппаратными ограничениями и </a:t>
            </a:r>
            <a:r>
              <a:rPr lang="ru-RU" sz="2400" dirty="0" smtClean="0"/>
              <a:t>т.д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827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57551"/>
            <a:ext cx="7886700" cy="898895"/>
          </a:xfrm>
        </p:spPr>
        <p:txBody>
          <a:bodyPr>
            <a:normAutofit/>
          </a:bodyPr>
          <a:lstStyle/>
          <a:p>
            <a:pPr algn="ctr"/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Краткий обзор лекции</a:t>
            </a:r>
            <a:endParaRPr lang="ru-RU" sz="4800" b="1" i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grpSp>
        <p:nvGrpSpPr>
          <p:cNvPr id="78" name="Group 2"/>
          <p:cNvGrpSpPr>
            <a:grpSpLocks/>
          </p:cNvGrpSpPr>
          <p:nvPr/>
        </p:nvGrpSpPr>
        <p:grpSpPr bwMode="auto">
          <a:xfrm>
            <a:off x="2133600" y="4304554"/>
            <a:ext cx="6070601" cy="555625"/>
            <a:chOff x="1248" y="1440"/>
            <a:chExt cx="3824" cy="350"/>
          </a:xfrm>
        </p:grpSpPr>
        <p:sp>
          <p:nvSpPr>
            <p:cNvPr id="79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0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  <a:contourClr>
                <a:srgbClr val="FF7C8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81" name="Text Box 5"/>
            <p:cNvSpPr txBox="1">
              <a:spLocks noChangeArrowheads="1"/>
            </p:cNvSpPr>
            <p:nvPr/>
          </p:nvSpPr>
          <p:spPr bwMode="gray">
            <a:xfrm>
              <a:off x="2256" y="1482"/>
              <a:ext cx="28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rgbClr val="000000"/>
                  </a:solidFill>
                </a:rPr>
                <a:t>Раздел 2 – Общее описание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2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83" name="Group 7"/>
          <p:cNvGrpSpPr>
            <a:grpSpLocks/>
          </p:cNvGrpSpPr>
          <p:nvPr/>
        </p:nvGrpSpPr>
        <p:grpSpPr bwMode="auto">
          <a:xfrm>
            <a:off x="2133600" y="1789954"/>
            <a:ext cx="5105400" cy="555625"/>
            <a:chOff x="1248" y="2030"/>
            <a:chExt cx="3216" cy="350"/>
          </a:xfrm>
        </p:grpSpPr>
        <p:sp>
          <p:nvSpPr>
            <p:cNvPr id="84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5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  <a:contourClr>
                <a:srgbClr val="99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86" name="Text Box 10"/>
            <p:cNvSpPr txBox="1">
              <a:spLocks noChangeArrowheads="1"/>
            </p:cNvSpPr>
            <p:nvPr/>
          </p:nvSpPr>
          <p:spPr bwMode="gray">
            <a:xfrm>
              <a:off x="2256" y="2072"/>
              <a:ext cx="12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Определение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7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8" name="Group 12"/>
          <p:cNvGrpSpPr>
            <a:grpSpLocks/>
          </p:cNvGrpSpPr>
          <p:nvPr/>
        </p:nvGrpSpPr>
        <p:grpSpPr bwMode="auto">
          <a:xfrm>
            <a:off x="2133600" y="2628154"/>
            <a:ext cx="5105400" cy="555625"/>
            <a:chOff x="1248" y="2640"/>
            <a:chExt cx="3216" cy="350"/>
          </a:xfrm>
        </p:grpSpPr>
        <p:sp>
          <p:nvSpPr>
            <p:cNvPr id="89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0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91" name="Text Box 15"/>
            <p:cNvSpPr txBox="1">
              <a:spLocks noChangeArrowheads="1"/>
            </p:cNvSpPr>
            <p:nvPr/>
          </p:nvSpPr>
          <p:spPr bwMode="gray">
            <a:xfrm>
              <a:off x="2256" y="2682"/>
              <a:ext cx="14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Характеристики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2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93" name="Group 17"/>
          <p:cNvGrpSpPr>
            <a:grpSpLocks/>
          </p:cNvGrpSpPr>
          <p:nvPr/>
        </p:nvGrpSpPr>
        <p:grpSpPr bwMode="auto">
          <a:xfrm>
            <a:off x="2133600" y="3466354"/>
            <a:ext cx="5410203" cy="555625"/>
            <a:chOff x="1248" y="3230"/>
            <a:chExt cx="3408" cy="350"/>
          </a:xfrm>
        </p:grpSpPr>
        <p:sp>
          <p:nvSpPr>
            <p:cNvPr id="94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5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  <a:contourClr>
                <a:srgbClr val="FF9933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96" name="Text Box 20"/>
            <p:cNvSpPr txBox="1">
              <a:spLocks noChangeArrowheads="1"/>
            </p:cNvSpPr>
            <p:nvPr/>
          </p:nvSpPr>
          <p:spPr bwMode="gray">
            <a:xfrm>
              <a:off x="2248" y="3264"/>
              <a:ext cx="2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Раздел 1 - Введение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7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98" name="Group 22"/>
          <p:cNvGrpSpPr>
            <a:grpSpLocks/>
          </p:cNvGrpSpPr>
          <p:nvPr/>
        </p:nvGrpSpPr>
        <p:grpSpPr bwMode="auto">
          <a:xfrm>
            <a:off x="2133600" y="4901457"/>
            <a:ext cx="5676902" cy="830263"/>
            <a:chOff x="1248" y="3064"/>
            <a:chExt cx="3576" cy="523"/>
          </a:xfrm>
        </p:grpSpPr>
        <p:sp>
          <p:nvSpPr>
            <p:cNvPr id="99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0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  <a:contourClr>
                <a:srgbClr val="990099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101" name="Text Box 25"/>
            <p:cNvSpPr txBox="1">
              <a:spLocks noChangeArrowheads="1"/>
            </p:cNvSpPr>
            <p:nvPr/>
          </p:nvSpPr>
          <p:spPr bwMode="gray">
            <a:xfrm>
              <a:off x="2256" y="3064"/>
              <a:ext cx="256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Раздел 3 – Специфические требования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2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2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8337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Разделы 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SRS.</a:t>
            </a:r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3.Специфические требования</a:t>
            </a:r>
            <a:endParaRPr lang="ru-RU" sz="4800" b="1" i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1673411" y="1687604"/>
            <a:ext cx="7156823" cy="5043395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ü"/>
            </a:pPr>
            <a:r>
              <a:rPr lang="ru-RU" sz="2400" u="sng" dirty="0"/>
              <a:t>а</a:t>
            </a:r>
            <a:r>
              <a:rPr lang="ru-RU" sz="2400" u="sng" dirty="0" smtClean="0"/>
              <a:t>трибуты системы программного обеспечения</a:t>
            </a:r>
            <a:r>
              <a:rPr lang="ru-RU" sz="2400" dirty="0" smtClean="0"/>
              <a:t>. </a:t>
            </a:r>
            <a:r>
              <a:rPr lang="ru-RU" sz="2400" dirty="0"/>
              <a:t>Существует ряд атрибутов программного обеспечения, которые могут служить в качестве требований. Важно, чтобы необходимые атрибуты были определены таким образом, чтобы их выполнение можно было объективно </a:t>
            </a:r>
            <a:r>
              <a:rPr lang="ru-RU" sz="2400" dirty="0" smtClean="0"/>
              <a:t>проверить. Среди них: надежность, доступность, защита, удобство сопровождения и мобильность.</a:t>
            </a:r>
          </a:p>
          <a:p>
            <a:pPr algn="just">
              <a:buFont typeface="Wingdings" charset="2"/>
              <a:buChar char="ü"/>
            </a:pPr>
            <a:r>
              <a:rPr lang="ru-RU" sz="2400" u="sng" dirty="0" smtClean="0"/>
              <a:t>организация специфических требований</a:t>
            </a:r>
            <a:r>
              <a:rPr lang="ru-RU" sz="2400" dirty="0" smtClean="0"/>
              <a:t>. В данном подразделе могут быть описаны такие специфические требования, как режимы работы системы, класс пользователей, для которых предназначено создаваемое ПО, функциональная иерархия и т.д.</a:t>
            </a:r>
          </a:p>
        </p:txBody>
      </p:sp>
    </p:spTree>
    <p:extLst>
      <p:ext uri="{BB962C8B-B14F-4D97-AF65-F5344CB8AC3E}">
        <p14:creationId xmlns:p14="http://schemas.microsoft.com/office/powerpoint/2010/main" val="523497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21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8337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Разделы 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SRS.</a:t>
            </a:r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 4.Вспомагательная информация</a:t>
            </a:r>
            <a:endParaRPr lang="ru-RU" sz="4800" b="1" i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1673411" y="1687604"/>
            <a:ext cx="7156823" cy="50433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Вспомогательная информация делает </a:t>
            </a:r>
            <a:r>
              <a:rPr lang="en-US" sz="2400" dirty="0"/>
              <a:t>SRS </a:t>
            </a:r>
            <a:r>
              <a:rPr lang="ru-RU" sz="2400" dirty="0"/>
              <a:t>более легкой для использования. Она включает следующие пункты:</a:t>
            </a:r>
          </a:p>
          <a:p>
            <a:pPr>
              <a:buFont typeface="Wingdings" charset="2"/>
              <a:buChar char="ü"/>
            </a:pPr>
            <a:r>
              <a:rPr lang="ru-RU" sz="2400" dirty="0" smtClean="0"/>
              <a:t>Содержание</a:t>
            </a:r>
            <a:endParaRPr lang="ru-RU" sz="2400" dirty="0"/>
          </a:p>
          <a:p>
            <a:pPr>
              <a:buFont typeface="Wingdings" charset="2"/>
              <a:buChar char="ü"/>
            </a:pPr>
            <a:r>
              <a:rPr lang="ru-RU" sz="2400" dirty="0" smtClean="0"/>
              <a:t>Алфавитный указатель</a:t>
            </a:r>
            <a:endParaRPr lang="ru-RU" sz="2400" dirty="0"/>
          </a:p>
          <a:p>
            <a:pPr>
              <a:buFont typeface="Wingdings" charset="2"/>
              <a:buChar char="ü"/>
            </a:pPr>
            <a:r>
              <a:rPr lang="ru-RU" sz="2400" dirty="0" smtClean="0"/>
              <a:t>Приложения </a:t>
            </a:r>
          </a:p>
        </p:txBody>
      </p:sp>
    </p:spTree>
    <p:extLst>
      <p:ext uri="{BB962C8B-B14F-4D97-AF65-F5344CB8AC3E}">
        <p14:creationId xmlns:p14="http://schemas.microsoft.com/office/powerpoint/2010/main" val="360818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98600" y="1295400"/>
            <a:ext cx="7016750" cy="47037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b="1" i="1" dirty="0" smtClean="0"/>
              <a:t>Спецификация требований к программному обеспечению (</a:t>
            </a:r>
            <a:r>
              <a:rPr lang="en-US" sz="2200" b="1" i="1" dirty="0" smtClean="0"/>
              <a:t>SRS</a:t>
            </a:r>
            <a:r>
              <a:rPr lang="ru-RU" sz="2200" b="1" i="1" dirty="0" smtClean="0"/>
              <a:t>)</a:t>
            </a:r>
            <a:r>
              <a:rPr lang="en-US" sz="2200" b="1" i="1" dirty="0" smtClean="0"/>
              <a:t> </a:t>
            </a:r>
            <a:r>
              <a:rPr lang="ru-RU" sz="2200" dirty="0"/>
              <a:t>- это спецификация для определенного программного изделия, программы или набора программ, которые выполняют определенные функции в специфической среде. </a:t>
            </a:r>
            <a:r>
              <a:rPr lang="en-US" sz="2200" dirty="0"/>
              <a:t>SRS </a:t>
            </a:r>
            <a:r>
              <a:rPr lang="ru-RU" sz="2200" dirty="0"/>
              <a:t>может составляться одним или более представителями поставщика, одним или более представителями заказчика, или </a:t>
            </a:r>
            <a:r>
              <a:rPr lang="ru-RU" sz="2200" dirty="0" smtClean="0"/>
              <a:t>обоими. </a:t>
            </a:r>
          </a:p>
          <a:p>
            <a:pPr marL="0" indent="0" algn="just">
              <a:buNone/>
            </a:pPr>
            <a:r>
              <a:rPr lang="en-US" sz="2200" b="1" i="1" dirty="0"/>
              <a:t>Software Requirements </a:t>
            </a:r>
            <a:r>
              <a:rPr lang="en-US" sz="2200" b="1" i="1" dirty="0" smtClean="0"/>
              <a:t>Specification</a:t>
            </a:r>
            <a:r>
              <a:rPr lang="ru-RU" sz="2200" b="1" i="1" dirty="0"/>
              <a:t> </a:t>
            </a:r>
            <a:r>
              <a:rPr lang="ru-RU" sz="2200" dirty="0" smtClean="0"/>
              <a:t>устанавливает </a:t>
            </a:r>
            <a:r>
              <a:rPr lang="ru-RU" sz="2200" dirty="0"/>
              <a:t>основные соглашения между пользователями (заказчиками) и разработчиками (исполнителями) в отношении того, что будет делать система и чего от нее не стоит ожидать. </a:t>
            </a:r>
            <a:endParaRPr lang="ru-RU" sz="2200" dirty="0" smtClean="0"/>
          </a:p>
          <a:p>
            <a:pPr marL="0" indent="0" algn="just">
              <a:buNone/>
            </a:pPr>
            <a:r>
              <a:rPr lang="ru-RU" sz="2200" b="1" i="1" dirty="0"/>
              <a:t>Спецификация требований программного </a:t>
            </a:r>
            <a:r>
              <a:rPr lang="ru-RU" sz="2200" b="1" i="1" dirty="0" smtClean="0"/>
              <a:t>обеспечения</a:t>
            </a:r>
            <a:r>
              <a:rPr lang="ru-RU" sz="2200" dirty="0"/>
              <a:t> </a:t>
            </a:r>
            <a:r>
              <a:rPr lang="ru-RU" sz="2200" dirty="0" smtClean="0"/>
              <a:t>– законченное описание поведения программы, которую требуется разработать.</a:t>
            </a:r>
            <a:endParaRPr lang="ru-RU" sz="2200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257551"/>
            <a:ext cx="8299450" cy="8988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Спецификация требований к ПО</a:t>
            </a:r>
            <a:endParaRPr lang="ru-RU" sz="4800" b="1" i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1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03200" y="397251"/>
            <a:ext cx="8940800" cy="8988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Основные вопросы, которые должны рассматривать составители 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SRS</a:t>
            </a:r>
            <a:endParaRPr lang="ru-RU" sz="4800" b="1" i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4</a:t>
            </a:fld>
            <a:endParaRPr lang="ru-RU"/>
          </a:p>
        </p:txBody>
      </p:sp>
      <p:sp>
        <p:nvSpPr>
          <p:cNvPr id="20" name="Содержимое 2"/>
          <p:cNvSpPr>
            <a:spLocks noGrp="1"/>
          </p:cNvSpPr>
          <p:nvPr>
            <p:ph idx="1"/>
          </p:nvPr>
        </p:nvSpPr>
        <p:spPr>
          <a:xfrm>
            <a:off x="1498600" y="1739900"/>
            <a:ext cx="7016750" cy="470376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charset="2"/>
              <a:buChar char="ü"/>
            </a:pPr>
            <a:r>
              <a:rPr lang="ru-RU" sz="2400" i="1" dirty="0" smtClean="0"/>
              <a:t>Функциональные </a:t>
            </a:r>
            <a:r>
              <a:rPr lang="ru-RU" sz="2400" i="1" dirty="0"/>
              <a:t>возможности. </a:t>
            </a:r>
            <a:r>
              <a:rPr lang="ru-RU" sz="2400" dirty="0"/>
              <a:t>Каковы предполагаемые функции программного обеспечения?</a:t>
            </a:r>
          </a:p>
          <a:p>
            <a:pPr algn="just">
              <a:buFont typeface="Wingdings" charset="2"/>
              <a:buChar char="ü"/>
            </a:pPr>
            <a:r>
              <a:rPr lang="ru-RU" sz="2400" i="1" dirty="0" smtClean="0"/>
              <a:t>Внешние </a:t>
            </a:r>
            <a:r>
              <a:rPr lang="ru-RU" sz="2400" i="1" dirty="0"/>
              <a:t>интерфейсы. </a:t>
            </a:r>
            <a:r>
              <a:rPr lang="ru-RU" sz="2400" dirty="0"/>
              <a:t>Как программное обеспечение </a:t>
            </a:r>
            <a:r>
              <a:rPr lang="ru-RU" sz="2400" dirty="0" smtClean="0"/>
              <a:t>взаимодейству</a:t>
            </a:r>
            <a:r>
              <a:rPr lang="ru-RU" sz="2400" dirty="0"/>
              <a:t>е</a:t>
            </a:r>
            <a:r>
              <a:rPr lang="ru-RU" sz="2400" dirty="0" smtClean="0"/>
              <a:t>т </a:t>
            </a:r>
            <a:r>
              <a:rPr lang="ru-RU" sz="2400" dirty="0"/>
              <a:t>с пользователями, аппаратными средствами системы, другими аппаратными средствами и другим программным обеспечением?</a:t>
            </a:r>
          </a:p>
          <a:p>
            <a:pPr algn="just">
              <a:buFont typeface="Wingdings" charset="2"/>
              <a:buChar char="ü"/>
            </a:pPr>
            <a:r>
              <a:rPr lang="ru-RU" sz="2400" i="1" dirty="0" smtClean="0"/>
              <a:t>Рабочие  </a:t>
            </a:r>
            <a:r>
              <a:rPr lang="ru-RU" sz="2400" i="1" dirty="0"/>
              <a:t>характеристики.   </a:t>
            </a:r>
            <a:r>
              <a:rPr lang="ru-RU" sz="2400" dirty="0"/>
              <a:t>Каково   быстродействие,   доступность,   время   отклика,   время восстановления различных функций программного обеспечения и т.д.?</a:t>
            </a:r>
          </a:p>
          <a:p>
            <a:pPr algn="just">
              <a:buFont typeface="Wingdings" charset="2"/>
              <a:buChar char="ü"/>
            </a:pPr>
            <a:r>
              <a:rPr lang="ru-RU" sz="2400" i="1" dirty="0" smtClean="0"/>
              <a:t>Атрибуты</a:t>
            </a:r>
            <a:r>
              <a:rPr lang="ru-RU" sz="2400" i="1" dirty="0"/>
              <a:t>.  </a:t>
            </a:r>
            <a:r>
              <a:rPr lang="ru-RU" sz="2400" dirty="0"/>
              <a:t>Каковы  </a:t>
            </a:r>
            <a:r>
              <a:rPr lang="ru-RU" sz="2400" dirty="0" smtClean="0"/>
              <a:t>мобильность,  </a:t>
            </a:r>
            <a:r>
              <a:rPr lang="ru-RU" sz="2400" dirty="0"/>
              <a:t>удобство  сопровождения,  защищенность программного обеспечения и другие критерии? </a:t>
            </a:r>
          </a:p>
          <a:p>
            <a:pPr algn="just">
              <a:buFont typeface="Wingdings" charset="2"/>
              <a:buChar char="ü"/>
            </a:pPr>
            <a:r>
              <a:rPr lang="ru-RU" sz="2400" i="1" dirty="0" smtClean="0"/>
              <a:t>Проектные </a:t>
            </a:r>
            <a:r>
              <a:rPr lang="ru-RU" sz="2400" i="1" dirty="0"/>
              <a:t>ограничения,  налагаемые на реализацию изделия. </a:t>
            </a:r>
            <a:r>
              <a:rPr lang="ru-RU" sz="2400" dirty="0"/>
              <a:t>Существуют ли требуемые стандарты на эффективном языке реализации, политика по сохранению целостности баз данных, ограничения ресурсов, операционная среда(-ы) и т.д.?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156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28650" y="257551"/>
            <a:ext cx="7886700" cy="8988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Характеристики правильно созданной 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SRS</a:t>
            </a:r>
            <a:endParaRPr lang="ru-RU" sz="4800" b="1" i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5</a:t>
            </a:fld>
            <a:endParaRPr lang="ru-RU"/>
          </a:p>
        </p:txBody>
      </p:sp>
      <p:sp>
        <p:nvSpPr>
          <p:cNvPr id="32" name="Содержимое 2"/>
          <p:cNvSpPr>
            <a:spLocks noGrp="1"/>
          </p:cNvSpPr>
          <p:nvPr>
            <p:ph idx="1"/>
          </p:nvPr>
        </p:nvSpPr>
        <p:spPr>
          <a:xfrm>
            <a:off x="1803400" y="1333500"/>
            <a:ext cx="7016750" cy="532130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charset="2"/>
              <a:buChar char="ü"/>
            </a:pPr>
            <a:r>
              <a:rPr lang="ru-RU" sz="2800" b="1" i="1" dirty="0" smtClean="0"/>
              <a:t>Корректность</a:t>
            </a:r>
            <a:r>
              <a:rPr lang="ru-RU" sz="2800" dirty="0" smtClean="0"/>
              <a:t> - </a:t>
            </a:r>
            <a:r>
              <a:rPr lang="en-US" sz="2800" dirty="0"/>
              <a:t>SRS</a:t>
            </a:r>
            <a:r>
              <a:rPr lang="ru-RU" sz="2800" dirty="0"/>
              <a:t> является корректной, если, и только, если каждое требование, изложенное в ней, является требованием, которому должно удовлетворять программное обеспечение</a:t>
            </a:r>
          </a:p>
          <a:p>
            <a:pPr algn="just">
              <a:buFont typeface="Wingdings" charset="2"/>
              <a:buChar char="ü"/>
            </a:pPr>
            <a:r>
              <a:rPr lang="ru-RU" sz="2800" b="1" i="1" dirty="0" smtClean="0"/>
              <a:t>Однозначность</a:t>
            </a:r>
            <a:r>
              <a:rPr lang="ru-RU" sz="2800" dirty="0" smtClean="0"/>
              <a:t> - </a:t>
            </a:r>
            <a:r>
              <a:rPr lang="en-US" sz="2900" dirty="0"/>
              <a:t>SRS</a:t>
            </a:r>
            <a:r>
              <a:rPr lang="ru-RU" sz="2900" dirty="0"/>
              <a:t> является однозначной, если и только, если каждое изложенное в ней требование может интерпретироваться только однозначно. Как минимум, для этого требуется, чтобы каждая характеристика конечного продукта была описана с использованием одного уникального </a:t>
            </a:r>
            <a:r>
              <a:rPr lang="ru-RU" sz="2900" dirty="0" smtClean="0"/>
              <a:t>термина.</a:t>
            </a:r>
            <a:r>
              <a:rPr lang="ru-RU" sz="2900" dirty="0"/>
              <a:t> В тех случаях, когда термин, используемый в специфическом контексте, может иметь множественные значения, этот термин должен быть включен в глоссарий, в котором его значение описывается более конкретно</a:t>
            </a:r>
            <a:r>
              <a:rPr lang="ru-RU" sz="2900" dirty="0" smtClean="0"/>
              <a:t>. </a:t>
            </a:r>
            <a:r>
              <a:rPr lang="en-US" sz="2900" dirty="0"/>
              <a:t>SRS </a:t>
            </a:r>
            <a:r>
              <a:rPr lang="ru-RU" sz="2900" dirty="0"/>
              <a:t>должна быть однозначной как для тех, кто составляет ее, так и для тех, кто ее использует. </a:t>
            </a:r>
            <a:endParaRPr lang="ru-RU" sz="2600" dirty="0"/>
          </a:p>
          <a:p>
            <a:endParaRPr lang="ru-RU" sz="1600" dirty="0"/>
          </a:p>
          <a:p>
            <a:pPr>
              <a:buFont typeface="Wingdings" charset="2"/>
              <a:buChar char="ü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8386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257551"/>
            <a:ext cx="7886700" cy="8988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Характеристики правильно созданной 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SRS</a:t>
            </a:r>
            <a:endParaRPr lang="ru-RU" sz="4800" b="1" i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1803400" y="1333500"/>
            <a:ext cx="7016750" cy="53213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charset="2"/>
              <a:buChar char="ü"/>
            </a:pPr>
            <a:r>
              <a:rPr lang="ru-RU" sz="2800" b="1" i="1" dirty="0" smtClean="0"/>
              <a:t>Полнота </a:t>
            </a:r>
            <a:r>
              <a:rPr lang="ru-RU" sz="2800" b="1" i="1" dirty="0" smtClean="0"/>
              <a:t>описания </a:t>
            </a:r>
            <a:r>
              <a:rPr lang="ru-RU" sz="2800" dirty="0" smtClean="0"/>
              <a:t>- </a:t>
            </a:r>
            <a:r>
              <a:rPr lang="en-US" sz="2900" dirty="0"/>
              <a:t>SRS </a:t>
            </a:r>
            <a:r>
              <a:rPr lang="ru-RU" sz="2900" dirty="0"/>
              <a:t>является полной, если и только, если она включает следующие элементы:</a:t>
            </a:r>
          </a:p>
          <a:p>
            <a:pPr lvl="1" algn="just">
              <a:buFont typeface="Wingdings" charset="2"/>
              <a:buChar char="Ø"/>
            </a:pPr>
            <a:r>
              <a:rPr lang="ru-RU" sz="2400" dirty="0" smtClean="0"/>
              <a:t>Все </a:t>
            </a:r>
            <a:r>
              <a:rPr lang="ru-RU" sz="2400" dirty="0"/>
              <a:t>существенные требования, независимо от того, относятся ли они к функциональным возможностям, рабочим характеристикам, проектным ограничениям, атрибутам или внешним интерфейсам. В частности, должны быть подтверждены и обработаны любые внешние требования, налагаемые спецификацией системы</a:t>
            </a:r>
            <a:r>
              <a:rPr lang="ru-RU" sz="2400" dirty="0" smtClean="0"/>
              <a:t>.</a:t>
            </a:r>
          </a:p>
          <a:p>
            <a:pPr lvl="1" algn="just">
              <a:buFont typeface="Wingdings" charset="2"/>
              <a:buChar char="Ø"/>
            </a:pPr>
            <a:r>
              <a:rPr lang="ru-RU" sz="2400" dirty="0" smtClean="0"/>
              <a:t>Определение </a:t>
            </a:r>
            <a:r>
              <a:rPr lang="ru-RU" sz="2400" dirty="0"/>
              <a:t>откликов программного обеспечения на все классы входных данных, которые могут быть реализованы, во всех возможных ситуациях. Следует заметить, что важно определить отклики, как на допустимые, так и недопустимые входные значения.</a:t>
            </a:r>
          </a:p>
          <a:p>
            <a:pPr lvl="1" algn="just">
              <a:buFont typeface="Wingdings" charset="2"/>
              <a:buChar char="Ø"/>
            </a:pPr>
            <a:r>
              <a:rPr lang="ru-RU" sz="2400" dirty="0" smtClean="0"/>
              <a:t>Полные </a:t>
            </a:r>
            <a:r>
              <a:rPr lang="ru-RU" sz="2400" dirty="0"/>
              <a:t>обозначения и ссылки на все рисунки, таблицы и схемы в </a:t>
            </a:r>
            <a:r>
              <a:rPr lang="en-US" sz="2400" dirty="0"/>
              <a:t>SRS </a:t>
            </a:r>
            <a:r>
              <a:rPr lang="ru-RU" sz="2400" dirty="0"/>
              <a:t>и определение всех терминов и единиц измерения.</a:t>
            </a:r>
          </a:p>
          <a:p>
            <a:endParaRPr lang="ru-RU" sz="1600" dirty="0"/>
          </a:p>
          <a:p>
            <a:pPr>
              <a:buFont typeface="Wingdings" charset="2"/>
              <a:buChar char="ü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4568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257551"/>
            <a:ext cx="7886700" cy="8988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Характеристики правильно созданной 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SRS</a:t>
            </a:r>
            <a:endParaRPr lang="ru-RU" sz="4800" b="1" i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1534459" y="1447800"/>
            <a:ext cx="7290170" cy="5171422"/>
          </a:xfrm>
        </p:spPr>
        <p:txBody>
          <a:bodyPr>
            <a:normAutofit lnSpcReduction="10000"/>
          </a:bodyPr>
          <a:lstStyle/>
          <a:p>
            <a:pPr algn="just">
              <a:buFont typeface="Wingdings" charset="2"/>
              <a:buChar char="ü"/>
            </a:pPr>
            <a:r>
              <a:rPr lang="ru-RU" sz="2400" b="1" i="1" dirty="0" smtClean="0"/>
              <a:t>Непротиворечивость</a:t>
            </a:r>
            <a:r>
              <a:rPr lang="ru-RU" sz="2400" dirty="0" smtClean="0"/>
              <a:t> </a:t>
            </a:r>
            <a:r>
              <a:rPr lang="ru-RU" sz="2400" dirty="0"/>
              <a:t>обозначает внутреннюю непротиворечивость. Если </a:t>
            </a:r>
            <a:r>
              <a:rPr lang="en-US" sz="2400" dirty="0"/>
              <a:t>SRS </a:t>
            </a:r>
            <a:r>
              <a:rPr lang="ru-RU" sz="2400" dirty="0"/>
              <a:t>не согласовывается с каким-то документом более высокого уровня, таким как, например, спецификации системных требований, то она является </a:t>
            </a:r>
            <a:r>
              <a:rPr lang="ru-RU" sz="2400" dirty="0" smtClean="0"/>
              <a:t>некорректной. </a:t>
            </a:r>
          </a:p>
          <a:p>
            <a:pPr marL="0" indent="0" algn="just">
              <a:buNone/>
            </a:pPr>
            <a:r>
              <a:rPr lang="en-US" sz="2400" dirty="0"/>
              <a:t>SRS </a:t>
            </a:r>
            <a:r>
              <a:rPr lang="ru-RU" sz="2400" dirty="0"/>
              <a:t>является внутренне непротиворечивой, если и только, если никакой набор отдельных требований, описанных в ней, не находится в противоречии с ней. Тремя типами вероятных конфликтов в </a:t>
            </a:r>
            <a:r>
              <a:rPr lang="en-US" sz="2400" dirty="0"/>
              <a:t>SRS </a:t>
            </a:r>
            <a:r>
              <a:rPr lang="ru-RU" sz="2400" dirty="0"/>
              <a:t>являются следующие:</a:t>
            </a:r>
          </a:p>
          <a:p>
            <a:pPr>
              <a:buFont typeface="Wingdings" charset="2"/>
              <a:buChar char="Ø"/>
            </a:pPr>
            <a:r>
              <a:rPr lang="ru-RU" sz="2400" dirty="0" smtClean="0"/>
              <a:t>Могут </a:t>
            </a:r>
            <a:r>
              <a:rPr lang="ru-RU" sz="2400" dirty="0"/>
              <a:t>входить в конфликт заданные характеристики реальных объектов. </a:t>
            </a:r>
            <a:r>
              <a:rPr lang="ru-RU" sz="2400" dirty="0" smtClean="0"/>
              <a:t>Например:</a:t>
            </a:r>
            <a:endParaRPr lang="ru-RU" sz="2400" dirty="0"/>
          </a:p>
          <a:p>
            <a:pPr lvl="1" algn="just">
              <a:buFont typeface="Wingdings" charset="2"/>
              <a:buChar char="²"/>
            </a:pPr>
            <a:r>
              <a:rPr lang="ru-RU" dirty="0" smtClean="0"/>
              <a:t>Формат </a:t>
            </a:r>
            <a:r>
              <a:rPr lang="ru-RU" dirty="0"/>
              <a:t>отчета о выходных данных может быть описан в одном требовании в табличном виде, а в другом - в текстовом.</a:t>
            </a:r>
          </a:p>
          <a:p>
            <a:pPr lvl="1" algn="just">
              <a:buFont typeface="Wingdings" charset="2"/>
              <a:buChar char="²"/>
            </a:pPr>
            <a:r>
              <a:rPr lang="ru-RU" dirty="0" smtClean="0"/>
              <a:t>Одно </a:t>
            </a:r>
            <a:r>
              <a:rPr lang="ru-RU" dirty="0"/>
              <a:t>требование может устанавливать, что все индикаторы должны быть зелеными, в то время как в другом может быть указано, что все индикаторы должны быть синими.</a:t>
            </a:r>
          </a:p>
          <a:p>
            <a:pPr algn="just">
              <a:buFont typeface="Wingdings" charset="2"/>
              <a:buChar char="ü"/>
            </a:pPr>
            <a:endParaRPr lang="ru-RU" sz="2400" dirty="0"/>
          </a:p>
          <a:p>
            <a:pPr marL="0" indent="0" algn="just">
              <a:buNone/>
            </a:pPr>
            <a:endParaRPr lang="ru-RU" b="1" i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08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8</a:t>
            </a:fld>
            <a:endParaRPr lang="ru-RU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1534459" y="1447800"/>
            <a:ext cx="7290170" cy="5171422"/>
          </a:xfrm>
        </p:spPr>
        <p:txBody>
          <a:bodyPr>
            <a:normAutofit lnSpcReduction="10000"/>
          </a:bodyPr>
          <a:lstStyle/>
          <a:p>
            <a:pPr algn="just">
              <a:buFont typeface="Wingdings" charset="2"/>
              <a:buChar char="Ø"/>
            </a:pPr>
            <a:r>
              <a:rPr lang="ru-RU" sz="2400" dirty="0" smtClean="0"/>
              <a:t>Между </a:t>
            </a:r>
            <a:r>
              <a:rPr lang="ru-RU" sz="2400" dirty="0"/>
              <a:t>двумя заданными действиями может существовать логический или временной конфликт. Например,</a:t>
            </a:r>
          </a:p>
          <a:p>
            <a:pPr lvl="1" algn="just">
              <a:buFont typeface="Wingdings" charset="2"/>
              <a:buChar char="²"/>
            </a:pPr>
            <a:r>
              <a:rPr lang="ru-RU" dirty="0"/>
              <a:t>Одно требование может устанавливать, что программа будет добавлять два входа, а другое может указывать, что программа будет умножать их.</a:t>
            </a:r>
          </a:p>
          <a:p>
            <a:pPr lvl="1" algn="just">
              <a:buFont typeface="Wingdings" charset="2"/>
              <a:buChar char="²"/>
            </a:pPr>
            <a:r>
              <a:rPr lang="ru-RU" dirty="0"/>
              <a:t>Одно требование может устанавливать, что "А" должно всегда следовать за "Б", в то время как другое может требовать, чтобы события "А" и "Б" происходили одновременно.</a:t>
            </a:r>
          </a:p>
          <a:p>
            <a:pPr algn="just">
              <a:buFont typeface="Wingdings" charset="2"/>
              <a:buChar char="Ø"/>
            </a:pPr>
            <a:r>
              <a:rPr lang="ru-RU" sz="2400" dirty="0" smtClean="0"/>
              <a:t>Два </a:t>
            </a:r>
            <a:r>
              <a:rPr lang="ru-RU" sz="2400" dirty="0"/>
              <a:t>или более требований могут описывать один и тот же реальный объект, но использовать для этого объекта различные условия. Например, запрос программы о вводе пользователем может называться "подсказкой" в одном требовании и "репликой" в другом. Использование стандартной терминологии и определений поддерживает непротиворечивость.</a:t>
            </a:r>
          </a:p>
          <a:p>
            <a:pPr algn="just">
              <a:buFont typeface="Wingdings" charset="2"/>
              <a:buChar char="ü"/>
            </a:pPr>
            <a:endParaRPr lang="ru-RU" sz="2400" dirty="0"/>
          </a:p>
          <a:p>
            <a:pPr marL="0" indent="0" algn="just">
              <a:buNone/>
            </a:pPr>
            <a:endParaRPr lang="ru-RU" b="1" i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28650" y="257551"/>
            <a:ext cx="7886700" cy="8988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Характеристики правильно созданной 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SRS</a:t>
            </a:r>
            <a:endParaRPr lang="ru-RU" sz="4800" b="1" i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417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98600" y="1346200"/>
            <a:ext cx="7414929" cy="5511800"/>
          </a:xfrm>
        </p:spPr>
        <p:txBody>
          <a:bodyPr>
            <a:noAutofit/>
          </a:bodyPr>
          <a:lstStyle/>
          <a:p>
            <a:pPr algn="just">
              <a:buFont typeface="Wingdings" charset="2"/>
              <a:buChar char="ü"/>
            </a:pPr>
            <a:r>
              <a:rPr lang="ru-RU" sz="1700" b="1" i="1" dirty="0"/>
              <a:t>Упорядоченность по ее значимости и/или </a:t>
            </a:r>
            <a:r>
              <a:rPr lang="ru-RU" sz="1700" b="1" i="1" dirty="0" smtClean="0"/>
              <a:t>устойчивости </a:t>
            </a:r>
            <a:r>
              <a:rPr lang="ru-RU" sz="1700" dirty="0" smtClean="0"/>
              <a:t>- </a:t>
            </a:r>
            <a:r>
              <a:rPr lang="en-US" sz="1700" dirty="0"/>
              <a:t>SRS </a:t>
            </a:r>
            <a:r>
              <a:rPr lang="ru-RU" sz="1700" dirty="0"/>
              <a:t>является упорядоченной по значимости и/или устойчивости, если каждое требование в ней имеет идентификатор, указывающий или значимость или устойчивость этого конкретного </a:t>
            </a:r>
            <a:r>
              <a:rPr lang="ru-RU" sz="1700" dirty="0" smtClean="0"/>
              <a:t>требования. </a:t>
            </a:r>
            <a:r>
              <a:rPr lang="ru-RU" sz="1700" dirty="0"/>
              <a:t>Как правило, все требования, которые касаются программного изделия, не являются важными в равной степени. Некоторые требования могут быть необходимыми, особенно для приложений, критичных в течение жизненного цикла, в то время как другие могут быть </a:t>
            </a:r>
            <a:r>
              <a:rPr lang="ru-RU" sz="1700" dirty="0" smtClean="0"/>
              <a:t>желательными. </a:t>
            </a:r>
            <a:endParaRPr lang="ru-RU" sz="1700" dirty="0"/>
          </a:p>
          <a:p>
            <a:pPr algn="just">
              <a:buFont typeface="Wingdings" charset="2"/>
              <a:buChar char="ü"/>
            </a:pPr>
            <a:r>
              <a:rPr lang="ru-RU" sz="1700" b="1" i="1" dirty="0" err="1" smtClean="0"/>
              <a:t>Проверяемость</a:t>
            </a:r>
            <a:r>
              <a:rPr lang="ru-RU" sz="1700" dirty="0" smtClean="0"/>
              <a:t> - </a:t>
            </a:r>
            <a:r>
              <a:rPr lang="en-US" sz="1700" dirty="0"/>
              <a:t>SRS </a:t>
            </a:r>
            <a:r>
              <a:rPr lang="ru-RU" sz="1700" dirty="0"/>
              <a:t>является проверяемой, если и только, если каждое требование, изложенное в ней, может быть проверено. Требование являются проверяемым, если и только, если существует некий конечный эффективный процесс, используя который пользователь или машина могут убедиться, что программное изделие удовлетворяет этому </a:t>
            </a:r>
            <a:r>
              <a:rPr lang="ru-RU" sz="1700" dirty="0" smtClean="0"/>
              <a:t>требованию. Любое </a:t>
            </a:r>
            <a:r>
              <a:rPr lang="ru-RU" sz="1700" dirty="0"/>
              <a:t>неоднозначное требование не </a:t>
            </a:r>
            <a:r>
              <a:rPr lang="ru-RU" sz="1700" dirty="0" smtClean="0"/>
              <a:t>проверяемо. </a:t>
            </a:r>
            <a:endParaRPr lang="ru-RU" sz="1700" dirty="0"/>
          </a:p>
          <a:p>
            <a:pPr marL="135890" indent="0" algn="just">
              <a:buNone/>
            </a:pPr>
            <a:r>
              <a:rPr lang="ru-RU" sz="1700" dirty="0"/>
              <a:t>Непроверяемые требования включают формулировки типа "работает хорошо", "хороший интерфейс с пользователем" и "обычно должно происходить". Эти требования не могут быть проверены, так как невозможно определить термины "хороший", "хорошо" или "обычно". Утверждение о том, что "программа никогда не должна зацикливаться" является непроверяемым, так как тестирование этого свойства теоретически </a:t>
            </a:r>
            <a:r>
              <a:rPr lang="ru-RU" sz="1700" dirty="0" smtClean="0"/>
              <a:t>невозможно.</a:t>
            </a:r>
            <a:endParaRPr lang="ru-RU" sz="17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9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28650" y="257551"/>
            <a:ext cx="7886700" cy="8988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Характеристики правильно созданной </a:t>
            </a:r>
            <a:r>
              <a:rPr lang="en-US" sz="4800" b="1" i="1" dirty="0" smtClean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SRS</a:t>
            </a:r>
            <a:endParaRPr lang="ru-RU" sz="4800" b="1" i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955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41350</TotalTime>
  <Words>2324</Words>
  <Application>Microsoft Macintosh PowerPoint</Application>
  <PresentationFormat>Экран (4:3)</PresentationFormat>
  <Paragraphs>142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Спецификация требований к программному обеспечению</vt:lpstr>
      <vt:lpstr>Краткий обзор лекции</vt:lpstr>
      <vt:lpstr>Спецификация требований к ПО</vt:lpstr>
      <vt:lpstr>Основные вопросы, которые должны рассматривать составители SRS</vt:lpstr>
      <vt:lpstr>Характеристики правильно созданной SRS</vt:lpstr>
      <vt:lpstr>Характеристики правильно созданной SRS</vt:lpstr>
      <vt:lpstr>Характеристики правильно созданной SRS</vt:lpstr>
      <vt:lpstr>Характеристики правильно созданной SRS</vt:lpstr>
      <vt:lpstr>Характеристики правильно созданной SRS</vt:lpstr>
      <vt:lpstr>Характеристики правильно созданной SRS</vt:lpstr>
      <vt:lpstr>Разделы SRS. Введение</vt:lpstr>
      <vt:lpstr>Разделы SRS. 1. Введение</vt:lpstr>
      <vt:lpstr>Разделы SRS. 2. Общее описание</vt:lpstr>
      <vt:lpstr>Разделы SRS. 2. Общее описание</vt:lpstr>
      <vt:lpstr>Разделы SRS. 2. Общее описание</vt:lpstr>
      <vt:lpstr>Разделы SRS. 3.Специфические требования</vt:lpstr>
      <vt:lpstr>Разделы SRS. 3.Специфические требования</vt:lpstr>
      <vt:lpstr>Разделы SRS. 3.Специфические требования</vt:lpstr>
      <vt:lpstr>Разделы SRS. 3.Специфические требования</vt:lpstr>
      <vt:lpstr>Разделы SRS. 3.Специфические требования</vt:lpstr>
      <vt:lpstr>Разделы SRS. 4.Вспомагательная информация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Ira</cp:lastModifiedBy>
  <cp:revision>160</cp:revision>
  <dcterms:created xsi:type="dcterms:W3CDTF">2014-11-21T11:00:06Z</dcterms:created>
  <dcterms:modified xsi:type="dcterms:W3CDTF">2018-03-28T08:48:24Z</dcterms:modified>
</cp:coreProperties>
</file>