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</p:sldMasterIdLst>
  <p:sldIdLst>
    <p:sldId id="256" r:id="rId8"/>
    <p:sldId id="264" r:id="rId9"/>
    <p:sldId id="267" r:id="rId10"/>
    <p:sldId id="257" r:id="rId11"/>
    <p:sldId id="260" r:id="rId12"/>
    <p:sldId id="261" r:id="rId13"/>
    <p:sldId id="262" r:id="rId14"/>
    <p:sldId id="268" r:id="rId15"/>
    <p:sldId id="269" r:id="rId16"/>
    <p:sldId id="270" r:id="rId17"/>
    <p:sldId id="271" r:id="rId18"/>
    <p:sldId id="258" r:id="rId19"/>
    <p:sldId id="259" r:id="rId20"/>
    <p:sldId id="266" r:id="rId21"/>
    <p:sldId id="265" r:id="rId2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39BCA-E75F-9F88-4208-3DD9C03FE3A4}" v="695" dt="2025-01-24T10:16:0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AF9D5CD-BE40-423D-B1FF-2F32459278E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EAA5053-412B-4041-A1B6-F7070B77155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A849E5C-E0B7-46F7-89AE-258C6282F6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651550B-8DD8-4964-9BEB-6D61D4A111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0CFAC50-4438-4AE9-AA5D-C83A03D154D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vid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7D43F52-88F1-4721-B0CD-9FE122E6EE5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CF460E6-9690-4E21-9746-2A66BDA188A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80000"/>
            <a:ext cx="10078560" cy="18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DBF5F9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DBF5F9"/>
                </a:solidFill>
                <a:latin typeface="Noto Sans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8560" cy="4485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DBF5F9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2252D8B-8F61-47A9-AFC6-A6E0E6F3B8B3}" type="slidenum">
              <a:rPr lang="en-US" sz="2400" b="0" strike="noStrike" spc="-1">
                <a:solidFill>
                  <a:srgbClr val="DBF5F9"/>
                </a:solidFill>
                <a:latin typeface="Noto Sans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8560" cy="4485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780000"/>
            <a:ext cx="10078560" cy="18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DBF5F9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DBF5F9"/>
                </a:solidFill>
                <a:latin typeface="Noto Sans"/>
              </a:rPr>
              <a:t>&lt;footer&gt;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8560" cy="4485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DBF5F9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A872E2D-F5FF-4DF5-BCAF-6A36B5E85E33}" type="slidenum">
              <a:rPr lang="en-US" sz="2400" b="0" strike="noStrike" spc="-1">
                <a:solidFill>
                  <a:srgbClr val="DBF5F9"/>
                </a:solidFill>
                <a:latin typeface="Noto Sans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450000" y="5130000"/>
            <a:ext cx="2338560" cy="44856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V="1">
            <a:off x="0" y="-1440"/>
            <a:ext cx="10078560" cy="10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84848"/>
                </a:solidFill>
                <a:latin typeface="Noto Sans"/>
              </a:rPr>
              <a:t>&lt;footer&gt;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FC5CA80-7692-45CF-81E9-FA16D3F10543}" type="slidenum">
              <a:rPr lang="en-US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flipV="1">
            <a:off x="0" y="-1440"/>
            <a:ext cx="10078560" cy="10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84848"/>
                </a:solidFill>
                <a:latin typeface="Noto Sans"/>
              </a:rPr>
              <a:t>&lt;footer&gt;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1429AE-CA24-4E90-97BE-0E2AA791A939}" type="slidenum">
              <a:rPr lang="en-US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flipV="1">
            <a:off x="0" y="-1440"/>
            <a:ext cx="10078560" cy="1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5580000"/>
            <a:ext cx="10078560" cy="8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420000" y="51192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84848"/>
                </a:solidFill>
                <a:latin typeface="Noto Sans"/>
              </a:rPr>
              <a:t>&lt;footer&gt;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7650000" y="5130000"/>
            <a:ext cx="188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3CA6503-DCC0-43E0-960F-448C3C8D94BF}" type="slidenum">
              <a:rPr lang="en-US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 flipV="1">
            <a:off x="0" y="-1440"/>
            <a:ext cx="10078560" cy="10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84848"/>
                </a:solidFill>
                <a:latin typeface="Noto Sans"/>
              </a:rPr>
              <a:t>&lt;footer&gt;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17"/>
          </p:nvPr>
        </p:nvSpPr>
        <p:spPr>
          <a:xfrm>
            <a:off x="7200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DD289C-9E50-447F-9F46-69DAB1ABD628}" type="slidenum">
              <a:rPr lang="en-US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8"/>
          </p:nvPr>
        </p:nvSpPr>
        <p:spPr>
          <a:xfrm>
            <a:off x="540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 flipV="1">
            <a:off x="0" y="-1440"/>
            <a:ext cx="10078560" cy="107856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rotWithShape="0">
              <a:srgbClr val="F4910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484848"/>
                </a:solidFill>
                <a:latin typeface="Noto Sans"/>
              </a:rPr>
              <a:t>&lt;footer&gt;</a:t>
            </a: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20"/>
          </p:nvPr>
        </p:nvSpPr>
        <p:spPr>
          <a:xfrm>
            <a:off x="7200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400" b="0" strike="noStrike" spc="-1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ABE5FDD-F3E4-4E8A-80B5-CBDD74640625}" type="slidenum">
              <a:rPr lang="en-US" sz="2400" b="0" strike="noStrike" spc="-1">
                <a:solidFill>
                  <a:srgbClr val="484848"/>
                </a:solidFill>
                <a:latin typeface="Noto Sans"/>
              </a:rPr>
              <a:t>‹#›</a:t>
            </a:fld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dt" idx="21"/>
          </p:nvPr>
        </p:nvSpPr>
        <p:spPr>
          <a:xfrm>
            <a:off x="540000" y="5130000"/>
            <a:ext cx="2338560" cy="44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8560" cy="323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xx" sz="6000" b="0" strike="noStrike" spc="-1">
                <a:solidFill>
                  <a:srgbClr val="04617B"/>
                </a:solidFill>
                <a:latin typeface="Noto Sans"/>
              </a:rPr>
              <a:t>Triolingo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8560" cy="116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700" b="1" spc="-1" dirty="0">
                <a:solidFill>
                  <a:srgbClr val="DBF5F9"/>
                </a:solidFill>
                <a:latin typeface="Noto Sans"/>
              </a:rPr>
              <a:t>Tim: TG17.1 </a:t>
            </a:r>
            <a:r>
              <a:rPr lang="en-US" sz="2700" b="1" spc="-1" dirty="0" err="1">
                <a:solidFill>
                  <a:srgbClr val="DBF5F9"/>
                </a:solidFill>
                <a:latin typeface="Noto Sans"/>
              </a:rPr>
              <a:t>Petrovi</a:t>
            </a:r>
            <a:endParaRPr lang="en-US" sz="2700" b="1" strike="noStrike" spc="-1" dirty="0" err="1">
              <a:solidFill>
                <a:srgbClr val="DBF5F9"/>
              </a:solidFill>
              <a:latin typeface="Noto Sans"/>
            </a:endParaRPr>
          </a:p>
        </p:txBody>
      </p:sp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44" name="Picture 43"/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  <p:sp>
        <p:nvSpPr>
          <p:cNvPr id="45" name="Rectangle 44"/>
          <p:cNvSpPr/>
          <p:nvPr/>
        </p:nvSpPr>
        <p:spPr>
          <a:xfrm>
            <a:off x="228600" y="270000"/>
            <a:ext cx="4113360" cy="986040"/>
          </a:xfrm>
          <a:prstGeom prst="rect">
            <a:avLst/>
          </a:prstGeom>
          <a:noFill/>
          <a:ln w="18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PROGRAMSKO INŽINJERSTVO</a:t>
            </a:r>
            <a:br>
              <a:rPr sz="2200"/>
            </a:br>
            <a:r>
              <a:rPr lang="en-US" sz="22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ak. god. 2024./2025. 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CADDB-1F5C-9496-BCD7-946C03C33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>
            <a:extLst>
              <a:ext uri="{FF2B5EF4-FFF2-40B4-BE49-F238E27FC236}">
                <a16:creationId xmlns:a16="http://schemas.microsoft.com/office/drawing/2014/main" id="{507F2A89-2D9E-AB6F-2F46-846CC391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90000"/>
            <a:ext cx="8998560" cy="988560"/>
          </a:xfr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Arhitektura sustava 2/2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A8B922-7861-4F39-A8B2-9786918B91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5EE5E-7FA7-DFA9-24F7-E5B7F71B384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244EDCF-3792-2824-D5D3-31F3C91F07C0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855" y="1097610"/>
            <a:ext cx="7258850" cy="52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92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1BF19-F79B-1C80-677B-2011092CA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>
            <a:extLst>
              <a:ext uri="{FF2B5EF4-FFF2-40B4-BE49-F238E27FC236}">
                <a16:creationId xmlns:a16="http://schemas.microsoft.com/office/drawing/2014/main" id="{DDF5D611-5BC2-24DE-6097-F4DAD825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r-HR" sz="4500" spc="-1" dirty="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Ispitivanje sustava</a:t>
            </a:r>
            <a:endParaRPr lang="en-US" dirty="0"/>
          </a:p>
        </p:txBody>
      </p:sp>
      <p:sp>
        <p:nvSpPr>
          <p:cNvPr id="47" name="PlaceHolder 2">
            <a:extLst>
              <a:ext uri="{FF2B5EF4-FFF2-40B4-BE49-F238E27FC236}">
                <a16:creationId xmlns:a16="http://schemas.microsoft.com/office/drawing/2014/main" id="{A6C36CCF-1EA7-CE58-3921-8741E604A8A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b="0" strike="noStrike" spc="-1" dirty="0">
                <a:solidFill>
                  <a:srgbClr val="000000"/>
                </a:solidFill>
                <a:latin typeface="Noto Sans"/>
              </a:rPr>
              <a:t>Provedeno koristeći </a:t>
            </a:r>
            <a:r>
              <a:rPr lang="hr-HR" sz="2400" b="0" strike="noStrike" spc="-1" dirty="0" err="1">
                <a:solidFill>
                  <a:srgbClr val="000000"/>
                </a:solidFill>
                <a:latin typeface="Noto Sans"/>
              </a:rPr>
              <a:t>Selenium</a:t>
            </a:r>
            <a:r>
              <a:rPr lang="hr-HR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hr-HR" sz="2400" b="0" strike="noStrike" spc="-1" dirty="0" err="1">
                <a:solidFill>
                  <a:srgbClr val="000000"/>
                </a:solidFill>
                <a:latin typeface="Noto Sans"/>
              </a:rPr>
              <a:t>WebDriver</a:t>
            </a:r>
            <a:endParaRPr lang="hr-HR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Testiran je očekivan slijed tipične interakcije između učenika i učitelja: prijava, učitelj objavljuje termin lekcije, učenik šalje zahtjev za termin, učitelj prihvaća zahtjev za termin, te učenik ostavlja </a:t>
            </a:r>
            <a:r>
              <a:rPr lang="hr-HR" sz="2400" spc="-1">
                <a:solidFill>
                  <a:srgbClr val="000000"/>
                </a:solidFill>
                <a:latin typeface="Noto Sans"/>
              </a:rPr>
              <a:t>recenziju učitelja</a:t>
            </a:r>
            <a:endParaRPr lang="hr-HR" sz="2400" spc="-1" dirty="0">
              <a:solidFill>
                <a:srgbClr val="000000"/>
              </a:solidFill>
              <a:latin typeface="Noto Sans"/>
            </a:endParaRPr>
          </a:p>
          <a:p>
            <a:pPr marL="450850" lvl="1" indent="-342900"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100" b="0" strike="noStrike" spc="-1" dirty="0">
                <a:solidFill>
                  <a:srgbClr val="000000"/>
                </a:solidFill>
                <a:latin typeface="Noto Sans"/>
              </a:rPr>
              <a:t>v</a:t>
            </a:r>
            <a:endParaRPr lang="en-US" sz="1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A2780D-4AF4-8ED3-C854-59DE7C091E7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A9E5E7-6397-328C-CEAD-758DD73111D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  <p:extLst>
      <p:ext uri="{BB962C8B-B14F-4D97-AF65-F5344CB8AC3E}">
        <p14:creationId xmlns:p14="http://schemas.microsoft.com/office/powerpoint/2010/main" val="374903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xx" sz="4500" b="0" strike="noStrike" spc="-1">
                <a:solidFill>
                  <a:srgbClr val="FFFFFF"/>
                </a:solidFill>
                <a:latin typeface="Noto Sans"/>
              </a:rPr>
              <a:t>Korištene tehnologije 1/2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Komunikacija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- Discord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Frontend – React          (TypeScript + Vite),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TailwindCSS</a:t>
            </a:r>
            <a:endParaRPr lang="en-US" sz="2400" b="0" strike="noStrike" spc="-1" err="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Backend – Spring Boot          (Java 21 &amp; Hibernate ORM)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Containerization – Docker 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DB – SQLite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Version Control - Git        GitHub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4335480" y="1440000"/>
            <a:ext cx="463680" cy="463680"/>
          </a:xfrm>
          <a:prstGeom prst="rect">
            <a:avLst/>
          </a:prstGeom>
          <a:ln w="1800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3421080" y="1820880"/>
            <a:ext cx="692280" cy="692280"/>
          </a:xfrm>
          <a:prstGeom prst="rect">
            <a:avLst/>
          </a:prstGeom>
          <a:ln w="18000">
            <a:noFill/>
          </a:ln>
        </p:spPr>
      </p:pic>
      <p:pic>
        <p:nvPicPr>
          <p:cNvPr id="52" name="Picture 51"/>
          <p:cNvPicPr/>
          <p:nvPr/>
        </p:nvPicPr>
        <p:blipFill>
          <a:blip r:embed="rId4"/>
          <a:stretch/>
        </p:blipFill>
        <p:spPr>
          <a:xfrm>
            <a:off x="8657640" y="1939320"/>
            <a:ext cx="684360" cy="411120"/>
          </a:xfrm>
          <a:prstGeom prst="rect">
            <a:avLst/>
          </a:prstGeom>
          <a:ln w="18000">
            <a:noFill/>
          </a:ln>
        </p:spPr>
      </p:pic>
      <p:pic>
        <p:nvPicPr>
          <p:cNvPr id="53" name="Picture 52"/>
          <p:cNvPicPr/>
          <p:nvPr/>
        </p:nvPicPr>
        <p:blipFill>
          <a:blip r:embed="rId5"/>
          <a:stretch/>
        </p:blipFill>
        <p:spPr>
          <a:xfrm>
            <a:off x="4210920" y="2329560"/>
            <a:ext cx="684360" cy="684360"/>
          </a:xfrm>
          <a:prstGeom prst="rect">
            <a:avLst/>
          </a:prstGeom>
          <a:ln w="18000">
            <a:noFill/>
          </a:ln>
        </p:spPr>
      </p:pic>
      <p:pic>
        <p:nvPicPr>
          <p:cNvPr id="54" name="Picture 53"/>
          <p:cNvPicPr/>
          <p:nvPr/>
        </p:nvPicPr>
        <p:blipFill>
          <a:blip r:embed="rId6"/>
          <a:stretch/>
        </p:blipFill>
        <p:spPr>
          <a:xfrm>
            <a:off x="4770000" y="2853720"/>
            <a:ext cx="486360" cy="486360"/>
          </a:xfrm>
          <a:prstGeom prst="rect">
            <a:avLst/>
          </a:prstGeom>
          <a:ln w="18000">
            <a:noFill/>
          </a:ln>
        </p:spPr>
      </p:pic>
      <p:pic>
        <p:nvPicPr>
          <p:cNvPr id="55" name="Picture 54"/>
          <p:cNvPicPr/>
          <p:nvPr/>
        </p:nvPicPr>
        <p:blipFill>
          <a:blip r:embed="rId7"/>
          <a:stretch/>
        </p:blipFill>
        <p:spPr>
          <a:xfrm>
            <a:off x="2663280" y="3413880"/>
            <a:ext cx="455760" cy="455760"/>
          </a:xfrm>
          <a:prstGeom prst="rect">
            <a:avLst/>
          </a:prstGeom>
          <a:ln w="18000">
            <a:noFill/>
          </a:ln>
        </p:spPr>
      </p:pic>
      <p:pic>
        <p:nvPicPr>
          <p:cNvPr id="56" name="Picture 55"/>
          <p:cNvPicPr/>
          <p:nvPr/>
        </p:nvPicPr>
        <p:blipFill>
          <a:blip r:embed="rId8"/>
          <a:stretch/>
        </p:blipFill>
        <p:spPr>
          <a:xfrm>
            <a:off x="3886200" y="3886200"/>
            <a:ext cx="455760" cy="455760"/>
          </a:xfrm>
          <a:prstGeom prst="rect">
            <a:avLst/>
          </a:prstGeom>
          <a:ln w="18000">
            <a:noFill/>
          </a:ln>
        </p:spPr>
      </p:pic>
      <p:pic>
        <p:nvPicPr>
          <p:cNvPr id="57" name="Picture 56"/>
          <p:cNvPicPr/>
          <p:nvPr/>
        </p:nvPicPr>
        <p:blipFill>
          <a:blip r:embed="rId9"/>
          <a:stretch/>
        </p:blipFill>
        <p:spPr>
          <a:xfrm>
            <a:off x="5559840" y="3893400"/>
            <a:ext cx="455760" cy="455760"/>
          </a:xfrm>
          <a:prstGeom prst="rect">
            <a:avLst/>
          </a:prstGeom>
          <a:ln w="1800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86E7D-C6E2-F8CC-F3E5-0A86C2F28949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DE3F9E-1B5B-232C-62F8-7B5D6C15A23D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899856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xx" sz="4500" b="0" strike="noStrike" spc="-1">
                <a:solidFill>
                  <a:srgbClr val="FFFFFF"/>
                </a:solidFill>
                <a:latin typeface="Noto Sans"/>
              </a:rPr>
              <a:t>Korištene tehnologije 2/2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8560" cy="350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Hosting &amp; Deploy –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GalaxyGate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Upravljanje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zadacima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– Trello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3rd party –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FreeChat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      </a:t>
            </a:r>
            <a:r>
              <a:rPr lang="en-US" sz="2400" b="0" strike="noStrike" spc="-1" err="1">
                <a:solidFill>
                  <a:srgbClr val="000000"/>
                </a:solidFill>
                <a:latin typeface="Arial"/>
              </a:rPr>
              <a:t>Shadcn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UI</a:t>
            </a: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5500800" y="1260360"/>
            <a:ext cx="684720" cy="684720"/>
          </a:xfrm>
          <a:prstGeom prst="rect">
            <a:avLst/>
          </a:prstGeom>
          <a:ln w="18000">
            <a:noFill/>
          </a:ln>
        </p:spPr>
      </p:pic>
      <p:pic>
        <p:nvPicPr>
          <p:cNvPr id="61" name="Picture 60"/>
          <p:cNvPicPr/>
          <p:nvPr/>
        </p:nvPicPr>
        <p:blipFill>
          <a:blip r:embed="rId3"/>
          <a:stretch/>
        </p:blipFill>
        <p:spPr>
          <a:xfrm>
            <a:off x="5212440" y="1917720"/>
            <a:ext cx="515160" cy="515160"/>
          </a:xfrm>
          <a:prstGeom prst="rect">
            <a:avLst/>
          </a:prstGeom>
          <a:ln w="18000">
            <a:noFill/>
          </a:ln>
        </p:spPr>
      </p:pic>
      <p:pic>
        <p:nvPicPr>
          <p:cNvPr id="62" name="Picture 61"/>
          <p:cNvPicPr/>
          <p:nvPr/>
        </p:nvPicPr>
        <p:blipFill>
          <a:blip r:embed="rId4"/>
          <a:stretch/>
        </p:blipFill>
        <p:spPr>
          <a:xfrm>
            <a:off x="3894120" y="2352960"/>
            <a:ext cx="455760" cy="455760"/>
          </a:xfrm>
          <a:prstGeom prst="rect">
            <a:avLst/>
          </a:prstGeom>
          <a:ln w="18000">
            <a:noFill/>
          </a:ln>
        </p:spPr>
      </p:pic>
      <p:pic>
        <p:nvPicPr>
          <p:cNvPr id="63" name="Picture 62"/>
          <p:cNvPicPr/>
          <p:nvPr/>
        </p:nvPicPr>
        <p:blipFill>
          <a:blip r:embed="rId5"/>
          <a:stretch/>
        </p:blipFill>
        <p:spPr>
          <a:xfrm>
            <a:off x="5950800" y="2312280"/>
            <a:ext cx="562320" cy="562320"/>
          </a:xfrm>
          <a:prstGeom prst="rect">
            <a:avLst/>
          </a:prstGeom>
          <a:ln w="1800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41BFDC-5E03-58A1-D166-0431C2A4052C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97B76-8513-B051-7115-AF15BF2FABF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500" spc="-1" dirty="0" err="1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Raspodjela</a:t>
            </a:r>
            <a:r>
              <a:rPr lang="en-US" sz="4500" spc="-1" dirty="0">
                <a:solidFill>
                  <a:srgbClr val="FFFFFF"/>
                </a:solidFill>
                <a:latin typeface="Noto Sans"/>
                <a:ea typeface="Noto Sans"/>
                <a:cs typeface="Noto Sans"/>
              </a:rPr>
              <a:t> sati</a:t>
            </a:r>
            <a:endParaRPr lang="en-US" dirty="0"/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Petar Štika - 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43.5h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Petar Knežević – </a:t>
            </a:r>
            <a:r>
              <a:rPr lang="hr-HR" sz="2400" b="0" strike="noStrike" spc="-1" dirty="0">
                <a:solidFill>
                  <a:srgbClr val="000000"/>
                </a:solidFill>
                <a:latin typeface="Noto Sans"/>
              </a:rPr>
              <a:t>47h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Stjepan Bonić –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82h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Leonardo Šimunović –</a:t>
            </a:r>
            <a:r>
              <a:rPr lang="hr-HR" sz="2400" b="0" strike="noStrike" spc="-1" dirty="0">
                <a:solidFill>
                  <a:srgbClr val="000000"/>
                </a:solidFill>
                <a:latin typeface="Noto Sans"/>
              </a:rPr>
              <a:t> 121.5h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Borna Gojšić –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62h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Karla Lučić –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40.5h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Josip Skledar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– </a:t>
            </a: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42h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F09B8-5EAE-AB8C-AF35-A6346609243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8BD3F2-3437-8B81-623C-C1AD915249A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  <p:extLst>
      <p:ext uri="{BB962C8B-B14F-4D97-AF65-F5344CB8AC3E}">
        <p14:creationId xmlns:p14="http://schemas.microsoft.com/office/powerpoint/2010/main" val="1517718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xx" sz="4500" b="0" strike="noStrike" spc="-1" dirty="0" err="1">
                <a:solidFill>
                  <a:srgbClr val="FFFFFF"/>
                </a:solidFill>
                <a:latin typeface="Noto Sans"/>
              </a:rPr>
              <a:t>Članovi</a:t>
            </a:r>
            <a:r>
              <a:rPr lang="zxx" sz="4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zxx" sz="4500" b="0" strike="noStrike" spc="-1" dirty="0" err="1">
                <a:solidFill>
                  <a:srgbClr val="FFFFFF"/>
                </a:solidFill>
                <a:latin typeface="Noto Sans"/>
              </a:rPr>
              <a:t>tima</a:t>
            </a:r>
            <a:r>
              <a:rPr lang="zxx" sz="4500" spc="-1">
                <a:solidFill>
                  <a:srgbClr val="FFFFFF"/>
                </a:solidFill>
                <a:latin typeface="Noto Sans"/>
              </a:rPr>
              <a:t> (email)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Petar Štika - 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petar.stika@unizg.hr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Petar Knežević -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petar.knezevic</a:t>
            </a: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2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@fer.hr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Stjepan Bonić –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stjepan.bonic@fer.hr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Leonardo Šimunović –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leonardo.simunovic@fer.hr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Borna Gojšić –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borna.gojsic@fer.hr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Karla Lučić –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karla.lucic@fer.hr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Josip Skledar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– josip.skledar@fer.hr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14F0C-D1D6-582F-B776-FBC0C1177F6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BB8216-8B70-BB5D-DBBC-1F8D96D68A8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  <p:extLst>
      <p:ext uri="{BB962C8B-B14F-4D97-AF65-F5344CB8AC3E}">
        <p14:creationId xmlns:p14="http://schemas.microsoft.com/office/powerpoint/2010/main" val="243391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79F3-1B2A-6948-3F3E-2D4E4941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Sadržaj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B745EB-171A-A5D4-C460-028E6B01083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619FBD-08F0-1103-4B38-87F4CBD35A4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1BF46640-4749-216B-59C4-6260F04771D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b="0" strike="noStrike" spc="-1" dirty="0">
                <a:solidFill>
                  <a:srgbClr val="000000"/>
                </a:solidFill>
                <a:latin typeface="Noto Sans"/>
              </a:rPr>
              <a:t>Opis zadatka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Članovi tima (uloge)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Funkcionalni z</a:t>
            </a:r>
            <a:r>
              <a:rPr lang="hr-HR" sz="2400" b="0" strike="noStrike" spc="-1" dirty="0">
                <a:solidFill>
                  <a:srgbClr val="000000"/>
                </a:solidFill>
                <a:latin typeface="Noto Sans"/>
              </a:rPr>
              <a:t>ahtjevi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Nefunkcionalni zahtjevi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Obrasci uporabe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Arhitektura sustava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Ispitivanje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Korištene tehnologije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Raspodjela sati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hr-HR" sz="2400" spc="-1" dirty="0">
                <a:solidFill>
                  <a:srgbClr val="000000"/>
                </a:solidFill>
                <a:latin typeface="Noto Sans"/>
              </a:rPr>
              <a:t>Članovi tima (email)</a:t>
            </a: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endParaRPr lang="hr-HR" sz="2400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7298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954A-6189-887F-D1C6-B31283CC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Opis </a:t>
            </a:r>
            <a:r>
              <a:rPr lang="en-US" dirty="0" err="1">
                <a:solidFill>
                  <a:schemeClr val="bg1"/>
                </a:solidFill>
              </a:rPr>
              <a:t>zadatka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E0D9-7C17-D861-4C71-468D8989229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6675" y="2340995"/>
            <a:ext cx="8998560" cy="988560"/>
          </a:xfrm>
        </p:spPr>
        <p:txBody>
          <a:bodyPr/>
          <a:lstStyle/>
          <a:p>
            <a:r>
              <a:rPr lang="en-US" sz="2400" dirty="0" err="1">
                <a:ea typeface="+mn-lt"/>
                <a:cs typeface="+mn-lt"/>
              </a:rPr>
              <a:t>Razviti</a:t>
            </a:r>
            <a:r>
              <a:rPr lang="en-US" sz="2400" dirty="0">
                <a:ea typeface="+mn-lt"/>
                <a:cs typeface="+mn-lt"/>
              </a:rPr>
              <a:t> web-</a:t>
            </a:r>
            <a:r>
              <a:rPr lang="en-US" sz="2400" dirty="0" err="1">
                <a:ea typeface="+mn-lt"/>
                <a:cs typeface="+mn-lt"/>
              </a:rPr>
              <a:t>aplikaciju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učenicima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učiteljima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omogućava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učenje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poučavanje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stranih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jezika</a:t>
            </a:r>
            <a:endParaRPr lang="hr-HR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Učenici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biraju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učitelja</a:t>
            </a:r>
            <a:r>
              <a:rPr lang="en-US" sz="2400" dirty="0">
                <a:ea typeface="+mn-lt"/>
                <a:cs typeface="+mn-lt"/>
              </a:rPr>
              <a:t> u </a:t>
            </a:r>
            <a:r>
              <a:rPr lang="en-US" sz="2400" dirty="0" err="1">
                <a:ea typeface="+mn-lt"/>
                <a:cs typeface="+mn-lt"/>
              </a:rPr>
              <a:t>jednom</a:t>
            </a:r>
            <a:r>
              <a:rPr lang="en-US" sz="2400" dirty="0">
                <a:ea typeface="+mn-lt"/>
                <a:cs typeface="+mn-lt"/>
              </a:rPr>
              <a:t> od </a:t>
            </a:r>
            <a:r>
              <a:rPr lang="en-US" sz="2400" dirty="0" err="1">
                <a:ea typeface="+mn-lt"/>
                <a:cs typeface="+mn-lt"/>
              </a:rPr>
              <a:t>dostupnih</a:t>
            </a:r>
            <a:r>
              <a:rPr lang="en-US" sz="2400" dirty="0">
                <a:ea typeface="+mn-lt"/>
                <a:cs typeface="+mn-lt"/>
              </a:rPr>
              <a:t> termina u </a:t>
            </a:r>
            <a:r>
              <a:rPr lang="en-US" sz="2400" dirty="0" err="1">
                <a:ea typeface="+mn-lt"/>
                <a:cs typeface="+mn-lt"/>
              </a:rPr>
              <a:t>kalendaru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dok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učitelji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prihvaćaju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ili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odbijaju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takve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zahtjeve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dvosmjerno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komuniciraju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putem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chata</a:t>
            </a:r>
            <a:endParaRPr lang="hr-HR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 err="1">
                <a:ea typeface="+mn-lt"/>
                <a:cs typeface="+mn-lt"/>
              </a:rPr>
              <a:t>Postoje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slične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aplikacije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poput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Duolinga</a:t>
            </a:r>
            <a:r>
              <a:rPr lang="en-US" sz="2400" dirty="0">
                <a:ea typeface="+mn-lt"/>
                <a:cs typeface="+mn-lt"/>
              </a:rPr>
              <a:t>, no </a:t>
            </a:r>
            <a:r>
              <a:rPr lang="en-US" sz="2400" dirty="0" err="1">
                <a:ea typeface="+mn-lt"/>
                <a:cs typeface="+mn-lt"/>
              </a:rPr>
              <a:t>naša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prednost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razne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mogućnosti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filtriranja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vrsta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lekcija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dirty="0" err="1">
                <a:ea typeface="+mn-lt"/>
                <a:cs typeface="+mn-lt"/>
              </a:rPr>
              <a:t>optimalno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iskustvo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učenja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profili</a:t>
            </a:r>
            <a:r>
              <a:rPr lang="en-US" sz="2400" dirty="0">
                <a:ea typeface="+mn-lt"/>
                <a:cs typeface="+mn-lt"/>
              </a:rPr>
              <a:t> za </a:t>
            </a:r>
            <a:r>
              <a:rPr lang="en-US" sz="2400" dirty="0" err="1">
                <a:ea typeface="+mn-lt"/>
                <a:cs typeface="+mn-lt"/>
              </a:rPr>
              <a:t>učitelje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hr-HR" sz="2400" dirty="0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učenike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hr-HR" sz="2400" dirty="0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sistem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ocjenjivanja</a:t>
            </a:r>
            <a:endParaRPr lang="en-US" sz="2400" dirty="0"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496920-12E5-D061-3200-972D858009A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E64978-888E-F8E2-5C71-68D782E45CE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  <p:extLst>
      <p:ext uri="{BB962C8B-B14F-4D97-AF65-F5344CB8AC3E}">
        <p14:creationId xmlns:p14="http://schemas.microsoft.com/office/powerpoint/2010/main" val="3550657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xx" sz="4500" b="0" strike="noStrike" spc="-1" err="1">
                <a:solidFill>
                  <a:srgbClr val="FFFFFF"/>
                </a:solidFill>
                <a:latin typeface="Noto Sans"/>
              </a:rPr>
              <a:t>Članovi</a:t>
            </a:r>
            <a:r>
              <a:rPr lang="zxx" sz="4500" b="0" strike="noStrike" spc="-1" dirty="0">
                <a:solidFill>
                  <a:srgbClr val="FFFFFF"/>
                </a:solidFill>
                <a:latin typeface="Noto Sans"/>
              </a:rPr>
              <a:t> </a:t>
            </a:r>
            <a:r>
              <a:rPr lang="zxx" sz="4500" b="0" strike="noStrike" spc="-1" err="1">
                <a:solidFill>
                  <a:srgbClr val="FFFFFF"/>
                </a:solidFill>
                <a:latin typeface="Noto Sans"/>
              </a:rPr>
              <a:t>tima</a:t>
            </a:r>
            <a:r>
              <a:rPr lang="zxx" sz="4500" spc="-1">
                <a:solidFill>
                  <a:srgbClr val="FFFFFF"/>
                </a:solidFill>
                <a:latin typeface="Noto Sans"/>
              </a:rPr>
              <a:t> (uloge)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Petar Štika -  Voditelj,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Backend, Dokumentacija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Petar Knežević -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QA, Dokumentacija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Stjepan Bonić – Fullstack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Leonardo Šimunović – DevOps, Backend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Borna Gojšić – Frontend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Karla Lučić –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Baza podataka, Dokumentacija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Josip Skledar </a:t>
            </a:r>
            <a:r>
              <a:rPr lang="zxx" sz="2400" spc="-1" dirty="0">
                <a:solidFill>
                  <a:srgbClr val="000000"/>
                </a:solidFill>
                <a:latin typeface="Noto Sans"/>
              </a:rPr>
              <a:t>– Backend, Dokumentacija</a:t>
            </a:r>
            <a:endParaRPr lang="en-US" sz="2400" b="0" strike="noStrike" spc="-1" dirty="0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B990D-233A-AB83-3D68-4DF04BE29E8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DF5B29-52CA-6456-645E-74C0E25F9B3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xx" sz="4500" b="0" strike="noStrike" spc="-1">
                <a:solidFill>
                  <a:srgbClr val="FFFFFF"/>
                </a:solidFill>
                <a:latin typeface="Noto Sans"/>
              </a:rPr>
              <a:t>Funkcionalni zahtjevi 1/2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Registracija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autentifikacija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Search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filter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Limitiran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pristup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neregistriranim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korisnicima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Registrirani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korisnici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su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: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učenici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,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učitelji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ili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sistemski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administratori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Uređivanje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profila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Chat za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čavrljanje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CAF9BA-FEB6-D870-E22A-605523703C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3D2B4-6B4B-75B1-804E-C36EA079CEB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xx" sz="4500" b="0" strike="noStrike" spc="-1">
                <a:solidFill>
                  <a:srgbClr val="FFFFFF"/>
                </a:solidFill>
                <a:latin typeface="Noto Sans"/>
              </a:rPr>
              <a:t>Funkcionalni zahtjevi 2/2</a:t>
            </a:r>
            <a:endParaRPr lang="en-US" sz="4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Notifikacije</a:t>
            </a:r>
            <a:r>
              <a:rPr lang="zxx" sz="2400" b="0" strike="noStrike" spc="-1" dirty="0">
                <a:solidFill>
                  <a:srgbClr val="000000"/>
                </a:solidFill>
                <a:latin typeface="Noto Sans"/>
              </a:rPr>
              <a:t> za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lekcije</a:t>
            </a:r>
            <a:endParaRPr lang="en-US" sz="2400" b="0" strike="noStrike" spc="-1" err="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en-US" sz="2400" b="0" strike="noStrike" spc="-1" err="1">
                <a:solidFill>
                  <a:srgbClr val="000000"/>
                </a:solidFill>
                <a:latin typeface="Noto Sans"/>
              </a:rPr>
              <a:t>Arhiva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Noto Sans"/>
              </a:rPr>
              <a:t>prošlih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Noto Sans"/>
              </a:rPr>
              <a:t>lekcija</a:t>
            </a:r>
            <a:endParaRPr lang="en-US" sz="2400" b="0" strike="noStrike" spc="-1" err="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Noto Sans"/>
              </a:rPr>
              <a:t>Feedback </a:t>
            </a:r>
            <a:r>
              <a:rPr lang="en-US" sz="2400" b="0" strike="noStrike" spc="-1" err="1">
                <a:solidFill>
                  <a:srgbClr val="000000"/>
                </a:solidFill>
                <a:latin typeface="Noto Sans"/>
              </a:rPr>
              <a:t>sustav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Noto Sans"/>
              </a:rPr>
              <a:t>pomoću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Noto Sans"/>
              </a:rPr>
              <a:t>komentara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Noto Sans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latin typeface="Noto Sans"/>
              </a:rPr>
              <a:t>ocjena</a:t>
            </a:r>
            <a:endParaRPr lang="en-US" sz="2400" b="0" strike="noStrike" spc="-1" err="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Noto Sans"/>
              </a:rPr>
              <a:t>Postavljanje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"/>
              </a:rPr>
              <a:t> termina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Noto Sans"/>
              </a:rPr>
              <a:t>kroz</a:t>
            </a:r>
            <a:r>
              <a:rPr lang="en-US" sz="2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Noto Sans"/>
              </a:rPr>
              <a:t>kalendar</a:t>
            </a:r>
            <a:endParaRPr lang="en-US" sz="2400" b="0" strike="noStrike" spc="-1" dirty="0" err="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A68A2-A64A-30BB-7D2F-293F42CFD8E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BD82E-10F7-0CAE-5AA3-9F88264F52F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xx" sz="4500" b="0" strike="noStrike" spc="-1" dirty="0">
                <a:solidFill>
                  <a:srgbClr val="FFFFFF"/>
                </a:solidFill>
                <a:latin typeface="Noto Sans"/>
              </a:rPr>
              <a:t>Nefunkcionalni zahtjevi</a:t>
            </a:r>
            <a:endParaRPr lang="en-US" sz="4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20520" cy="3496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8611" lnSpcReduction="10000"/>
          </a:bodyPr>
          <a:lstStyle/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Intuitivno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korisničko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sučelje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na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engleskom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jeziku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s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podrškom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za Unicode standard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Responzivni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brzi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dizajn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za Desktop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mobilne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uređaje</a:t>
            </a:r>
            <a:endParaRPr lang="en-US" sz="2400" b="0" strike="noStrike" spc="-1" err="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Sigurna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komunikacija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(HTTPS)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spremanje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podataka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te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očuvanje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njihovog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integriteta</a:t>
            </a:r>
            <a:endParaRPr lang="en-US" sz="2400" b="0" strike="noStrike" spc="-1" err="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Podrška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više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korisnika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u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isto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vrijeme</a:t>
            </a:r>
            <a:endParaRPr lang="en-US" sz="2400" b="0" strike="noStrike" spc="-1" err="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Podrška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brojnih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jezika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za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učenje</a:t>
            </a:r>
            <a:endParaRPr lang="en-US" sz="2400" b="0" strike="noStrike" spc="-1" err="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Uvijek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online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450850" indent="-3429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Arial"/>
              <a:buChar char="•"/>
            </a:pP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Skalabilno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za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budući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rast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i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poboljšanje</a:t>
            </a:r>
            <a:r>
              <a:rPr lang="zxx" sz="2400" b="0" strike="noStrike" spc="-1">
                <a:solidFill>
                  <a:srgbClr val="000000"/>
                </a:solidFill>
                <a:latin typeface="Noto Sans"/>
              </a:rPr>
              <a:t> </a:t>
            </a:r>
            <a:r>
              <a:rPr lang="zxx" sz="2400" b="0" strike="noStrike" spc="-1" err="1">
                <a:solidFill>
                  <a:srgbClr val="000000"/>
                </a:solidFill>
                <a:latin typeface="Noto Sans"/>
              </a:rPr>
              <a:t>aplikacije</a:t>
            </a:r>
            <a:endParaRPr lang="en-US" sz="2400" b="0" strike="noStrike" spc="-1" err="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884EF-834B-4BE6-03C5-3D1B07B9255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4F917-BE27-B541-C284-C73B71C76BE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366A0-96A9-DB86-AD0C-8E55DCB8F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>
            <a:extLst>
              <a:ext uri="{FF2B5EF4-FFF2-40B4-BE49-F238E27FC236}">
                <a16:creationId xmlns:a16="http://schemas.microsoft.com/office/drawing/2014/main" id="{946417FF-AD24-2D2F-236A-A7DDAD12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90720"/>
            <a:ext cx="907020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r-HR" sz="4500" b="0" strike="noStrike" spc="-1" dirty="0">
                <a:solidFill>
                  <a:srgbClr val="FFFFFF"/>
                </a:solidFill>
                <a:latin typeface="Noto Sans"/>
              </a:rPr>
              <a:t>Obrasci Uporabe</a:t>
            </a:r>
            <a:endParaRPr lang="en-US" sz="4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13EF3-4D7C-4857-5C0D-CADFA9BCA6E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6C860E-E02B-BA89-701C-3B1C9F59B3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5C674E7-C2C6-81AB-06BE-BECE0B0E9435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1417192"/>
            <a:ext cx="4338174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154E05-250C-23D1-05EC-FEC807FE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278" y="1469931"/>
            <a:ext cx="4142833" cy="339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3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0074A-8367-1ABB-CFB8-735932B81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>
            <a:extLst>
              <a:ext uri="{FF2B5EF4-FFF2-40B4-BE49-F238E27FC236}">
                <a16:creationId xmlns:a16="http://schemas.microsoft.com/office/drawing/2014/main" id="{704C4CD6-5A0B-350F-18A5-F07B7129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90000"/>
            <a:ext cx="8998560" cy="988560"/>
          </a:xfr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Arhitektura sustava 1/2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E6423-4B48-81EF-4E12-8C915CC47C0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01111" y="34560"/>
            <a:ext cx="1776600" cy="1107000"/>
          </a:xfrm>
          <a:prstGeom prst="rect">
            <a:avLst/>
          </a:prstGeom>
          <a:ln w="1800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8DCE7-7918-85C1-8984-B025DC3907B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9151" y="129811"/>
            <a:ext cx="912960" cy="912960"/>
          </a:xfrm>
          <a:prstGeom prst="rect">
            <a:avLst/>
          </a:prstGeom>
          <a:ln w="18000">
            <a:noFill/>
          </a:ln>
        </p:spPr>
      </p:pic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285C1563-F210-8F10-1793-A7A892EA5B5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40728" y="1143148"/>
            <a:ext cx="8998560" cy="3508560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Za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Triolingo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odabrana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je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dvostruka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arhitektura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odvojenim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frontend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backend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serverima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kako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bi se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osiguralo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jasno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razdvajanje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odgovornosti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između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korisničkog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sučelja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poslovne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logike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</a:t>
            </a:r>
            <a:endParaRPr lang="hr-HR" sz="2400" b="0" i="0" dirty="0">
              <a:effectLst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Sustav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koristi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klijent-poslužitelj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arhitekturu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gdje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klijent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(frontend u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Reactu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)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komunicira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s backend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serverom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putem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REST API-ja. Backend server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vrši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sve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poslovne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operacije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vraća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JSON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odgovore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2400" b="0" i="0" dirty="0" err="1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natrag</a:t>
            </a:r>
            <a:r>
              <a:rPr lang="en-US" sz="2400" b="0" i="0" dirty="0">
                <a:effectLst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frontend server</a:t>
            </a:r>
            <a:r>
              <a:rPr lang="hr-HR" sz="24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u</a:t>
            </a:r>
            <a:endParaRPr lang="en-US" sz="24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4623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526</Words>
  <Application>Microsoft Office PowerPoint</Application>
  <PresentationFormat>Prilagođeno</PresentationFormat>
  <Paragraphs>84</Paragraphs>
  <Slides>15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7</vt:i4>
      </vt:variant>
      <vt:variant>
        <vt:lpstr>Naslovi slajdova</vt:lpstr>
      </vt:variant>
      <vt:variant>
        <vt:i4>15</vt:i4>
      </vt:variant>
    </vt:vector>
  </HeadingPairs>
  <TitlesOfParts>
    <vt:vector size="27" baseType="lpstr">
      <vt:lpstr>Arial</vt:lpstr>
      <vt:lpstr>Noto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Triolingo</vt:lpstr>
      <vt:lpstr>Sadržaj</vt:lpstr>
      <vt:lpstr>Opis zadatka</vt:lpstr>
      <vt:lpstr>Članovi tima (uloge)</vt:lpstr>
      <vt:lpstr>Funkcionalni zahtjevi 1/2</vt:lpstr>
      <vt:lpstr>Funkcionalni zahtjevi 2/2</vt:lpstr>
      <vt:lpstr>Nefunkcionalni zahtjevi</vt:lpstr>
      <vt:lpstr>Obrasci Uporabe</vt:lpstr>
      <vt:lpstr>Arhitektura sustava 1/2</vt:lpstr>
      <vt:lpstr>Arhitektura sustava 2/2</vt:lpstr>
      <vt:lpstr>Ispitivanje sustava</vt:lpstr>
      <vt:lpstr>Korištene tehnologije 1/2</vt:lpstr>
      <vt:lpstr>Korištene tehnologije 2/2</vt:lpstr>
      <vt:lpstr>Raspodjela sati</vt:lpstr>
      <vt:lpstr>Članovi tima (email)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KombatKingo ™</cp:lastModifiedBy>
  <cp:revision>174</cp:revision>
  <dcterms:created xsi:type="dcterms:W3CDTF">2024-10-25T07:22:58Z</dcterms:created>
  <dcterms:modified xsi:type="dcterms:W3CDTF">2025-01-24T15:48:44Z</dcterms:modified>
  <dc:language>en-US</dc:language>
</cp:coreProperties>
</file>