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65" r:id="rId14"/>
    <p:sldId id="266" r:id="rId15"/>
    <p:sldId id="267" r:id="rId16"/>
    <p:sldId id="268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0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8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99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9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99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7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69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62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6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3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3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6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0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1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1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5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7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56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291472"/>
            <a:ext cx="5714228" cy="3094259"/>
          </a:xfrm>
        </p:spPr>
        <p:txBody>
          <a:bodyPr>
            <a:normAutofit fontScale="90000"/>
          </a:bodyPr>
          <a:lstStyle/>
          <a:p>
            <a:r>
              <a:rPr dirty="0" err="1"/>
              <a:t>PrognosAI</a:t>
            </a:r>
            <a:r>
              <a:rPr dirty="0"/>
              <a:t>: AI-Driven Predictive Maintenance System Using Time-Series Sensor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r>
              <a:rPr dirty="0"/>
              <a:t>Prepared by: Durga Veera Prasad V</a:t>
            </a:r>
          </a:p>
          <a:p>
            <a:r>
              <a:rPr dirty="0"/>
              <a:t>Dataset: NASA Turbofan Jet Engine (CMAPSS)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A8122F-5814-4808-58A5-BD472B61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36" y="183823"/>
            <a:ext cx="6231118" cy="5693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6F48CC-358A-8B50-05AB-0909341B6A7C}"/>
              </a:ext>
            </a:extLst>
          </p:cNvPr>
          <p:cNvSpPr txBox="1"/>
          <p:nvPr/>
        </p:nvSpPr>
        <p:spPr>
          <a:xfrm>
            <a:off x="2092751" y="6304845"/>
            <a:ext cx="443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Figure2: </a:t>
            </a:r>
            <a:r>
              <a:rPr lang="en-IN" dirty="0" err="1"/>
              <a:t>PrognosAI</a:t>
            </a:r>
            <a:r>
              <a:rPr lang="en-IN" dirty="0"/>
              <a:t> Dashboard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3727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D445A8-2540-0650-1857-FAD6FCCF27CA}"/>
              </a:ext>
            </a:extLst>
          </p:cNvPr>
          <p:cNvSpPr txBox="1"/>
          <p:nvPr/>
        </p:nvSpPr>
        <p:spPr>
          <a:xfrm>
            <a:off x="2696066" y="6248283"/>
            <a:ext cx="4416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Figure3: </a:t>
            </a:r>
            <a:r>
              <a:rPr lang="en-IN" dirty="0" err="1"/>
              <a:t>PrognosAI</a:t>
            </a:r>
            <a:r>
              <a:rPr lang="en-IN" dirty="0"/>
              <a:t> Engine Life Span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7AFBBD-CA59-FBDB-DBD0-590A8A3CF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82" y="370671"/>
            <a:ext cx="6881567" cy="58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6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4752C6-90EB-5269-A30B-EE1AE61AF301}"/>
              </a:ext>
            </a:extLst>
          </p:cNvPr>
          <p:cNvSpPr txBox="1"/>
          <p:nvPr/>
        </p:nvSpPr>
        <p:spPr>
          <a:xfrm>
            <a:off x="2663073" y="503655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Figure4: </a:t>
            </a:r>
            <a:r>
              <a:rPr lang="en-IN" dirty="0" err="1"/>
              <a:t>PrognosAI</a:t>
            </a:r>
            <a:r>
              <a:rPr lang="en-IN" dirty="0"/>
              <a:t> Alert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C135FF-5E84-4CCC-D60A-FB49D3DB6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21" y="826077"/>
            <a:ext cx="8428450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7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latin typeface="Calibri"/>
              </a:defRPr>
            </a:pPr>
            <a:r>
              <a:t>Metrics:</a:t>
            </a:r>
          </a:p>
          <a:p>
            <a:pPr algn="l">
              <a:defRPr sz="1800">
                <a:latin typeface="Calibri"/>
              </a:defRPr>
            </a:pPr>
            <a:r>
              <a:t>- R²: &gt;0.95</a:t>
            </a:r>
          </a:p>
          <a:p>
            <a:pPr algn="l">
              <a:defRPr sz="1800">
                <a:latin typeface="Calibri"/>
              </a:defRPr>
            </a:pPr>
            <a:r>
              <a:t>- RMSE: Low</a:t>
            </a:r>
          </a:p>
          <a:p>
            <a:pPr algn="l">
              <a:defRPr sz="1800">
                <a:latin typeface="Calibri"/>
              </a:defRPr>
            </a:pPr>
            <a:r>
              <a:t>- MAE: Low</a:t>
            </a:r>
          </a:p>
          <a:p>
            <a:pPr algn="l">
              <a:defRPr sz="1800">
                <a:latin typeface="Calibri"/>
              </a:defRPr>
            </a:pPr>
            <a:endParaRPr/>
          </a:p>
          <a:p>
            <a:pPr algn="l">
              <a:defRPr sz="1800">
                <a:latin typeface="Calibri"/>
              </a:defRPr>
            </a:pPr>
            <a:r>
              <a:t>Highlights:</a:t>
            </a:r>
          </a:p>
          <a:p>
            <a:pPr algn="l">
              <a:defRPr sz="1800">
                <a:latin typeface="Calibri"/>
              </a:defRPr>
            </a:pPr>
            <a:r>
              <a:t>- Stable LSTM performance</a:t>
            </a:r>
          </a:p>
          <a:p>
            <a:pPr algn="l">
              <a:defRPr sz="1800">
                <a:latin typeface="Calibri"/>
              </a:defRPr>
            </a:pPr>
            <a:r>
              <a:t>- Accurate RUL predictions with low error</a:t>
            </a:r>
          </a:p>
          <a:p>
            <a:pPr algn="l">
              <a:defRPr sz="1800">
                <a:latin typeface="Calibri"/>
              </a:defRPr>
            </a:pPr>
            <a:r>
              <a:t>- Effective alert-based decision support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latin typeface="Calibri"/>
              </a:defRPr>
            </a:pPr>
            <a:r>
              <a:t>Conclusion:</a:t>
            </a:r>
          </a:p>
          <a:p>
            <a:pPr algn="l">
              <a:defRPr sz="1800">
                <a:latin typeface="Calibri"/>
              </a:defRPr>
            </a:pPr>
            <a:r>
              <a:t>PrognosAI effectively predicts Remaining Useful Life (RUL) using AI-based modeling and visualization.</a:t>
            </a:r>
          </a:p>
          <a:p>
            <a:pPr algn="l">
              <a:defRPr sz="1800">
                <a:latin typeface="Calibri"/>
              </a:defRPr>
            </a:pPr>
            <a:endParaRPr/>
          </a:p>
          <a:p>
            <a:pPr algn="l">
              <a:defRPr sz="1800">
                <a:latin typeface="Calibri"/>
              </a:defRPr>
            </a:pPr>
            <a:r>
              <a:t>Future Enhancements:</a:t>
            </a:r>
          </a:p>
          <a:p>
            <a:pPr algn="l">
              <a:defRPr sz="1800">
                <a:latin typeface="Calibri"/>
              </a:defRPr>
            </a:pPr>
            <a:r>
              <a:t>- Real-time IoT data integration</a:t>
            </a:r>
          </a:p>
          <a:p>
            <a:pPr algn="l">
              <a:defRPr sz="1800">
                <a:latin typeface="Calibri"/>
              </a:defRPr>
            </a:pPr>
            <a:r>
              <a:t>- Adaptive online learning</a:t>
            </a:r>
          </a:p>
          <a:p>
            <a:pPr algn="l">
              <a:defRPr sz="1800">
                <a:latin typeface="Calibri"/>
              </a:defRPr>
            </a:pPr>
            <a:r>
              <a:t>- Cloud deployment and API services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latin typeface="Calibri"/>
              </a:defRPr>
            </a:pPr>
            <a:r>
              <a:rPr dirty="0"/>
              <a:t>Grateful acknowledgment to mentor and NASA for CMAPSS dataset.</a:t>
            </a:r>
          </a:p>
          <a:p>
            <a:pPr algn="l">
              <a:defRPr sz="1800">
                <a:latin typeface="Calibri"/>
              </a:defRPr>
            </a:pPr>
            <a:r>
              <a:rPr dirty="0"/>
              <a:t>Thanks to peers and collaborators for support.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 and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latin typeface="Calibri"/>
              </a:defRPr>
            </a:pPr>
            <a:r>
              <a:rPr dirty="0"/>
              <a:t>Languages: Python 3.10</a:t>
            </a:r>
          </a:p>
          <a:p>
            <a:pPr algn="l">
              <a:defRPr sz="1800">
                <a:latin typeface="Calibri"/>
              </a:defRPr>
            </a:pPr>
            <a:r>
              <a:rPr dirty="0"/>
              <a:t>Libraries: </a:t>
            </a:r>
            <a:r>
              <a:rPr dirty="0" err="1"/>
              <a:t>tensorflow</a:t>
            </a:r>
            <a:r>
              <a:rPr dirty="0"/>
              <a:t>, </a:t>
            </a:r>
            <a:r>
              <a:rPr dirty="0" err="1"/>
              <a:t>keras</a:t>
            </a:r>
            <a:r>
              <a:rPr dirty="0"/>
              <a:t>, pandas, </a:t>
            </a:r>
            <a:r>
              <a:rPr dirty="0" err="1"/>
              <a:t>numpy</a:t>
            </a:r>
            <a:r>
              <a:rPr dirty="0"/>
              <a:t>, </a:t>
            </a:r>
            <a:r>
              <a:rPr dirty="0" err="1"/>
              <a:t>sklearn</a:t>
            </a:r>
            <a:r>
              <a:rPr dirty="0"/>
              <a:t>, matplotlib, </a:t>
            </a:r>
            <a:r>
              <a:rPr dirty="0" err="1"/>
              <a:t>plotly</a:t>
            </a:r>
            <a:r>
              <a:rPr dirty="0"/>
              <a:t>, </a:t>
            </a:r>
            <a:r>
              <a:rPr dirty="0" err="1"/>
              <a:t>streamlit</a:t>
            </a:r>
            <a:r>
              <a:rPr dirty="0"/>
              <a:t>, </a:t>
            </a:r>
            <a:r>
              <a:rPr dirty="0" err="1"/>
              <a:t>joblib</a:t>
            </a:r>
            <a:r>
              <a:rPr dirty="0"/>
              <a:t>, </a:t>
            </a:r>
            <a:r>
              <a:rPr dirty="0" err="1"/>
              <a:t>reportlab</a:t>
            </a:r>
            <a:endParaRPr dirty="0"/>
          </a:p>
          <a:p>
            <a:pPr algn="l">
              <a:defRPr sz="1800">
                <a:latin typeface="Calibri"/>
              </a:defRPr>
            </a:pPr>
            <a:r>
              <a:rPr dirty="0"/>
              <a:t>Dataset: NASA CMAPSS</a:t>
            </a:r>
          </a:p>
          <a:p>
            <a:pPr algn="l">
              <a:defRPr sz="1800">
                <a:latin typeface="Calibri"/>
              </a:defRPr>
            </a:pPr>
            <a:r>
              <a:rPr dirty="0"/>
              <a:t>Environment: </a:t>
            </a:r>
            <a:r>
              <a:rPr dirty="0" err="1"/>
              <a:t>Jupyter</a:t>
            </a:r>
            <a:r>
              <a:rPr dirty="0"/>
              <a:t> Notebook / VS Code / </a:t>
            </a:r>
            <a:r>
              <a:rPr dirty="0" err="1"/>
              <a:t>Streamlit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238B5-89EE-0124-4C18-9FA2D996268E}"/>
              </a:ext>
            </a:extLst>
          </p:cNvPr>
          <p:cNvSpPr txBox="1"/>
          <p:nvPr/>
        </p:nvSpPr>
        <p:spPr>
          <a:xfrm>
            <a:off x="2432116" y="2698326"/>
            <a:ext cx="4469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7278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latin typeface="Calibri"/>
              </a:defRPr>
            </a:pPr>
            <a:r>
              <a:rPr dirty="0" err="1"/>
              <a:t>PrognosAI</a:t>
            </a:r>
            <a:r>
              <a:rPr dirty="0"/>
              <a:t> is an AI-driven predictive maintenance framework that estimates the Remaining Useful Life (RUL) of turbofan jet engines using time-series sensor data. The system integrates deep learning, dynamic alerting, and visualization dashboards to provide interpretable insights and optimize maintenance planning.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latin typeface="Calibri"/>
              </a:defRPr>
            </a:pPr>
            <a:r>
              <a:rPr dirty="0"/>
              <a:t>Predictive maintenance aims to forecast equipment failures before they occur.</a:t>
            </a:r>
          </a:p>
          <a:p>
            <a:pPr algn="l">
              <a:defRPr sz="1800">
                <a:latin typeface="Calibri"/>
              </a:defRPr>
            </a:pPr>
            <a:endParaRPr dirty="0"/>
          </a:p>
          <a:p>
            <a:pPr algn="l">
              <a:defRPr sz="1800">
                <a:latin typeface="Calibri"/>
              </a:defRPr>
            </a:pPr>
            <a:r>
              <a:rPr dirty="0"/>
              <a:t>Objectives:</a:t>
            </a:r>
          </a:p>
          <a:p>
            <a:pPr algn="l">
              <a:defRPr sz="1800">
                <a:latin typeface="Calibri"/>
              </a:defRPr>
            </a:pPr>
            <a:r>
              <a:rPr dirty="0"/>
              <a:t>- Develop an LSTM model for accurate RUL prediction</a:t>
            </a:r>
          </a:p>
          <a:p>
            <a:pPr algn="l">
              <a:defRPr sz="1800">
                <a:latin typeface="Calibri"/>
              </a:defRPr>
            </a:pPr>
            <a:r>
              <a:rPr dirty="0"/>
              <a:t>- Implement dynamic alerts for maintenance scheduling</a:t>
            </a:r>
          </a:p>
          <a:p>
            <a:pPr algn="l">
              <a:defRPr sz="1800">
                <a:latin typeface="Calibri"/>
              </a:defRPr>
            </a:pPr>
            <a:r>
              <a:rPr dirty="0"/>
              <a:t>- Provide a real-time visualization dashboard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latin typeface="Calibri"/>
              </a:defRPr>
            </a:pPr>
            <a:r>
              <a:rPr dirty="0"/>
              <a:t>Source: NASA CMAPSS Dataset</a:t>
            </a:r>
          </a:p>
          <a:p>
            <a:pPr algn="l">
              <a:defRPr sz="1800">
                <a:latin typeface="Calibri"/>
              </a:defRPr>
            </a:pPr>
            <a:r>
              <a:rPr dirty="0"/>
              <a:t>Features: 21 sensors + 3 operational settings</a:t>
            </a:r>
          </a:p>
          <a:p>
            <a:pPr algn="l">
              <a:defRPr sz="1800">
                <a:latin typeface="Calibri"/>
              </a:defRPr>
            </a:pPr>
            <a:r>
              <a:rPr dirty="0"/>
              <a:t>Units: Multiple engine units (FD001–FD004)</a:t>
            </a:r>
          </a:p>
          <a:p>
            <a:pPr algn="l">
              <a:defRPr sz="1800">
                <a:latin typeface="Calibri"/>
              </a:defRPr>
            </a:pPr>
            <a:r>
              <a:rPr dirty="0"/>
              <a:t>Target: Remaining Useful Life (RUL)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latin typeface="Calibri"/>
              </a:defRPr>
            </a:pPr>
            <a:r>
              <a:rPr dirty="0"/>
              <a:t>Workflow: Data Collection → Preprocessing → Feature Scaling → LSTM Model Training → RUL Prediction → Visualization &amp; Alerts</a:t>
            </a:r>
          </a:p>
          <a:p>
            <a:pPr algn="l">
              <a:defRPr sz="1800">
                <a:latin typeface="Calibri"/>
              </a:defRPr>
            </a:pPr>
            <a:endParaRPr dirty="0"/>
          </a:p>
          <a:p>
            <a:pPr algn="l">
              <a:defRPr sz="1800">
                <a:latin typeface="Calibri"/>
              </a:defRPr>
            </a:pPr>
            <a:r>
              <a:rPr dirty="0"/>
              <a:t>Figure 1: </a:t>
            </a:r>
            <a:r>
              <a:rPr dirty="0" err="1"/>
              <a:t>PrognosAI</a:t>
            </a:r>
            <a:r>
              <a:rPr dirty="0"/>
              <a:t> System Architecture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29314-1FC5-62A1-FB93-2B16657CD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8" y="2347277"/>
            <a:ext cx="7541443" cy="31036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D76328-1A16-379C-5FBB-0B6C42057077}"/>
              </a:ext>
            </a:extLst>
          </p:cNvPr>
          <p:cNvSpPr txBox="1"/>
          <p:nvPr/>
        </p:nvSpPr>
        <p:spPr>
          <a:xfrm>
            <a:off x="2187018" y="5498069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Figure1: </a:t>
            </a:r>
            <a:r>
              <a:rPr lang="en-IN" dirty="0" err="1"/>
              <a:t>PrognosAI</a:t>
            </a:r>
            <a:r>
              <a:rPr lang="en-IN" dirty="0"/>
              <a:t> System Architecture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Milestone 1 – 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latin typeface="Calibri"/>
              </a:defRPr>
            </a:pPr>
            <a:r>
              <a:t>• Loaded CMAPSS datasets</a:t>
            </a:r>
          </a:p>
          <a:p>
            <a:pPr algn="l">
              <a:defRPr sz="1800">
                <a:latin typeface="Calibri"/>
              </a:defRPr>
            </a:pPr>
            <a:r>
              <a:t>• Calculated RUL per engine cycle</a:t>
            </a:r>
          </a:p>
          <a:p>
            <a:pPr algn="l">
              <a:defRPr sz="1800">
                <a:latin typeface="Calibri"/>
              </a:defRPr>
            </a:pPr>
            <a:r>
              <a:t>• Applied MinMaxScaler for normalization</a:t>
            </a:r>
          </a:p>
          <a:p>
            <a:pPr algn="l">
              <a:defRPr sz="1800">
                <a:latin typeface="Calibri"/>
              </a:defRPr>
            </a:pPr>
            <a:r>
              <a:t>• Generated time-window sequences for LSTM input</a:t>
            </a:r>
          </a:p>
          <a:p>
            <a:pPr algn="l">
              <a:defRPr sz="1800">
                <a:latin typeface="Calibri"/>
              </a:defRPr>
            </a:pPr>
            <a:endParaRPr/>
          </a:p>
          <a:p>
            <a:pPr algn="l">
              <a:defRPr sz="1800">
                <a:latin typeface="Calibri"/>
              </a:defRPr>
            </a:pPr>
            <a:r>
              <a:t>Libraries: pandas, numpy, sklearn.preprocessing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Milestone 2 – Model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latin typeface="Calibri"/>
              </a:defRPr>
            </a:pPr>
            <a:r>
              <a:rPr dirty="0"/>
              <a:t>• Built LSTM model using </a:t>
            </a:r>
            <a:r>
              <a:rPr dirty="0" err="1"/>
              <a:t>Keras</a:t>
            </a:r>
            <a:r>
              <a:rPr dirty="0"/>
              <a:t> Sequential API</a:t>
            </a:r>
          </a:p>
          <a:p>
            <a:pPr algn="l">
              <a:defRPr sz="1800">
                <a:latin typeface="Calibri"/>
              </a:defRPr>
            </a:pPr>
            <a:r>
              <a:rPr dirty="0"/>
              <a:t>• Layers: LSTM(128) → Dropout → Dense(64, 32, 1)</a:t>
            </a:r>
          </a:p>
          <a:p>
            <a:pPr algn="l">
              <a:defRPr sz="1800">
                <a:latin typeface="Calibri"/>
              </a:defRPr>
            </a:pPr>
            <a:r>
              <a:rPr dirty="0"/>
              <a:t>• Optimizer: Adam | Loss: MSE</a:t>
            </a:r>
          </a:p>
          <a:p>
            <a:pPr algn="l">
              <a:defRPr sz="1800">
                <a:latin typeface="Calibri"/>
              </a:defRPr>
            </a:pPr>
            <a:r>
              <a:rPr dirty="0"/>
              <a:t>• Used 5-Fold Cross-Validation</a:t>
            </a:r>
          </a:p>
          <a:p>
            <a:pPr algn="l">
              <a:defRPr sz="1800">
                <a:latin typeface="Calibri"/>
              </a:defRPr>
            </a:pPr>
            <a:r>
              <a:rPr dirty="0"/>
              <a:t>• Saved model and scalers for deployment</a:t>
            </a:r>
          </a:p>
          <a:p>
            <a:pPr algn="l">
              <a:defRPr sz="1800">
                <a:latin typeface="Calibri"/>
              </a:defRPr>
            </a:pPr>
            <a:endParaRPr dirty="0"/>
          </a:p>
          <a:p>
            <a:pPr algn="l">
              <a:defRPr sz="1800">
                <a:latin typeface="Calibri"/>
              </a:defRPr>
            </a:pPr>
            <a:r>
              <a:rPr dirty="0"/>
              <a:t>Libraries: </a:t>
            </a:r>
            <a:r>
              <a:rPr dirty="0" err="1"/>
              <a:t>tensorflow</a:t>
            </a:r>
            <a:r>
              <a:rPr dirty="0"/>
              <a:t>, </a:t>
            </a:r>
            <a:r>
              <a:rPr dirty="0" err="1"/>
              <a:t>keras</a:t>
            </a:r>
            <a:r>
              <a:rPr dirty="0"/>
              <a:t>, </a:t>
            </a:r>
            <a:r>
              <a:rPr dirty="0" err="1"/>
              <a:t>sklearn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Milestone 3 – Evaluation and Alert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latin typeface="Calibri"/>
              </a:defRPr>
            </a:pPr>
            <a:r>
              <a:t>• Achieved R² &gt; 0.95 with low RMSE and MAE</a:t>
            </a:r>
          </a:p>
          <a:p>
            <a:pPr algn="l">
              <a:defRPr sz="1800">
                <a:latin typeface="Calibri"/>
              </a:defRPr>
            </a:pPr>
            <a:r>
              <a:t>• Dynamic alert thresholds:</a:t>
            </a:r>
          </a:p>
          <a:p>
            <a:pPr algn="l">
              <a:defRPr sz="1800">
                <a:latin typeface="Calibri"/>
              </a:defRPr>
            </a:pPr>
            <a:r>
              <a:t>  - Critical: RUL ≤ 20%</a:t>
            </a:r>
          </a:p>
          <a:p>
            <a:pPr algn="l">
              <a:defRPr sz="1800">
                <a:latin typeface="Calibri"/>
              </a:defRPr>
            </a:pPr>
            <a:r>
              <a:t>  - Warning: 20% &lt; RUL ≤ 50%</a:t>
            </a:r>
          </a:p>
          <a:p>
            <a:pPr algn="l">
              <a:defRPr sz="1800">
                <a:latin typeface="Calibri"/>
              </a:defRPr>
            </a:pPr>
            <a:r>
              <a:t>  - Normal: RUL &gt; 50%</a:t>
            </a:r>
          </a:p>
          <a:p>
            <a:pPr algn="l">
              <a:defRPr sz="1800">
                <a:latin typeface="Calibri"/>
              </a:defRPr>
            </a:pPr>
            <a:r>
              <a:t>• Generated alert summaries and visual reports</a:t>
            </a:r>
          </a:p>
          <a:p>
            <a:pPr algn="l">
              <a:defRPr sz="1800">
                <a:latin typeface="Calibri"/>
              </a:defRPr>
            </a:pPr>
            <a:endParaRPr/>
          </a:p>
          <a:p>
            <a:pPr algn="l">
              <a:defRPr sz="1800">
                <a:latin typeface="Calibri"/>
              </a:defRPr>
            </a:pPr>
            <a:r>
              <a:t>Libraries: numpy, pandas, sklearn.metrics, matplotlib, plotly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Milestone 4 – Visualization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latin typeface="Calibri"/>
              </a:defRPr>
            </a:pPr>
            <a:r>
              <a:rPr dirty="0"/>
              <a:t>• Developed interactive </a:t>
            </a:r>
            <a:r>
              <a:rPr dirty="0" err="1"/>
              <a:t>Streamlit</a:t>
            </a:r>
            <a:r>
              <a:rPr dirty="0"/>
              <a:t> dashboard</a:t>
            </a:r>
          </a:p>
          <a:p>
            <a:pPr algn="l">
              <a:defRPr sz="1800">
                <a:latin typeface="Calibri"/>
              </a:defRPr>
            </a:pPr>
            <a:r>
              <a:rPr dirty="0"/>
              <a:t>• Allowed upload of test CSV/TXT files</a:t>
            </a:r>
          </a:p>
          <a:p>
            <a:pPr algn="l">
              <a:defRPr sz="1800">
                <a:latin typeface="Calibri"/>
              </a:defRPr>
            </a:pPr>
            <a:r>
              <a:rPr dirty="0"/>
              <a:t>• Displayed engine-wise RUL predictions and alerts</a:t>
            </a:r>
          </a:p>
          <a:p>
            <a:pPr algn="l">
              <a:defRPr sz="1800">
                <a:latin typeface="Calibri"/>
              </a:defRPr>
            </a:pPr>
            <a:r>
              <a:rPr dirty="0"/>
              <a:t>• Supported result download and threshold control</a:t>
            </a:r>
          </a:p>
          <a:p>
            <a:pPr algn="l">
              <a:defRPr sz="1800">
                <a:latin typeface="Calibri"/>
              </a:defRPr>
            </a:pPr>
            <a:endParaRPr dirty="0"/>
          </a:p>
          <a:p>
            <a:pPr algn="l">
              <a:defRPr sz="1800">
                <a:latin typeface="Calibri"/>
              </a:defRPr>
            </a:pPr>
            <a:r>
              <a:rPr dirty="0"/>
              <a:t>Libraries: </a:t>
            </a:r>
            <a:r>
              <a:rPr dirty="0" err="1"/>
              <a:t>streamlit</a:t>
            </a:r>
            <a:r>
              <a:rPr dirty="0"/>
              <a:t>, pandas, </a:t>
            </a:r>
            <a:r>
              <a:rPr dirty="0" err="1"/>
              <a:t>numpy</a:t>
            </a:r>
            <a:r>
              <a:rPr dirty="0"/>
              <a:t>, </a:t>
            </a:r>
            <a:r>
              <a:rPr dirty="0" err="1"/>
              <a:t>plotly</a:t>
            </a:r>
            <a:r>
              <a:rPr dirty="0"/>
              <a:t>, </a:t>
            </a:r>
            <a:r>
              <a:rPr dirty="0" err="1"/>
              <a:t>joblib</a:t>
            </a:r>
            <a:r>
              <a:rPr dirty="0"/>
              <a:t>, </a:t>
            </a:r>
            <a:r>
              <a:rPr dirty="0" err="1"/>
              <a:t>tensorflow.keras</a:t>
            </a:r>
            <a:endParaRPr dirty="0"/>
          </a:p>
          <a:p>
            <a:pPr marL="0" indent="0" algn="l">
              <a:buNone/>
              <a:defRPr sz="1800">
                <a:latin typeface="Calibri"/>
              </a:defRPr>
            </a:pPr>
            <a:endParaRPr dirty="0"/>
          </a:p>
          <a:p>
            <a:pPr algn="l">
              <a:defRPr sz="1800">
                <a:latin typeface="Calibri"/>
              </a:defRPr>
            </a:pPr>
            <a:r>
              <a:rPr dirty="0"/>
              <a:t>Figures 2</a:t>
            </a:r>
            <a:r>
              <a:rPr lang="en-US" dirty="0"/>
              <a:t>,3 and </a:t>
            </a:r>
            <a:r>
              <a:rPr dirty="0"/>
              <a:t>4: Dashboard Screens, RUL Trends, Alert Distribution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96</TotalTime>
  <Words>555</Words>
  <Application>Microsoft Office PowerPoint</Application>
  <PresentationFormat>On-screen Show (4:3)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Celestial</vt:lpstr>
      <vt:lpstr>PrognosAI: AI-Driven Predictive Maintenance System Using Time-Series Sensor Data</vt:lpstr>
      <vt:lpstr>Abstract</vt:lpstr>
      <vt:lpstr>Introduction and Objectives</vt:lpstr>
      <vt:lpstr>Dataset Description</vt:lpstr>
      <vt:lpstr>System Architecture</vt:lpstr>
      <vt:lpstr>Milestone 1 – Data Preparation</vt:lpstr>
      <vt:lpstr>Milestone 2 – Model Development</vt:lpstr>
      <vt:lpstr>Milestone 3 – Evaluation and Alert System</vt:lpstr>
      <vt:lpstr>Milestone 4 – Visualization Dashboard</vt:lpstr>
      <vt:lpstr>PowerPoint Presentation</vt:lpstr>
      <vt:lpstr>PowerPoint Presentation</vt:lpstr>
      <vt:lpstr>PowerPoint Presentation</vt:lpstr>
      <vt:lpstr>Results and Performance</vt:lpstr>
      <vt:lpstr>Conclusion and Future Scope</vt:lpstr>
      <vt:lpstr>Acknowledgment</vt:lpstr>
      <vt:lpstr>References and Tools Used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PRASAD VDV</cp:lastModifiedBy>
  <cp:revision>15</cp:revision>
  <dcterms:created xsi:type="dcterms:W3CDTF">2013-01-27T09:14:16Z</dcterms:created>
  <dcterms:modified xsi:type="dcterms:W3CDTF">2025-10-31T19:37:40Z</dcterms:modified>
  <cp:category/>
</cp:coreProperties>
</file>