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6" r:id="rId5"/>
  </p:sldIdLst>
  <p:sldSz cx="274320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p15:clr>
            <a:srgbClr val="A4A3A4"/>
          </p15:clr>
        </p15:guide>
        <p15:guide id="2" orient="horz" pos="144">
          <p15:clr>
            <a:srgbClr val="A4A3A4"/>
          </p15:clr>
        </p15:guide>
        <p15:guide id="3" orient="horz" pos="10080">
          <p15:clr>
            <a:srgbClr val="A4A3A4"/>
          </p15:clr>
        </p15:guide>
        <p15:guide id="4" orient="horz">
          <p15:clr>
            <a:srgbClr val="A4A3A4"/>
          </p15:clr>
        </p15:guide>
        <p15:guide id="5" pos="363">
          <p15:clr>
            <a:srgbClr val="A4A3A4"/>
          </p15:clr>
        </p15:guide>
        <p15:guide id="6" pos="1691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6BBA"/>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19" autoAdjust="0"/>
    <p:restoredTop sz="94706" autoAdjust="0"/>
  </p:normalViewPr>
  <p:slideViewPr>
    <p:cSldViewPr snapToGrid="0" snapToObjects="1" showGuides="1">
      <p:cViewPr varScale="1">
        <p:scale>
          <a:sx n="48" d="100"/>
          <a:sy n="48" d="100"/>
        </p:scale>
        <p:origin x="966" y="-6"/>
      </p:cViewPr>
      <p:guideLst>
        <p:guide orient="horz" pos="1659"/>
        <p:guide orient="horz" pos="144"/>
        <p:guide orient="horz" pos="10080"/>
        <p:guide orient="horz"/>
        <p:guide pos="363"/>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5/10/2022</a:t>
            </a:fld>
            <a:endParaRPr lang="en-US" dirty="0"/>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1" y="726881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41977"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6500" y="2649220"/>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5984" y="264922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5984" y="306316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5984" y="729892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774954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5984" y="1300226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574412" y="1343255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7699295"/>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1" y="726881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41977"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6500" y="2649220"/>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5984" y="264922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5984" y="306316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5984" y="729892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774954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5984" y="1300226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574412" y="1343255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7699295"/>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55199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849454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32869"/>
            <a:ext cx="8483204"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76461" y="9035724"/>
            <a:ext cx="849554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588799" y="8621486"/>
            <a:ext cx="8483203"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471422" y="10733346"/>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471422" y="10286703"/>
            <a:ext cx="848220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9476384" y="3087450"/>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9471422" y="2632869"/>
            <a:ext cx="8487172"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372337" y="2632869"/>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372337" y="3063161"/>
            <a:ext cx="848501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372337" y="8605432"/>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369192" y="9056044"/>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372337" y="12839700"/>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8372337" y="13290312"/>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5"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8308"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0789" y="2632869"/>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7812" y="7540814"/>
            <a:ext cx="628650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0293" y="710625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079512"/>
            <a:ext cx="1295003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7" y="2632869"/>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7" y="10987984"/>
            <a:ext cx="129500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7" y="10537372"/>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600583" y="2632869"/>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600583" y="308348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600583" y="713636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99011" y="758698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600583" y="1283970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99011" y="1329031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4"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5"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43" name="Rounded Rectangle 42"/>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57557"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7226316"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13895075"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20563833"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Table 40">
            <a:extLst>
              <a:ext uri="{FF2B5EF4-FFF2-40B4-BE49-F238E27FC236}">
                <a16:creationId xmlns:a16="http://schemas.microsoft.com/office/drawing/2014/main" id="{E0D038D7-4C45-DE4E-A91F-06705257E6E0}"/>
              </a:ext>
            </a:extLst>
          </p:cNvPr>
          <p:cNvGraphicFramePr>
            <a:graphicFrameLocks noGrp="1"/>
          </p:cNvGraphicFramePr>
          <p:nvPr userDrawn="1">
            <p:extLst>
              <p:ext uri="{D42A27DB-BD31-4B8C-83A1-F6EECF244321}">
                <p14:modId xmlns:p14="http://schemas.microsoft.com/office/powerpoint/2010/main" val="221563226"/>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r>
                        <a:rPr lang="en-US" sz="1100" dirty="0">
                          <a:solidFill>
                            <a:schemeClr val="bg1"/>
                          </a:solidFill>
                          <a:latin typeface="Arial" panose="020B0604020202020204" pitchFamily="34" charset="0"/>
                          <a:cs typeface="Arial" panose="020B0604020202020204" pitchFamily="34" charset="0"/>
                        </a:rPr>
                        <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8EA479E6-FAAC-4ED8-B640-798922B368A2}"/>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
                      </a: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r>
                        <a:rPr lang="en-US" sz="1100" dirty="0">
                          <a:solidFill>
                            <a:schemeClr val="bg1">
                              <a:lumMod val="85000"/>
                            </a:schemeClr>
                          </a:solidFill>
                          <a:latin typeface="Arial"/>
                          <a:cs typeface="Arial"/>
                        </a:rPr>
                        <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43" name="Rounded Rectangle 42"/>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57557"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7226316"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13895075"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20563833"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6472422"/>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9" name="Rounded Rectangle 38"/>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 name="Rounded Rectangle 50"/>
          <p:cNvSpPr/>
          <p:nvPr userDrawn="1"/>
        </p:nvSpPr>
        <p:spPr>
          <a:xfrm>
            <a:off x="557557"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userDrawn="1"/>
        </p:nvSpPr>
        <p:spPr>
          <a:xfrm>
            <a:off x="9467023"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userDrawn="1"/>
        </p:nvSpPr>
        <p:spPr>
          <a:xfrm>
            <a:off x="18376489"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 Box 14"/>
          <p:cNvSpPr txBox="1">
            <a:spLocks noChangeArrowheads="1"/>
          </p:cNvSpPr>
          <p:nvPr userDrawn="1"/>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55" name="Table 54">
            <a:extLst>
              <a:ext uri="{FF2B5EF4-FFF2-40B4-BE49-F238E27FC236}">
                <a16:creationId xmlns:a16="http://schemas.microsoft.com/office/drawing/2014/main" id="{76B2E2B1-54D9-8C43-9A9B-854B9D75C8DA}"/>
              </a:ext>
            </a:extLst>
          </p:cNvPr>
          <p:cNvGraphicFramePr>
            <a:graphicFrameLocks noGrp="1"/>
          </p:cNvGraphicFramePr>
          <p:nvPr userDrawn="1">
            <p:extLst>
              <p:ext uri="{D42A27DB-BD31-4B8C-83A1-F6EECF244321}">
                <p14:modId xmlns:p14="http://schemas.microsoft.com/office/powerpoint/2010/main" val="221563226"/>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r>
                        <a:rPr lang="en-US" sz="1100" dirty="0">
                          <a:solidFill>
                            <a:schemeClr val="bg1"/>
                          </a:solidFill>
                          <a:latin typeface="Arial" panose="020B0604020202020204" pitchFamily="34" charset="0"/>
                          <a:cs typeface="Arial" panose="020B0604020202020204" pitchFamily="34" charset="0"/>
                        </a:rPr>
                        <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58580C49-5041-4508-BE38-466B5E61C766}"/>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
                      </a: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r>
                        <a:rPr lang="en-US" sz="1100" dirty="0">
                          <a:solidFill>
                            <a:schemeClr val="bg1">
                              <a:lumMod val="85000"/>
                            </a:schemeClr>
                          </a:solidFill>
                          <a:latin typeface="Arial"/>
                          <a:cs typeface="Arial"/>
                        </a:rPr>
                        <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7" name="Rounded Rectangle 36"/>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Rounded Rectangle 39"/>
          <p:cNvSpPr/>
          <p:nvPr userDrawn="1"/>
        </p:nvSpPr>
        <p:spPr>
          <a:xfrm>
            <a:off x="557557" y="2624507"/>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7218932" y="2624507"/>
            <a:ext cx="13012421" cy="13373100"/>
          </a:xfrm>
          <a:prstGeom prst="roundRect">
            <a:avLst>
              <a:gd name="adj" fmla="val 110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0574000" y="2624507"/>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Box 14"/>
          <p:cNvSpPr txBox="1">
            <a:spLocks noChangeArrowheads="1"/>
          </p:cNvSpPr>
          <p:nvPr userDrawn="1"/>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43" name="Table 42">
            <a:extLst>
              <a:ext uri="{FF2B5EF4-FFF2-40B4-BE49-F238E27FC236}">
                <a16:creationId xmlns:a16="http://schemas.microsoft.com/office/drawing/2014/main" id="{8E50A767-B2E6-E041-A117-FE33BF97E88B}"/>
              </a:ext>
            </a:extLst>
          </p:cNvPr>
          <p:cNvGraphicFramePr>
            <a:graphicFrameLocks noGrp="1"/>
          </p:cNvGraphicFramePr>
          <p:nvPr userDrawn="1">
            <p:extLst>
              <p:ext uri="{D42A27DB-BD31-4B8C-83A1-F6EECF244321}">
                <p14:modId xmlns:p14="http://schemas.microsoft.com/office/powerpoint/2010/main" val="341988918"/>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r>
                        <a:rPr lang="en-US" sz="1100" dirty="0">
                          <a:solidFill>
                            <a:schemeClr val="bg1"/>
                          </a:solidFill>
                          <a:latin typeface="Arial" panose="020B0604020202020204" pitchFamily="34" charset="0"/>
                          <a:cs typeface="Arial" panose="020B0604020202020204" pitchFamily="34" charset="0"/>
                        </a:rPr>
                        <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1B1E5138-6C5D-4DCD-96F7-B0156B22702F}"/>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
                      </a: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r>
                        <a:rPr lang="en-US" sz="1100" dirty="0">
                          <a:solidFill>
                            <a:schemeClr val="bg1">
                              <a:lumMod val="85000"/>
                            </a:schemeClr>
                          </a:solidFill>
                          <a:latin typeface="Arial"/>
                          <a:cs typeface="Arial"/>
                        </a:rPr>
                        <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rupeshthetech.medium.com/face-detection-models-and-their-performance-comparison-eb8da55f328c" TargetMode="External"/><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568308" y="3063161"/>
            <a:ext cx="6285508" cy="2944529"/>
          </a:xfrm>
        </p:spPr>
        <p:txBody>
          <a:bodyPr/>
          <a:lstStyle/>
          <a:p>
            <a:r>
              <a:rPr lang="en-US" sz="1300" dirty="0">
                <a:solidFill>
                  <a:schemeClr val="accent5">
                    <a:lumMod val="50000"/>
                  </a:schemeClr>
                </a:solidFill>
                <a:latin typeface="Times New Roman" panose="02020603050405020304" pitchFamily="18" charset="0"/>
                <a:cs typeface="Times New Roman" panose="02020603050405020304" pitchFamily="18" charset="0"/>
              </a:rPr>
              <a:t>The use of drones in the modern world has been increasing. From the little drones children play with in their backyard and parks to their distant cousins in warfare, movie making, nature observing, and the list continues to increase. As the uses of drones becomes more normalized in everyday life there has been a demand for harsher laws to prevent unlawful uses of our beloved toys. These laws mean there are restrictions on who can fly certain drones and where drones can be operated. One aim of this research paper is to challenge the question: if we can’t fly the drones, can we make the drones fly themselves and achieve meaningful results? One such application of this question is to design infrastructure that would allow law enforcement agencies and search and rescu</a:t>
            </a:r>
            <a:r>
              <a:rPr lang="en-US" sz="1300" dirty="0"/>
              <a:t>e agencies </a:t>
            </a:r>
            <a:r>
              <a:rPr lang="en-US" sz="1300" dirty="0">
                <a:solidFill>
                  <a:schemeClr val="accent5">
                    <a:lumMod val="50000"/>
                  </a:schemeClr>
                </a:solidFill>
                <a:latin typeface="Times New Roman" panose="02020603050405020304" pitchFamily="18" charset="0"/>
                <a:cs typeface="Times New Roman" panose="02020603050405020304" pitchFamily="18" charset="0"/>
              </a:rPr>
              <a:t>to employ the help of autonomous drones with facial recognition for law keeping and searching for people of interest in urban areas.</a:t>
            </a:r>
          </a:p>
          <a:p>
            <a:endParaRPr lang="en-US" sz="1300" dirty="0"/>
          </a:p>
          <a:p>
            <a:r>
              <a:rPr lang="en-US" sz="1300" dirty="0">
                <a:solidFill>
                  <a:schemeClr val="accent5">
                    <a:lumMod val="50000"/>
                  </a:schemeClr>
                </a:solidFill>
                <a:latin typeface="Times New Roman" panose="02020603050405020304" pitchFamily="18" charset="0"/>
                <a:cs typeface="Times New Roman" panose="02020603050405020304" pitchFamily="18" charset="0"/>
              </a:rPr>
              <a:t>According to research by PwC there could be 76,000 drones in the UK by 2030</a:t>
            </a:r>
          </a:p>
        </p:txBody>
      </p:sp>
      <p:sp>
        <p:nvSpPr>
          <p:cNvPr id="299" name="Text Placeholder 298"/>
          <p:cNvSpPr>
            <a:spLocks noGrp="1"/>
          </p:cNvSpPr>
          <p:nvPr>
            <p:ph type="body" sz="quarter" idx="11"/>
          </p:nvPr>
        </p:nvSpPr>
        <p:spPr/>
        <p:txBody>
          <a:bodyPr/>
          <a:lstStyle/>
          <a:p>
            <a:r>
              <a:rPr lang="en-US" dirty="0"/>
              <a:t>Introduction</a:t>
            </a:r>
          </a:p>
        </p:txBody>
      </p:sp>
      <p:sp>
        <p:nvSpPr>
          <p:cNvPr id="302" name="Text Placeholder 301"/>
          <p:cNvSpPr>
            <a:spLocks noGrp="1"/>
          </p:cNvSpPr>
          <p:nvPr>
            <p:ph type="body" sz="quarter" idx="19"/>
          </p:nvPr>
        </p:nvSpPr>
        <p:spPr>
          <a:xfrm>
            <a:off x="570789" y="6457886"/>
            <a:ext cx="6286500" cy="3184595"/>
          </a:xfrm>
        </p:spPr>
        <p:txBody>
          <a:bodyPr/>
          <a:lstStyle/>
          <a:p>
            <a:r>
              <a:rPr lang="en-US" sz="1300" dirty="0">
                <a:solidFill>
                  <a:schemeClr val="accent5">
                    <a:lumMod val="50000"/>
                  </a:schemeClr>
                </a:solidFill>
              </a:rPr>
              <a:t>Implement infrastructure for sending data to drone for facial recognition over internet</a:t>
            </a:r>
            <a:r>
              <a:rPr lang="en-US" sz="1300" dirty="0" smtClean="0">
                <a:solidFill>
                  <a:schemeClr val="accent5">
                    <a:lumMod val="50000"/>
                  </a:schemeClr>
                </a:solidFill>
              </a:rPr>
              <a:t>.</a:t>
            </a:r>
          </a:p>
          <a:p>
            <a:r>
              <a:rPr lang="en-GB" sz="1300" dirty="0"/>
              <a:t>The objectives of my project is to:</a:t>
            </a:r>
          </a:p>
          <a:p>
            <a:r>
              <a:rPr lang="en-GB" sz="1300" dirty="0"/>
              <a:t>Create a solid and secure infrastructure for the communication of personal data to a remote server.</a:t>
            </a:r>
          </a:p>
          <a:p>
            <a:r>
              <a:rPr lang="en-GB" sz="1300" dirty="0"/>
              <a:t>To build a system that can receive images and act based on the received images during a live video feed</a:t>
            </a:r>
          </a:p>
          <a:p>
            <a:r>
              <a:rPr lang="en-GB" sz="1300" dirty="0"/>
              <a:t>To safely navigate to an individual in a crowded place</a:t>
            </a:r>
          </a:p>
          <a:p>
            <a:r>
              <a:rPr lang="en-GB" sz="1300" dirty="0"/>
              <a:t>To accurately navigate to the correct individual in a crowded place</a:t>
            </a:r>
          </a:p>
          <a:p>
            <a:r>
              <a:rPr lang="en-GB" sz="1300" dirty="0"/>
              <a:t>For the drone to be able to learn the best heights to be at for and accurate monitoring of a target.</a:t>
            </a:r>
          </a:p>
          <a:p>
            <a:r>
              <a:rPr lang="en-GB" sz="1300" dirty="0"/>
              <a:t>To introduce a novel and appropriate use of drone and facial recognition technology for the aid of government and corporation operations.</a:t>
            </a: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03" name="Text Placeholder 302"/>
          <p:cNvSpPr>
            <a:spLocks noGrp="1"/>
          </p:cNvSpPr>
          <p:nvPr>
            <p:ph type="body" sz="quarter" idx="20"/>
          </p:nvPr>
        </p:nvSpPr>
        <p:spPr>
          <a:xfrm>
            <a:off x="570293" y="6116831"/>
            <a:ext cx="6281539" cy="428684"/>
          </a:xfrm>
        </p:spPr>
        <p:txBody>
          <a:bodyPr/>
          <a:lstStyle/>
          <a:p>
            <a:r>
              <a:rPr lang="en-US" dirty="0" smtClean="0"/>
              <a:t>Aims </a:t>
            </a:r>
            <a:r>
              <a:rPr lang="en-US" dirty="0" smtClean="0"/>
              <a:t>&amp; </a:t>
            </a:r>
            <a:r>
              <a:rPr lang="en-US" dirty="0" smtClean="0"/>
              <a:t>Objectives</a:t>
            </a:r>
            <a:endParaRPr lang="en-US" dirty="0"/>
          </a:p>
        </p:txBody>
      </p:sp>
      <p:sp>
        <p:nvSpPr>
          <p:cNvPr id="304" name="Text Placeholder 303"/>
          <p:cNvSpPr>
            <a:spLocks noGrp="1"/>
          </p:cNvSpPr>
          <p:nvPr>
            <p:ph type="body" sz="quarter" idx="21"/>
          </p:nvPr>
        </p:nvSpPr>
        <p:spPr>
          <a:xfrm>
            <a:off x="7241977" y="3079512"/>
            <a:ext cx="12950030" cy="1166074"/>
          </a:xfrm>
        </p:spPr>
        <p:txBody>
          <a:bodyPr/>
          <a:lstStyle/>
          <a:p>
            <a:r>
              <a:rPr lang="en-US" sz="1300" dirty="0">
                <a:solidFill>
                  <a:schemeClr val="accent5">
                    <a:lumMod val="50000"/>
                  </a:schemeClr>
                </a:solidFill>
                <a:latin typeface="Times New Roman" panose="02020603050405020304" pitchFamily="18" charset="0"/>
                <a:cs typeface="Times New Roman" panose="02020603050405020304" pitchFamily="18" charset="0"/>
              </a:rPr>
              <a:t>The facial recognition library being used is the “world’s simplest face recognition library” such uses </a:t>
            </a:r>
            <a:r>
              <a:rPr lang="en-US" sz="1300" dirty="0" err="1">
                <a:solidFill>
                  <a:schemeClr val="accent5">
                    <a:lumMod val="50000"/>
                  </a:schemeClr>
                </a:solidFill>
                <a:latin typeface="Times New Roman" panose="02020603050405020304" pitchFamily="18" charset="0"/>
                <a:cs typeface="Times New Roman" panose="02020603050405020304" pitchFamily="18" charset="0"/>
              </a:rPr>
              <a:t>dlib’s</a:t>
            </a:r>
            <a:r>
              <a:rPr lang="en-US" sz="1300" dirty="0">
                <a:solidFill>
                  <a:schemeClr val="accent5">
                    <a:lumMod val="50000"/>
                  </a:schemeClr>
                </a:solidFill>
                <a:latin typeface="Times New Roman" panose="02020603050405020304" pitchFamily="18" charset="0"/>
                <a:cs typeface="Times New Roman" panose="02020603050405020304" pitchFamily="18" charset="0"/>
              </a:rPr>
              <a:t> state-of-the-art face recognition built with deep learning. The model has an accuracy of 99.38% on the </a:t>
            </a:r>
            <a:r>
              <a:rPr lang="en-US" sz="1300" dirty="0">
                <a:solidFill>
                  <a:srgbClr val="00B0F0"/>
                </a:solidFill>
                <a:latin typeface="Times New Roman" panose="02020603050405020304" pitchFamily="18" charset="0"/>
                <a:cs typeface="Times New Roman" panose="02020603050405020304" pitchFamily="18" charset="0"/>
              </a:rPr>
              <a:t>Labeled Faces in the Wild</a:t>
            </a:r>
            <a:r>
              <a:rPr lang="en-US" sz="1300" dirty="0">
                <a:solidFill>
                  <a:schemeClr val="accent5">
                    <a:lumMod val="50000"/>
                  </a:schemeClr>
                </a:solidFill>
                <a:latin typeface="Times New Roman" panose="02020603050405020304" pitchFamily="18" charset="0"/>
                <a:cs typeface="Times New Roman" panose="02020603050405020304" pitchFamily="18" charset="0"/>
              </a:rPr>
              <a:t> benchmark.</a:t>
            </a:r>
          </a:p>
          <a:p>
            <a:r>
              <a:rPr lang="en-US" sz="1300" dirty="0">
                <a:solidFill>
                  <a:schemeClr val="accent5">
                    <a:lumMod val="50000"/>
                  </a:schemeClr>
                </a:solidFill>
                <a:latin typeface="Times New Roman" panose="02020603050405020304" pitchFamily="18" charset="0"/>
                <a:cs typeface="Times New Roman" panose="02020603050405020304" pitchFamily="18" charset="0"/>
              </a:rPr>
              <a:t>Bar chart of long it takes to switch targets and locate a new target?</a:t>
            </a:r>
          </a:p>
          <a:p>
            <a:r>
              <a:rPr lang="en-US" sz="1300" dirty="0"/>
              <a:t>How may people can be detected simultaneously</a:t>
            </a: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05" name="Text Placeholder 304"/>
          <p:cNvSpPr>
            <a:spLocks noGrp="1"/>
          </p:cNvSpPr>
          <p:nvPr>
            <p:ph type="body" sz="quarter" idx="22"/>
          </p:nvPr>
        </p:nvSpPr>
        <p:spPr/>
        <p:txBody>
          <a:bodyPr/>
          <a:lstStyle/>
          <a:p>
            <a:r>
              <a:rPr lang="en-US" dirty="0" smtClean="0"/>
              <a:t>Research Plan</a:t>
            </a:r>
            <a:endParaRPr lang="en-US" dirty="0"/>
          </a:p>
        </p:txBody>
      </p:sp>
      <p:sp>
        <p:nvSpPr>
          <p:cNvPr id="306" name="Text Placeholder 305"/>
          <p:cNvSpPr>
            <a:spLocks noGrp="1"/>
          </p:cNvSpPr>
          <p:nvPr>
            <p:ph type="body" sz="quarter" idx="23"/>
          </p:nvPr>
        </p:nvSpPr>
        <p:spPr>
          <a:xfrm>
            <a:off x="7241977" y="10786628"/>
            <a:ext cx="12950031" cy="5672571"/>
          </a:xfrm>
        </p:spPr>
        <p:txBody>
          <a:bodyPr/>
          <a:lstStyle/>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07" name="Text Placeholder 306"/>
          <p:cNvSpPr>
            <a:spLocks noGrp="1"/>
          </p:cNvSpPr>
          <p:nvPr>
            <p:ph type="body" sz="quarter" idx="24"/>
          </p:nvPr>
        </p:nvSpPr>
        <p:spPr>
          <a:xfrm>
            <a:off x="7240984" y="10406462"/>
            <a:ext cx="12950031" cy="428684"/>
          </a:xfrm>
        </p:spPr>
        <p:txBody>
          <a:bodyPr/>
          <a:lstStyle/>
          <a:p>
            <a:r>
              <a:rPr lang="en-US" dirty="0" smtClean="0"/>
              <a:t>Research Results</a:t>
            </a:r>
            <a:endParaRPr lang="en-US" dirty="0"/>
          </a:p>
        </p:txBody>
      </p:sp>
      <p:sp>
        <p:nvSpPr>
          <p:cNvPr id="308" name="Text Placeholder 307"/>
          <p:cNvSpPr>
            <a:spLocks noGrp="1"/>
          </p:cNvSpPr>
          <p:nvPr>
            <p:ph type="body" sz="quarter" idx="25"/>
          </p:nvPr>
        </p:nvSpPr>
        <p:spPr>
          <a:xfrm>
            <a:off x="20629945" y="8805781"/>
            <a:ext cx="6279386" cy="428684"/>
          </a:xfrm>
        </p:spPr>
        <p:txBody>
          <a:bodyPr/>
          <a:lstStyle/>
          <a:p>
            <a:r>
              <a:rPr lang="en-US" dirty="0" smtClean="0"/>
              <a:t>Conclusions</a:t>
            </a:r>
            <a:endParaRPr lang="en-US" dirty="0"/>
          </a:p>
        </p:txBody>
      </p:sp>
      <p:sp>
        <p:nvSpPr>
          <p:cNvPr id="309" name="Text Placeholder 308"/>
          <p:cNvSpPr>
            <a:spLocks noGrp="1"/>
          </p:cNvSpPr>
          <p:nvPr>
            <p:ph type="body" sz="quarter" idx="26"/>
          </p:nvPr>
        </p:nvSpPr>
        <p:spPr>
          <a:xfrm>
            <a:off x="20578102" y="9199341"/>
            <a:ext cx="6279386" cy="3649337"/>
          </a:xfrm>
        </p:spPr>
        <p:txBody>
          <a:bodyPr/>
          <a:lstStyle/>
          <a:p>
            <a:r>
              <a:rPr lang="en-GB" dirty="0"/>
              <a:t>In conclusion the project has demonstrated that facial recognition for use on drones is very reliable and accurate but when used on drones various constraints have to be considered for the drone’s camera to operate as well as a camera in an isolated environment such as the optimal height of the drone and angle of the camera for accurately detecting the faces of people</a:t>
            </a:r>
            <a:r>
              <a:rPr lang="en-GB" dirty="0" smtClean="0"/>
              <a:t>.</a:t>
            </a:r>
          </a:p>
          <a:p>
            <a:endParaRPr lang="en-GB" dirty="0"/>
          </a:p>
          <a:p>
            <a:r>
              <a:rPr lang="en-GB" dirty="0"/>
              <a:t>In addition, the project also highlighted the dangers of drone usage for surveillance and the vulnerability of drones for surveillance operating at street level making them conspicuous and thus unable to be applied as a means of covert surveillance unlike UAVs to some degree due to the abilities to operate at higher altitudes and safe from target retaliation such as people trying to shoot them down.</a:t>
            </a:r>
          </a:p>
          <a:p>
            <a:r>
              <a:rPr lang="en-GB" dirty="0"/>
              <a:t>Furthermore, the drones can be limited by how long they can operate for and the conditions they can be applied in due to their small sizes making them susceptible to the wind and small battery capacity.</a:t>
            </a: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10" name="Text Placeholder 309"/>
          <p:cNvSpPr>
            <a:spLocks noGrp="1"/>
          </p:cNvSpPr>
          <p:nvPr>
            <p:ph type="body" sz="quarter" idx="27"/>
          </p:nvPr>
        </p:nvSpPr>
        <p:spPr>
          <a:xfrm>
            <a:off x="20629945" y="12768866"/>
            <a:ext cx="6279386" cy="428684"/>
          </a:xfrm>
        </p:spPr>
        <p:txBody>
          <a:bodyPr/>
          <a:lstStyle/>
          <a:p>
            <a:endParaRPr lang="en-US" dirty="0"/>
          </a:p>
        </p:txBody>
      </p:sp>
      <p:sp>
        <p:nvSpPr>
          <p:cNvPr id="311" name="Text Placeholder 310"/>
          <p:cNvSpPr>
            <a:spLocks noGrp="1"/>
          </p:cNvSpPr>
          <p:nvPr>
            <p:ph type="body" sz="quarter" idx="28"/>
          </p:nvPr>
        </p:nvSpPr>
        <p:spPr>
          <a:xfrm>
            <a:off x="20626800" y="13392313"/>
            <a:ext cx="6282531" cy="1888855"/>
          </a:xfrm>
        </p:spPr>
        <p:txBody>
          <a:bodyPr/>
          <a:lstStyle/>
          <a:p>
            <a:r>
              <a:rPr lang="en-GB" dirty="0" smtClean="0"/>
              <a:t>A webpage comparing an explaining the best face recognition models and their performance:</a:t>
            </a:r>
          </a:p>
          <a:p>
            <a:r>
              <a:rPr lang="en-GB" u="sng" dirty="0">
                <a:hlinkClick r:id="rId3"/>
              </a:rPr>
              <a:t>https://</a:t>
            </a:r>
            <a:r>
              <a:rPr lang="en-GB" u="sng" dirty="0" smtClean="0">
                <a:hlinkClick r:id="rId3"/>
              </a:rPr>
              <a:t>rupeshthetech.medium.com/face-detection-models-and-their-performance-comparison-eb8da55f328c</a:t>
            </a:r>
            <a:endParaRPr lang="en-GB" u="sng" dirty="0" smtClean="0"/>
          </a:p>
          <a:p>
            <a:endParaRPr lang="en-GB" sz="1300" u="sng" dirty="0">
              <a:solidFill>
                <a:schemeClr val="accent5">
                  <a:lumMod val="50000"/>
                </a:schemeClr>
              </a:solidFill>
              <a:latin typeface="Times New Roman" panose="02020603050405020304" pitchFamily="18" charset="0"/>
              <a:cs typeface="Times New Roman" panose="02020603050405020304" pitchFamily="18" charset="0"/>
            </a:endParaRPr>
          </a:p>
          <a:p>
            <a:r>
              <a:rPr lang="en-GB" sz="1300" u="sng" dirty="0" smtClean="0"/>
              <a:t>Labelled Faces in the wild:</a:t>
            </a:r>
          </a:p>
          <a:p>
            <a:r>
              <a:rPr lang="en-US" sz="1300" dirty="0"/>
              <a:t>http://vis-www.cs.umass.edu/lfw/results.html</a:t>
            </a:r>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12" name="Text Placeholder 311"/>
          <p:cNvSpPr>
            <a:spLocks noGrp="1"/>
          </p:cNvSpPr>
          <p:nvPr>
            <p:ph type="body" sz="quarter" idx="29"/>
          </p:nvPr>
        </p:nvSpPr>
        <p:spPr>
          <a:xfrm>
            <a:off x="20579674" y="15210368"/>
            <a:ext cx="6279386" cy="428684"/>
          </a:xfrm>
        </p:spPr>
        <p:txBody>
          <a:bodyPr/>
          <a:lstStyle/>
          <a:p>
            <a:r>
              <a:rPr lang="en-US" dirty="0" smtClean="0"/>
              <a:t>Acknowledgements</a:t>
            </a:r>
            <a:endParaRPr lang="en-US" dirty="0"/>
          </a:p>
        </p:txBody>
      </p:sp>
      <p:sp>
        <p:nvSpPr>
          <p:cNvPr id="313" name="Text Placeholder 312"/>
          <p:cNvSpPr>
            <a:spLocks noGrp="1"/>
          </p:cNvSpPr>
          <p:nvPr>
            <p:ph type="body" sz="quarter" idx="30"/>
          </p:nvPr>
        </p:nvSpPr>
        <p:spPr>
          <a:xfrm>
            <a:off x="20629945" y="15639052"/>
            <a:ext cx="6282531" cy="463850"/>
          </a:xfrm>
        </p:spPr>
        <p:txBody>
          <a:bodyPr/>
          <a:lstStyle/>
          <a:p>
            <a:r>
              <a:rPr lang="en-US" sz="1300" dirty="0">
                <a:solidFill>
                  <a:schemeClr val="accent5">
                    <a:lumMod val="50000"/>
                  </a:schemeClr>
                </a:solidFill>
                <a:latin typeface="Times New Roman" panose="02020603050405020304" pitchFamily="18" charset="0"/>
                <a:cs typeface="Times New Roman" panose="02020603050405020304" pitchFamily="18" charset="0"/>
              </a:rPr>
              <a:t>Dr Miao Yu</a:t>
            </a:r>
          </a:p>
        </p:txBody>
      </p:sp>
      <p:sp>
        <p:nvSpPr>
          <p:cNvPr id="351" name="Text Placeholder 350"/>
          <p:cNvSpPr>
            <a:spLocks noGrp="1"/>
          </p:cNvSpPr>
          <p:nvPr>
            <p:ph type="body" sz="quarter" idx="150"/>
          </p:nvPr>
        </p:nvSpPr>
        <p:spPr/>
        <p:txBody>
          <a:bodyPr>
            <a:normAutofit lnSpcReduction="10000"/>
          </a:bodyPr>
          <a:lstStyle/>
          <a:p>
            <a:r>
              <a:rPr lang="en-US" dirty="0">
                <a:solidFill>
                  <a:schemeClr val="accent5">
                    <a:lumMod val="50000"/>
                  </a:schemeClr>
                </a:solidFill>
              </a:rPr>
              <a:t>Stephen Rerri-Bekibele</a:t>
            </a:r>
          </a:p>
        </p:txBody>
      </p:sp>
      <p:sp>
        <p:nvSpPr>
          <p:cNvPr id="352" name="Text Placeholder 351"/>
          <p:cNvSpPr>
            <a:spLocks noGrp="1"/>
          </p:cNvSpPr>
          <p:nvPr>
            <p:ph type="body" sz="quarter" idx="184"/>
          </p:nvPr>
        </p:nvSpPr>
        <p:spPr/>
        <p:txBody>
          <a:bodyPr/>
          <a:lstStyle/>
          <a:p>
            <a:r>
              <a:rPr lang="en-US" dirty="0">
                <a:solidFill>
                  <a:schemeClr val="accent5">
                    <a:lumMod val="50000"/>
                  </a:schemeClr>
                </a:solidFill>
              </a:rPr>
              <a:t>School of C</a:t>
            </a:r>
            <a:r>
              <a:rPr lang="en-US" dirty="0"/>
              <a:t>omputer Science</a:t>
            </a:r>
            <a:endParaRPr lang="en-US" dirty="0">
              <a:solidFill>
                <a:schemeClr val="accent5">
                  <a:lumMod val="50000"/>
                </a:schemeClr>
              </a:solidFill>
            </a:endParaRPr>
          </a:p>
        </p:txBody>
      </p:sp>
      <p:sp>
        <p:nvSpPr>
          <p:cNvPr id="353" name="Text Placeholder 352"/>
          <p:cNvSpPr>
            <a:spLocks noGrp="1"/>
          </p:cNvSpPr>
          <p:nvPr>
            <p:ph type="body" sz="quarter" idx="185"/>
          </p:nvPr>
        </p:nvSpPr>
        <p:spPr/>
        <p:txBody>
          <a:bodyPr/>
          <a:lstStyle/>
          <a:p>
            <a:r>
              <a:rPr lang="en-US" dirty="0"/>
              <a:t>Designing an autonomous drone infrastructure for surveillance</a:t>
            </a:r>
            <a:endParaRPr lang="en-US" b="1" dirty="0">
              <a:solidFill>
                <a:schemeClr val="accent5">
                  <a:lumMod val="50000"/>
                </a:schemeClr>
              </a:solidFill>
            </a:endParaRPr>
          </a:p>
        </p:txBody>
      </p:sp>
      <p:sp>
        <p:nvSpPr>
          <p:cNvPr id="25" name="Text Placeholder 303">
            <a:extLst>
              <a:ext uri="{FF2B5EF4-FFF2-40B4-BE49-F238E27FC236}">
                <a16:creationId xmlns:a16="http://schemas.microsoft.com/office/drawing/2014/main" id="{C490A9DC-3355-4FF1-8DC7-B79A8E23D9E3}"/>
              </a:ext>
            </a:extLst>
          </p:cNvPr>
          <p:cNvSpPr txBox="1">
            <a:spLocks/>
          </p:cNvSpPr>
          <p:nvPr/>
        </p:nvSpPr>
        <p:spPr>
          <a:xfrm>
            <a:off x="7241978" y="9315145"/>
            <a:ext cx="12950030" cy="1584157"/>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1300" dirty="0"/>
              <a:t>The Local device sends pictures of targets to the autonomous drone which adds these images to an “unknown” folder. On board the drone also has a “known” folder which contains pictures of known targets named as such. These known pictures are then matched against the unknowns to verify if  a match is found.</a:t>
            </a:r>
          </a:p>
          <a:p>
            <a:endParaRPr lang="en-US" sz="1300" dirty="0"/>
          </a:p>
          <a:p>
            <a:r>
              <a:rPr lang="en-US" sz="1300" dirty="0"/>
              <a:t>To test the application 2 virtual machines were setup, one to simulate a drone with a raspberry pi and another to simulate a device sending target information to the drone. This was done via two python scripts one to act as a sender and the other, a receiver.</a:t>
            </a:r>
          </a:p>
          <a:p>
            <a:endParaRPr lang="en-US" sz="13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6890" y="3340323"/>
            <a:ext cx="7677150" cy="5981700"/>
          </a:xfrm>
          <a:prstGeom prst="rect">
            <a:avLst/>
          </a:prstGeom>
        </p:spPr>
      </p:pic>
      <p:pic>
        <p:nvPicPr>
          <p:cNvPr id="27" name="Picture 26"/>
          <p:cNvPicPr/>
          <p:nvPr/>
        </p:nvPicPr>
        <p:blipFill>
          <a:blip r:embed="rId5"/>
          <a:stretch>
            <a:fillRect/>
          </a:stretch>
        </p:blipFill>
        <p:spPr>
          <a:xfrm>
            <a:off x="13208629" y="10873315"/>
            <a:ext cx="5684240" cy="4405020"/>
          </a:xfrm>
          <a:prstGeom prst="rect">
            <a:avLst/>
          </a:prstGeom>
        </p:spPr>
      </p:pic>
      <p:sp>
        <p:nvSpPr>
          <p:cNvPr id="5" name="TextBox 4"/>
          <p:cNvSpPr txBox="1"/>
          <p:nvPr/>
        </p:nvSpPr>
        <p:spPr>
          <a:xfrm>
            <a:off x="7781694" y="15345533"/>
            <a:ext cx="4789987" cy="892552"/>
          </a:xfrm>
          <a:prstGeom prst="rect">
            <a:avLst/>
          </a:prstGeom>
          <a:noFill/>
        </p:spPr>
        <p:txBody>
          <a:bodyPr wrap="square" rtlCol="0">
            <a:spAutoFit/>
          </a:bodyPr>
          <a:lstStyle/>
          <a:p>
            <a:r>
              <a:rPr lang="en-GB" sz="1300" dirty="0" smtClean="0">
                <a:latin typeface="Times New Roman" panose="02020603050405020304" pitchFamily="18" charset="0"/>
                <a:cs typeface="Times New Roman" panose="02020603050405020304" pitchFamily="18" charset="0"/>
              </a:rPr>
              <a:t>Figure 1 is a graph  showing the performance of different algorithms based on the Labelled Faces in the wild benchmark. These are all different implementations of </a:t>
            </a:r>
            <a:r>
              <a:rPr lang="en-GB" sz="1300" dirty="0" err="1" smtClean="0">
                <a:latin typeface="Times New Roman" panose="02020603050405020304" pitchFamily="18" charset="0"/>
                <a:cs typeface="Times New Roman" panose="02020603050405020304" pitchFamily="18" charset="0"/>
              </a:rPr>
              <a:t>dlib’s</a:t>
            </a:r>
            <a:r>
              <a:rPr lang="en-GB" sz="1300" dirty="0" smtClean="0">
                <a:latin typeface="Times New Roman" panose="02020603050405020304" pitchFamily="18" charset="0"/>
                <a:cs typeface="Times New Roman" panose="02020603050405020304" pitchFamily="18" charset="0"/>
              </a:rPr>
              <a:t> state of the art face recognition built using deep learning.</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0214" y="10814646"/>
            <a:ext cx="4620270" cy="4357755"/>
          </a:xfrm>
          <a:prstGeom prst="rect">
            <a:avLst/>
          </a:prstGeom>
        </p:spPr>
      </p:pic>
      <p:sp>
        <p:nvSpPr>
          <p:cNvPr id="9" name="TextBox 8"/>
          <p:cNvSpPr txBox="1"/>
          <p:nvPr/>
        </p:nvSpPr>
        <p:spPr>
          <a:xfrm>
            <a:off x="7781694" y="15037756"/>
            <a:ext cx="3974908" cy="307777"/>
          </a:xfrm>
          <a:prstGeom prst="rect">
            <a:avLst/>
          </a:prstGeom>
          <a:noFill/>
        </p:spPr>
        <p:txBody>
          <a:bodyPr wrap="square" rtlCol="0">
            <a:spAutoFit/>
          </a:bodyPr>
          <a:lstStyle/>
          <a:p>
            <a:pPr marL="342900" indent="-342900">
              <a:buFont typeface="+mj-lt"/>
              <a:buAutoNum type="arabicPeriod"/>
            </a:pPr>
            <a:r>
              <a:rPr lang="en-GB" sz="1400" dirty="0"/>
              <a:t>ROC curves averaged over 10 folds of View 2.</a:t>
            </a:r>
            <a:endParaRPr lang="en-GB" sz="14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13986851" y="15038060"/>
            <a:ext cx="3974908" cy="307777"/>
          </a:xfrm>
          <a:prstGeom prst="rect">
            <a:avLst/>
          </a:prstGeom>
          <a:noFill/>
        </p:spPr>
        <p:txBody>
          <a:bodyPr wrap="square" rtlCol="0">
            <a:spAutoFit/>
          </a:bodyPr>
          <a:lstStyle/>
          <a:p>
            <a:pPr marL="342900" indent="-342900">
              <a:buFont typeface="+mj-lt"/>
              <a:buAutoNum type="arabicPeriod" startAt="2"/>
            </a:pPr>
            <a:r>
              <a:rPr lang="en-GB" sz="1400" dirty="0"/>
              <a:t>ROC curves averaged over 10 folds of View 2.</a:t>
            </a:r>
            <a:endParaRPr lang="en-GB" sz="1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3986851" y="15328269"/>
            <a:ext cx="6153917" cy="738664"/>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Figure 2 is a comparison between </a:t>
            </a:r>
            <a:r>
              <a:rPr lang="en-GB" sz="1400" dirty="0" err="1">
                <a:latin typeface="Times New Roman" panose="02020603050405020304" pitchFamily="18" charset="0"/>
                <a:cs typeface="Times New Roman" panose="02020603050405020304" pitchFamily="18" charset="0"/>
              </a:rPr>
              <a:t>Dlib’s</a:t>
            </a:r>
            <a:r>
              <a:rPr lang="en-GB" sz="1400" dirty="0">
                <a:latin typeface="Times New Roman" panose="02020603050405020304" pitchFamily="18" charset="0"/>
                <a:cs typeface="Times New Roman" panose="02020603050405020304" pitchFamily="18" charset="0"/>
              </a:rPr>
              <a:t> library and other known face recognition libraries. Tiny Face model is best compared to </a:t>
            </a:r>
            <a:r>
              <a:rPr lang="en-GB" sz="1400" dirty="0" err="1" smtClean="0">
                <a:latin typeface="Times New Roman" panose="02020603050405020304" pitchFamily="18" charset="0"/>
                <a:cs typeface="Times New Roman" panose="02020603050405020304" pitchFamily="18" charset="0"/>
              </a:rPr>
              <a:t>Dlib</a:t>
            </a:r>
            <a:r>
              <a:rPr lang="en-GB" sz="1400" dirty="0" smtClean="0">
                <a:latin typeface="Times New Roman" panose="02020603050405020304" pitchFamily="18" charset="0"/>
                <a:cs typeface="Times New Roman" panose="02020603050405020304" pitchFamily="18" charset="0"/>
              </a:rPr>
              <a:t> </a:t>
            </a:r>
            <a:r>
              <a:rPr lang="en-GB" sz="1400" dirty="0">
                <a:latin typeface="Times New Roman" panose="02020603050405020304" pitchFamily="18" charset="0"/>
                <a:cs typeface="Times New Roman" panose="02020603050405020304" pitchFamily="18" charset="0"/>
              </a:rPr>
              <a:t>because it offers higher accuracy with low-quality </a:t>
            </a:r>
            <a:r>
              <a:rPr lang="en-GB" sz="1400" dirty="0" smtClean="0">
                <a:latin typeface="Times New Roman" panose="02020603050405020304" pitchFamily="18" charset="0"/>
                <a:cs typeface="Times New Roman" panose="02020603050405020304" pitchFamily="18" charset="0"/>
              </a:rPr>
              <a:t>images. However it takes more computational time</a:t>
            </a:r>
            <a:endParaRPr lang="en-GB"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51531" y="9404023"/>
            <a:ext cx="6231680" cy="415498"/>
          </a:xfrm>
          <a:prstGeom prst="rect">
            <a:avLst/>
          </a:prstGeom>
          <a:noFill/>
          <a:ln>
            <a:solidFill>
              <a:schemeClr val="tx1"/>
            </a:solidFill>
            <a:prstDash val="sysDot"/>
          </a:ln>
        </p:spPr>
        <p:txBody>
          <a:bodyPr wrap="square" rtlCol="0">
            <a:spAutoFit/>
          </a:bodyPr>
          <a:lstStyle/>
          <a:p>
            <a:pPr algn="ctr"/>
            <a:r>
              <a:rPr lang="en-GB" sz="2100" b="1" u="sng" dirty="0" smtClean="0">
                <a:solidFill>
                  <a:schemeClr val="tx1">
                    <a:lumMod val="85000"/>
                    <a:lumOff val="15000"/>
                  </a:schemeClr>
                </a:solidFill>
                <a:cs typeface="Times New Roman" panose="02020603050405020304" pitchFamily="18" charset="0"/>
              </a:rPr>
              <a:t>Research Methods</a:t>
            </a:r>
            <a:endParaRPr lang="en-GB" sz="2100" b="1" u="sng" dirty="0">
              <a:solidFill>
                <a:schemeClr val="tx1">
                  <a:lumMod val="85000"/>
                  <a:lumOff val="15000"/>
                </a:schemeClr>
              </a:solidFill>
              <a:cs typeface="Times New Roman" panose="02020603050405020304" pitchFamily="18" charset="0"/>
            </a:endParaRPr>
          </a:p>
        </p:txBody>
      </p:sp>
      <p:sp>
        <p:nvSpPr>
          <p:cNvPr id="36" name="Text Placeholder 301"/>
          <p:cNvSpPr txBox="1">
            <a:spLocks/>
          </p:cNvSpPr>
          <p:nvPr/>
        </p:nvSpPr>
        <p:spPr>
          <a:xfrm>
            <a:off x="596711" y="9983536"/>
            <a:ext cx="6286500" cy="3064562"/>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GB" sz="1300" dirty="0" smtClean="0"/>
              <a:t>The research will be carried out through the use of a VM to simulate the presence of a  raspberry pi, the VM will run the facial recognition code as well as the file receiver python code simultaneously. Images of targets will then be sent to the VM  as the code is running to test the stability of the code. To simulate a drone, a third party software, </a:t>
            </a:r>
            <a:r>
              <a:rPr lang="en-GB" sz="1300" dirty="0" err="1" smtClean="0"/>
              <a:t>droidcam</a:t>
            </a:r>
            <a:r>
              <a:rPr lang="en-GB" sz="1300" dirty="0" smtClean="0"/>
              <a:t>, able to use mobile phones as computer cameras will be used to  connect a phone to the VM. Another device will then run the python script used to send a target image to the VM.</a:t>
            </a:r>
          </a:p>
          <a:p>
            <a:endParaRPr lang="en-GB" sz="1300" dirty="0"/>
          </a:p>
          <a:p>
            <a:r>
              <a:rPr lang="en-GB" sz="1300" dirty="0" smtClean="0"/>
              <a:t>The accuracy and performance of different facial recognition libraries will be tested and the most suitable algorithm will be chosen.</a:t>
            </a:r>
          </a:p>
          <a:p>
            <a:endParaRPr lang="en-GB" sz="1300" dirty="0" smtClean="0"/>
          </a:p>
          <a:p>
            <a:r>
              <a:rPr lang="en-GB" sz="1300" dirty="0" smtClean="0"/>
              <a:t>Asides from this, the ability of the algorithms to work in different lighting conditions will also be tested via speed of detection and confidence value </a:t>
            </a:r>
          </a:p>
          <a:p>
            <a:endParaRPr lang="en-US" sz="1300" dirty="0"/>
          </a:p>
        </p:txBody>
      </p:sp>
      <p:sp>
        <p:nvSpPr>
          <p:cNvPr id="37" name="Text Placeholder 307"/>
          <p:cNvSpPr txBox="1">
            <a:spLocks/>
          </p:cNvSpPr>
          <p:nvPr/>
        </p:nvSpPr>
        <p:spPr>
          <a:xfrm>
            <a:off x="20579674" y="2666895"/>
            <a:ext cx="6279386" cy="428684"/>
          </a:xfrm>
          <a:prstGeom prst="rect">
            <a:avLst/>
          </a:prstGeom>
          <a:noFill/>
        </p:spPr>
        <p:txBody>
          <a:bodyPr wrap="square" lIns="52249" tIns="52249" rIns="52249" bIns="52249"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dirty="0" smtClean="0"/>
              <a:t>Risk Analysis</a:t>
            </a:r>
            <a:endParaRPr lang="en-US" dirty="0"/>
          </a:p>
        </p:txBody>
      </p:sp>
      <p:graphicFrame>
        <p:nvGraphicFramePr>
          <p:cNvPr id="38" name="Table 37"/>
          <p:cNvGraphicFramePr>
            <a:graphicFrameLocks noGrp="1"/>
          </p:cNvGraphicFramePr>
          <p:nvPr>
            <p:extLst>
              <p:ext uri="{D42A27DB-BD31-4B8C-83A1-F6EECF244321}">
                <p14:modId xmlns:p14="http://schemas.microsoft.com/office/powerpoint/2010/main" val="1701850731"/>
              </p:ext>
            </p:extLst>
          </p:nvPr>
        </p:nvGraphicFramePr>
        <p:xfrm>
          <a:off x="20578147" y="3243902"/>
          <a:ext cx="6282532" cy="5005432"/>
        </p:xfrm>
        <a:graphic>
          <a:graphicData uri="http://schemas.openxmlformats.org/drawingml/2006/table">
            <a:tbl>
              <a:tblPr firstRow="1" bandRow="1">
                <a:solidFill>
                  <a:srgbClr val="00B050"/>
                </a:solidFill>
                <a:tableStyleId>{5C22544A-7EE6-4342-B048-85BDC9FD1C3A}</a:tableStyleId>
              </a:tblPr>
              <a:tblGrid>
                <a:gridCol w="1570633">
                  <a:extLst>
                    <a:ext uri="{9D8B030D-6E8A-4147-A177-3AD203B41FA5}">
                      <a16:colId xmlns:a16="http://schemas.microsoft.com/office/drawing/2014/main" val="2239764257"/>
                    </a:ext>
                  </a:extLst>
                </a:gridCol>
                <a:gridCol w="1570633">
                  <a:extLst>
                    <a:ext uri="{9D8B030D-6E8A-4147-A177-3AD203B41FA5}">
                      <a16:colId xmlns:a16="http://schemas.microsoft.com/office/drawing/2014/main" val="1059795350"/>
                    </a:ext>
                  </a:extLst>
                </a:gridCol>
                <a:gridCol w="1570633">
                  <a:extLst>
                    <a:ext uri="{9D8B030D-6E8A-4147-A177-3AD203B41FA5}">
                      <a16:colId xmlns:a16="http://schemas.microsoft.com/office/drawing/2014/main" val="3525920208"/>
                    </a:ext>
                  </a:extLst>
                </a:gridCol>
                <a:gridCol w="1570633">
                  <a:extLst>
                    <a:ext uri="{9D8B030D-6E8A-4147-A177-3AD203B41FA5}">
                      <a16:colId xmlns:a16="http://schemas.microsoft.com/office/drawing/2014/main" val="735773973"/>
                    </a:ext>
                  </a:extLst>
                </a:gridCol>
              </a:tblGrid>
              <a:tr h="1094817">
                <a:tc>
                  <a:txBody>
                    <a:bodyPr/>
                    <a:lstStyle/>
                    <a:p>
                      <a:r>
                        <a:rPr lang="en-GB" sz="1200" dirty="0" smtClean="0">
                          <a:solidFill>
                            <a:schemeClr val="bg1"/>
                          </a:solidFill>
                        </a:rPr>
                        <a:t>Risk items (Potential future problems derived</a:t>
                      </a:r>
                      <a:r>
                        <a:rPr lang="en-GB" sz="1200" baseline="0" dirty="0" smtClean="0">
                          <a:solidFill>
                            <a:schemeClr val="bg1"/>
                          </a:solidFill>
                        </a:rPr>
                        <a:t> from Brainstorming</a:t>
                      </a:r>
                      <a:r>
                        <a:rPr lang="en-GB" sz="1200" dirty="0" smtClean="0">
                          <a:solidFill>
                            <a:schemeClr val="bg1"/>
                          </a:solidFill>
                        </a:rPr>
                        <a:t>)</a:t>
                      </a:r>
                      <a:endParaRPr lang="en-GB" sz="1200" dirty="0">
                        <a:solidFill>
                          <a:schemeClr val="bg1"/>
                        </a:solidFill>
                      </a:endParaRPr>
                    </a:p>
                  </a:txBody>
                  <a:tcPr marL="42594" marR="42594" marT="21297" marB="21297">
                    <a:solidFill>
                      <a:srgbClr val="326BBA"/>
                    </a:solidFill>
                  </a:tcPr>
                </a:tc>
                <a:tc>
                  <a:txBody>
                    <a:bodyPr/>
                    <a:lstStyle/>
                    <a:p>
                      <a:r>
                        <a:rPr lang="en-GB" sz="1200" dirty="0" smtClean="0">
                          <a:solidFill>
                            <a:schemeClr val="bg1"/>
                          </a:solidFill>
                        </a:rPr>
                        <a:t>Likelihood of Risk Item Occurring</a:t>
                      </a:r>
                      <a:endParaRPr lang="en-GB" sz="1200" dirty="0">
                        <a:solidFill>
                          <a:schemeClr val="bg1"/>
                        </a:solidFill>
                      </a:endParaRPr>
                    </a:p>
                  </a:txBody>
                  <a:tcPr marL="42594" marR="42594" marT="21297" marB="21297">
                    <a:solidFill>
                      <a:srgbClr val="326BBA"/>
                    </a:solidFill>
                  </a:tcPr>
                </a:tc>
                <a:tc>
                  <a:txBody>
                    <a:bodyPr/>
                    <a:lstStyle/>
                    <a:p>
                      <a:r>
                        <a:rPr lang="en-GB" sz="1300" dirty="0" smtClean="0"/>
                        <a:t>I</a:t>
                      </a:r>
                      <a:r>
                        <a:rPr lang="en-GB" sz="1200" dirty="0" smtClean="0"/>
                        <a:t>mpact to</a:t>
                      </a:r>
                      <a:r>
                        <a:rPr lang="en-GB" sz="1200" baseline="0" dirty="0" smtClean="0"/>
                        <a:t> project if Risk item does occur</a:t>
                      </a:r>
                      <a:endParaRPr lang="en-GB" sz="1200" dirty="0"/>
                    </a:p>
                  </a:txBody>
                  <a:tcPr marL="42594" marR="42594" marT="21297" marB="21297">
                    <a:solidFill>
                      <a:srgbClr val="326BBA"/>
                    </a:solidFill>
                  </a:tcPr>
                </a:tc>
                <a:tc>
                  <a:txBody>
                    <a:bodyPr/>
                    <a:lstStyle/>
                    <a:p>
                      <a:r>
                        <a:rPr lang="en-GB" sz="1200" dirty="0" smtClean="0"/>
                        <a:t>Solution</a:t>
                      </a:r>
                      <a:endParaRPr lang="en-GB" sz="1200" dirty="0"/>
                    </a:p>
                  </a:txBody>
                  <a:tcPr marL="42594" marR="42594" marT="21297" marB="21297">
                    <a:solidFill>
                      <a:srgbClr val="326BBA"/>
                    </a:solidFill>
                  </a:tcPr>
                </a:tc>
                <a:extLst>
                  <a:ext uri="{0D108BD9-81ED-4DB2-BD59-A6C34878D82A}">
                    <a16:rowId xmlns:a16="http://schemas.microsoft.com/office/drawing/2014/main" val="251475392"/>
                  </a:ext>
                </a:extLst>
              </a:tr>
              <a:tr h="908541">
                <a:tc>
                  <a:txBody>
                    <a:bodyPr/>
                    <a:lstStyle/>
                    <a:p>
                      <a:r>
                        <a:rPr lang="en-GB" sz="1200" dirty="0" smtClean="0"/>
                        <a:t>Fail to get an autonomous drone</a:t>
                      </a:r>
                      <a:endParaRPr lang="en-GB" sz="1200" dirty="0"/>
                    </a:p>
                  </a:txBody>
                  <a:tcPr marL="42594" marR="42594" marT="21297" marB="21297"/>
                </a:tc>
                <a:tc>
                  <a:txBody>
                    <a:bodyPr/>
                    <a:lstStyle/>
                    <a:p>
                      <a:r>
                        <a:rPr lang="en-GB" sz="1200" dirty="0" smtClean="0"/>
                        <a:t>L:5, C:2</a:t>
                      </a:r>
                      <a:endParaRPr lang="en-GB" sz="1200" dirty="0"/>
                    </a:p>
                  </a:txBody>
                  <a:tcPr marL="42594" marR="42594" marT="21297" marB="21297"/>
                </a:tc>
                <a:tc>
                  <a:txBody>
                    <a:bodyPr/>
                    <a:lstStyle/>
                    <a:p>
                      <a:r>
                        <a:rPr lang="en-GB" sz="1200" dirty="0" smtClean="0"/>
                        <a:t>The project will have to be entirely simulation</a:t>
                      </a:r>
                      <a:r>
                        <a:rPr lang="en-GB" sz="1200" baseline="0" dirty="0" smtClean="0"/>
                        <a:t> based without a drone</a:t>
                      </a:r>
                      <a:endParaRPr lang="en-GB" sz="1200" dirty="0"/>
                    </a:p>
                  </a:txBody>
                  <a:tcPr marL="42594" marR="42594" marT="21297" marB="21297"/>
                </a:tc>
                <a:tc>
                  <a:txBody>
                    <a:bodyPr/>
                    <a:lstStyle/>
                    <a:p>
                      <a:r>
                        <a:rPr lang="en-GB" sz="1200" dirty="0" smtClean="0"/>
                        <a:t>I</a:t>
                      </a:r>
                      <a:r>
                        <a:rPr lang="en-GB" sz="1200" baseline="0" dirty="0" smtClean="0"/>
                        <a:t> am using</a:t>
                      </a:r>
                      <a:r>
                        <a:rPr lang="en-GB" sz="1200" dirty="0" smtClean="0"/>
                        <a:t> </a:t>
                      </a:r>
                      <a:r>
                        <a:rPr lang="en-GB" sz="1200" baseline="0" dirty="0" smtClean="0"/>
                        <a:t>VMs to simulate the raspberry pi a phone to simulate the drone</a:t>
                      </a:r>
                      <a:endParaRPr lang="en-GB" sz="1200" dirty="0"/>
                    </a:p>
                  </a:txBody>
                  <a:tcPr marL="42594" marR="42594" marT="21297" marB="21297"/>
                </a:tc>
                <a:extLst>
                  <a:ext uri="{0D108BD9-81ED-4DB2-BD59-A6C34878D82A}">
                    <a16:rowId xmlns:a16="http://schemas.microsoft.com/office/drawing/2014/main" val="2500983172"/>
                  </a:ext>
                </a:extLst>
              </a:tr>
              <a:tr h="734440">
                <a:tc>
                  <a:txBody>
                    <a:bodyPr/>
                    <a:lstStyle/>
                    <a:p>
                      <a:r>
                        <a:rPr lang="en-GB" sz="1200" dirty="0" smtClean="0"/>
                        <a:t>Fail</a:t>
                      </a:r>
                      <a:r>
                        <a:rPr lang="en-GB" sz="1200" baseline="0" dirty="0" smtClean="0"/>
                        <a:t> to safely secure user data</a:t>
                      </a:r>
                      <a:endParaRPr lang="en-GB" sz="1200" dirty="0"/>
                    </a:p>
                  </a:txBody>
                  <a:tcPr marL="42594" marR="42594" marT="21297" marB="21297"/>
                </a:tc>
                <a:tc>
                  <a:txBody>
                    <a:bodyPr/>
                    <a:lstStyle/>
                    <a:p>
                      <a:r>
                        <a:rPr lang="en-GB" sz="1200" dirty="0" smtClean="0"/>
                        <a:t>L:2,C:5</a:t>
                      </a:r>
                      <a:endParaRPr lang="en-GB" sz="1200" dirty="0"/>
                    </a:p>
                  </a:txBody>
                  <a:tcPr marL="42594" marR="42594" marT="21297" marB="21297"/>
                </a:tc>
                <a:tc>
                  <a:txBody>
                    <a:bodyPr/>
                    <a:lstStyle/>
                    <a:p>
                      <a:r>
                        <a:rPr lang="en-GB" sz="1200" baseline="0" dirty="0" smtClean="0"/>
                        <a:t>The project will not be able to go on without secure encryption</a:t>
                      </a:r>
                      <a:endParaRPr lang="en-GB" sz="1200" dirty="0"/>
                    </a:p>
                  </a:txBody>
                  <a:tcPr marL="42594" marR="42594" marT="21297" marB="21297"/>
                </a:tc>
                <a:tc>
                  <a:txBody>
                    <a:bodyPr/>
                    <a:lstStyle/>
                    <a:p>
                      <a:r>
                        <a:rPr lang="en-GB" sz="1100" dirty="0" smtClean="0"/>
                        <a:t>The images will</a:t>
                      </a:r>
                      <a:r>
                        <a:rPr lang="en-GB" sz="1100" baseline="0" dirty="0" smtClean="0"/>
                        <a:t> be sent over the internet via a secure port and then will encrypted.</a:t>
                      </a:r>
                      <a:endParaRPr lang="en-GB" sz="1100" dirty="0"/>
                    </a:p>
                  </a:txBody>
                  <a:tcPr marL="42594" marR="42594" marT="21297" marB="21297"/>
                </a:tc>
                <a:extLst>
                  <a:ext uri="{0D108BD9-81ED-4DB2-BD59-A6C34878D82A}">
                    <a16:rowId xmlns:a16="http://schemas.microsoft.com/office/drawing/2014/main" val="1345960299"/>
                  </a:ext>
                </a:extLst>
              </a:tr>
              <a:tr h="1219200">
                <a:tc>
                  <a:txBody>
                    <a:bodyPr/>
                    <a:lstStyle/>
                    <a:p>
                      <a:r>
                        <a:rPr lang="en-GB" sz="1200" dirty="0" smtClean="0"/>
                        <a:t>Fail to compare</a:t>
                      </a:r>
                      <a:r>
                        <a:rPr lang="en-GB" sz="1200" baseline="0" dirty="0" smtClean="0"/>
                        <a:t> other face recognition libraries</a:t>
                      </a:r>
                      <a:endParaRPr lang="en-GB" sz="1200" dirty="0"/>
                    </a:p>
                  </a:txBody>
                  <a:tcPr marL="42594" marR="42594" marT="21297" marB="21297"/>
                </a:tc>
                <a:tc>
                  <a:txBody>
                    <a:bodyPr/>
                    <a:lstStyle/>
                    <a:p>
                      <a:r>
                        <a:rPr lang="en-GB" sz="1200" dirty="0" smtClean="0"/>
                        <a:t>L:3,L:2</a:t>
                      </a:r>
                      <a:endParaRPr lang="en-GB" sz="1200" dirty="0"/>
                    </a:p>
                  </a:txBody>
                  <a:tcPr marL="42594" marR="42594" marT="21297" marB="21297"/>
                </a:tc>
                <a:tc>
                  <a:txBody>
                    <a:bodyPr/>
                    <a:lstStyle/>
                    <a:p>
                      <a:r>
                        <a:rPr lang="en-GB" sz="1200" dirty="0" smtClean="0"/>
                        <a:t>This will</a:t>
                      </a:r>
                      <a:r>
                        <a:rPr lang="en-GB" sz="1200" baseline="0" dirty="0" smtClean="0"/>
                        <a:t> mean a better face recognition library I do not test may provide better results in the future</a:t>
                      </a:r>
                      <a:endParaRPr lang="en-GB" sz="1200" dirty="0"/>
                    </a:p>
                  </a:txBody>
                  <a:tcPr marL="42594" marR="42594" marT="21297" marB="21297"/>
                </a:tc>
                <a:tc>
                  <a:txBody>
                    <a:bodyPr/>
                    <a:lstStyle/>
                    <a:p>
                      <a:pPr marL="0" marR="0" lvl="0" indent="0" algn="l" defTabSz="2507943" rtl="0" eaLnBrk="1" fontAlgn="auto" latinLnBrk="0" hangingPunct="1">
                        <a:lnSpc>
                          <a:spcPct val="100000"/>
                        </a:lnSpc>
                        <a:spcBef>
                          <a:spcPts val="0"/>
                        </a:spcBef>
                        <a:spcAft>
                          <a:spcPts val="0"/>
                        </a:spcAft>
                        <a:buClrTx/>
                        <a:buSzTx/>
                        <a:buFontTx/>
                        <a:buNone/>
                        <a:tabLst/>
                        <a:defRPr/>
                      </a:pPr>
                      <a:r>
                        <a:rPr lang="en-GB" sz="1200" dirty="0" smtClean="0"/>
                        <a:t>The</a:t>
                      </a:r>
                      <a:r>
                        <a:rPr lang="en-GB" sz="1200" baseline="0" dirty="0" smtClean="0"/>
                        <a:t> main objectives of implementing facial recognition into a drone and being able to switch targets will be possible</a:t>
                      </a:r>
                      <a:endParaRPr lang="en-GB" sz="1200" dirty="0" smtClean="0"/>
                    </a:p>
                  </a:txBody>
                  <a:tcPr marL="42594" marR="42594" marT="21297" marB="21297"/>
                </a:tc>
                <a:extLst>
                  <a:ext uri="{0D108BD9-81ED-4DB2-BD59-A6C34878D82A}">
                    <a16:rowId xmlns:a16="http://schemas.microsoft.com/office/drawing/2014/main" val="768528767"/>
                  </a:ext>
                </a:extLst>
              </a:tr>
              <a:tr h="778094">
                <a:tc>
                  <a:txBody>
                    <a:bodyPr/>
                    <a:lstStyle/>
                    <a:p>
                      <a:r>
                        <a:rPr lang="en-GB" sz="1200" dirty="0" smtClean="0"/>
                        <a:t>Fail to get</a:t>
                      </a:r>
                      <a:r>
                        <a:rPr lang="en-GB" sz="1200" baseline="0" dirty="0" smtClean="0"/>
                        <a:t> raspberry pi but get suitable drone</a:t>
                      </a:r>
                      <a:endParaRPr lang="en-GB" sz="1200" dirty="0"/>
                    </a:p>
                  </a:txBody>
                  <a:tcPr marL="42594" marR="42594" marT="21297" marB="21297"/>
                </a:tc>
                <a:tc>
                  <a:txBody>
                    <a:bodyPr/>
                    <a:lstStyle/>
                    <a:p>
                      <a:r>
                        <a:rPr lang="en-GB" sz="1200" dirty="0" smtClean="0"/>
                        <a:t>L:5, C:1</a:t>
                      </a:r>
                      <a:endParaRPr lang="en-GB" sz="1200" dirty="0"/>
                    </a:p>
                  </a:txBody>
                  <a:tcPr marL="42594" marR="42594" marT="21297" marB="21297"/>
                </a:tc>
                <a:tc>
                  <a:txBody>
                    <a:bodyPr/>
                    <a:lstStyle/>
                    <a:p>
                      <a:r>
                        <a:rPr lang="en-GB" sz="1200" dirty="0" smtClean="0"/>
                        <a:t>Without a raspberry pi the project</a:t>
                      </a:r>
                      <a:r>
                        <a:rPr lang="en-GB" sz="1200" baseline="0" dirty="0" smtClean="0"/>
                        <a:t> will have to be done with VMs</a:t>
                      </a:r>
                      <a:endParaRPr lang="en-GB" sz="1200" dirty="0"/>
                    </a:p>
                  </a:txBody>
                  <a:tcPr marL="42594" marR="42594" marT="21297" marB="21297"/>
                </a:tc>
                <a:tc>
                  <a:txBody>
                    <a:bodyPr/>
                    <a:lstStyle/>
                    <a:p>
                      <a:r>
                        <a:rPr lang="en-GB" sz="1100" dirty="0" smtClean="0"/>
                        <a:t>This means that</a:t>
                      </a:r>
                      <a:r>
                        <a:rPr lang="en-GB" sz="1100" baseline="0" dirty="0" smtClean="0"/>
                        <a:t> facial recognition will not happen on the drone and instead on a computer after the video is streamed</a:t>
                      </a:r>
                      <a:endParaRPr lang="en-GB" sz="1100" dirty="0"/>
                    </a:p>
                  </a:txBody>
                  <a:tcPr marL="42594" marR="42594" marT="21297" marB="21297"/>
                </a:tc>
                <a:extLst>
                  <a:ext uri="{0D108BD9-81ED-4DB2-BD59-A6C34878D82A}">
                    <a16:rowId xmlns:a16="http://schemas.microsoft.com/office/drawing/2014/main" val="1112826368"/>
                  </a:ext>
                </a:extLst>
              </a:tr>
            </a:tbl>
          </a:graphicData>
        </a:graphic>
      </p:graphicFrame>
      <p:pic>
        <p:nvPicPr>
          <p:cNvPr id="39" name="Picture 38"/>
          <p:cNvPicPr>
            <a:picLocks noChangeAspect="1"/>
          </p:cNvPicPr>
          <p:nvPr/>
        </p:nvPicPr>
        <p:blipFill rotWithShape="1">
          <a:blip r:embed="rId7"/>
          <a:srcRect l="1" r="5815" b="9572"/>
          <a:stretch/>
        </p:blipFill>
        <p:spPr>
          <a:xfrm>
            <a:off x="25850849" y="3578060"/>
            <a:ext cx="571501" cy="536236"/>
          </a:xfrm>
          <a:prstGeom prst="rect">
            <a:avLst/>
          </a:prstGeom>
        </p:spPr>
      </p:pic>
      <p:pic>
        <p:nvPicPr>
          <p:cNvPr id="40" name="Picture 39"/>
          <p:cNvPicPr>
            <a:picLocks noChangeAspect="1"/>
          </p:cNvPicPr>
          <p:nvPr/>
        </p:nvPicPr>
        <p:blipFill>
          <a:blip r:embed="rId8"/>
          <a:stretch>
            <a:fillRect/>
          </a:stretch>
        </p:blipFill>
        <p:spPr>
          <a:xfrm>
            <a:off x="24373353" y="3787573"/>
            <a:ext cx="581310" cy="505487"/>
          </a:xfrm>
          <a:prstGeom prst="rect">
            <a:avLst/>
          </a:prstGeom>
        </p:spPr>
      </p:pic>
      <p:pic>
        <p:nvPicPr>
          <p:cNvPr id="41" name="Picture 40"/>
          <p:cNvPicPr>
            <a:picLocks noChangeAspect="1"/>
          </p:cNvPicPr>
          <p:nvPr/>
        </p:nvPicPr>
        <p:blipFill>
          <a:blip r:embed="rId9"/>
          <a:stretch>
            <a:fillRect/>
          </a:stretch>
        </p:blipFill>
        <p:spPr>
          <a:xfrm>
            <a:off x="21626343" y="3799278"/>
            <a:ext cx="518294" cy="446308"/>
          </a:xfrm>
          <a:prstGeom prst="rect">
            <a:avLst/>
          </a:prstGeom>
        </p:spPr>
      </p:pic>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801978" y="3767891"/>
            <a:ext cx="636365" cy="636365"/>
          </a:xfrm>
          <a:prstGeom prst="rect">
            <a:avLst/>
          </a:prstGeom>
        </p:spPr>
      </p:pic>
      <p:sp>
        <p:nvSpPr>
          <p:cNvPr id="14" name="TextBox 13"/>
          <p:cNvSpPr txBox="1"/>
          <p:nvPr/>
        </p:nvSpPr>
        <p:spPr>
          <a:xfrm>
            <a:off x="20597439" y="8270603"/>
            <a:ext cx="2514235" cy="523220"/>
          </a:xfrm>
          <a:prstGeom prst="rect">
            <a:avLst/>
          </a:prstGeom>
          <a:noFill/>
        </p:spPr>
        <p:txBody>
          <a:bodyPr wrap="square" rtlCol="0">
            <a:spAutoFit/>
          </a:bodyPr>
          <a:lstStyle/>
          <a:p>
            <a:r>
              <a:rPr lang="en-GB" sz="1400" dirty="0" smtClean="0">
                <a:latin typeface="Times New Roman" panose="02020603050405020304" pitchFamily="18" charset="0"/>
                <a:cs typeface="Times New Roman" panose="02020603050405020304" pitchFamily="18" charset="0"/>
              </a:rPr>
              <a:t>L: Likelihood, C: Consequence, high numbers </a:t>
            </a:r>
            <a:r>
              <a:rPr lang="en-GB" sz="1400" dirty="0" smtClean="0">
                <a:latin typeface="Times New Roman" panose="02020603050405020304" pitchFamily="18" charset="0"/>
                <a:cs typeface="Times New Roman" panose="02020603050405020304" pitchFamily="18" charset="0"/>
              </a:rPr>
              <a:t>mean more likely</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3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Wide Cen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561</TotalTime>
  <Words>1165</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PosterPresentations.com-36x60-Template</vt:lpstr>
      <vt:lpstr>Without Quick Guides</vt:lpstr>
      <vt:lpstr>3 Columns</vt:lpstr>
      <vt:lpstr>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Technician</cp:lastModifiedBy>
  <cp:revision>60</cp:revision>
  <dcterms:created xsi:type="dcterms:W3CDTF">2012-02-06T18:46:22Z</dcterms:created>
  <dcterms:modified xsi:type="dcterms:W3CDTF">2022-05-10T11:12:55Z</dcterms:modified>
</cp:coreProperties>
</file>