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p:scale>
          <a:sx n="33" d="100"/>
          <a:sy n="33" d="100"/>
        </p:scale>
        <p:origin x="2316" y="90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3144584"/>
          </a:xfrm>
        </p:spPr>
        <p:txBody>
          <a:bodyPr/>
          <a:lstStyle/>
          <a:p>
            <a:r>
              <a:rPr lang="en-US" sz="1300" dirty="0">
                <a:solidFill>
                  <a:schemeClr val="accent5">
                    <a:lumMod val="50000"/>
                  </a:schemeClr>
                </a:solidFill>
                <a:latin typeface="Arial" panose="020B0604020202020204" pitchFamily="34" charset="0"/>
                <a:cs typeface="Arial" panose="020B0604020202020204" pitchFamily="34"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latin typeface="Arial" panose="020B0604020202020204" pitchFamily="34" charset="0"/>
                <a:cs typeface="Arial" panose="020B0604020202020204" pitchFamily="34" charset="0"/>
              </a:rPr>
              <a:t>e agencies </a:t>
            </a:r>
            <a:r>
              <a:rPr lang="en-US" sz="1300" dirty="0">
                <a:solidFill>
                  <a:schemeClr val="accent5">
                    <a:lumMod val="50000"/>
                  </a:schemeClr>
                </a:solidFill>
                <a:latin typeface="Arial" panose="020B0604020202020204" pitchFamily="34" charset="0"/>
                <a:cs typeface="Arial" panose="020B0604020202020204" pitchFamily="34" charset="0"/>
              </a:rPr>
              <a:t>to employ the help of autonomous drones with facial recognition for law keeping and searching for people of interest in urban areas.</a:t>
            </a:r>
          </a:p>
          <a:p>
            <a:endParaRPr lang="en-US" sz="1300" dirty="0">
              <a:latin typeface="Arial" panose="020B0604020202020204" pitchFamily="34" charset="0"/>
              <a:cs typeface="Arial" panose="020B0604020202020204" pitchFamily="34" charset="0"/>
            </a:endParaRPr>
          </a:p>
          <a:p>
            <a:r>
              <a:rPr lang="en-US" sz="1300" dirty="0">
                <a:solidFill>
                  <a:schemeClr val="accent5">
                    <a:lumMod val="50000"/>
                  </a:schemeClr>
                </a:solidFill>
                <a:latin typeface="Arial" panose="020B0604020202020204" pitchFamily="34" charset="0"/>
                <a:cs typeface="Arial" panose="020B0604020202020204" pitchFamily="34" charset="0"/>
              </a:rPr>
              <a:t>According to research by PwC there could be 76,000 drones in the UK by 2030</a:t>
            </a:r>
          </a:p>
        </p:txBody>
      </p:sp>
      <p:sp>
        <p:nvSpPr>
          <p:cNvPr id="299" name="Text Placeholder 298"/>
          <p:cNvSpPr>
            <a:spLocks noGrp="1"/>
          </p:cNvSpPr>
          <p:nvPr>
            <p:ph type="body" sz="quarter" idx="11"/>
          </p:nvPr>
        </p:nvSpPr>
        <p:spPr>
          <a:solidFill>
            <a:srgbClr val="326BBA"/>
          </a:solidFill>
        </p:spPr>
        <p:txBody>
          <a:bodyPr/>
          <a:lstStyle/>
          <a:p>
            <a:r>
              <a:rPr lang="en-US" dirty="0"/>
              <a:t>Introduction</a:t>
            </a:r>
          </a:p>
        </p:txBody>
      </p:sp>
      <p:sp>
        <p:nvSpPr>
          <p:cNvPr id="302" name="Text Placeholder 301"/>
          <p:cNvSpPr>
            <a:spLocks noGrp="1"/>
          </p:cNvSpPr>
          <p:nvPr>
            <p:ph type="body" sz="quarter" idx="19"/>
          </p:nvPr>
        </p:nvSpPr>
        <p:spPr>
          <a:xfrm>
            <a:off x="570789" y="6457886"/>
            <a:ext cx="6286500" cy="3184595"/>
          </a:xfrm>
        </p:spPr>
        <p:txBody>
          <a:bodyPr/>
          <a:lstStyle/>
          <a:p>
            <a:r>
              <a:rPr lang="en-US" sz="1300" dirty="0">
                <a:solidFill>
                  <a:schemeClr val="accent5">
                    <a:lumMod val="50000"/>
                  </a:schemeClr>
                </a:solidFill>
              </a:rPr>
              <a:t>Implement infrastructure for sending data to drone for facial recognition over internet</a:t>
            </a:r>
            <a:r>
              <a:rPr lang="en-US" sz="1300" dirty="0" smtClean="0">
                <a:solidFill>
                  <a:schemeClr val="accent5">
                    <a:lumMod val="50000"/>
                  </a:schemeClr>
                </a:solidFill>
              </a:rPr>
              <a:t>.</a:t>
            </a:r>
          </a:p>
          <a:p>
            <a:r>
              <a:rPr lang="en-GB" sz="1300" dirty="0"/>
              <a:t>The objectives of my project is to:</a:t>
            </a:r>
          </a:p>
          <a:p>
            <a:pPr marL="342900" indent="-342900">
              <a:buFont typeface="+mj-lt"/>
              <a:buAutoNum type="arabicPeriod"/>
            </a:pPr>
            <a:r>
              <a:rPr lang="en-GB" sz="1300" dirty="0"/>
              <a:t>Create a solid and secure infrastructure for the communication of personal data to a remote server.</a:t>
            </a:r>
          </a:p>
          <a:p>
            <a:pPr marL="342900" indent="-342900">
              <a:buFont typeface="+mj-lt"/>
              <a:buAutoNum type="arabicPeriod"/>
            </a:pPr>
            <a:r>
              <a:rPr lang="en-GB" sz="1300" dirty="0"/>
              <a:t>To build a system that can receive images and act based on the received images during a live video feed</a:t>
            </a:r>
          </a:p>
          <a:p>
            <a:pPr marL="342900" indent="-342900">
              <a:buFont typeface="+mj-lt"/>
              <a:buAutoNum type="arabicPeriod"/>
            </a:pPr>
            <a:r>
              <a:rPr lang="en-GB" sz="1300" dirty="0"/>
              <a:t>To safely navigate to an individual in a crowded place</a:t>
            </a:r>
          </a:p>
          <a:p>
            <a:pPr marL="342900" indent="-342900">
              <a:buFont typeface="+mj-lt"/>
              <a:buAutoNum type="arabicPeriod"/>
            </a:pPr>
            <a:r>
              <a:rPr lang="en-GB" sz="1300" dirty="0"/>
              <a:t>To accurately navigate to the correct individual in a crowded place</a:t>
            </a:r>
          </a:p>
          <a:p>
            <a:pPr marL="342900" indent="-342900">
              <a:buFont typeface="+mj-lt"/>
              <a:buAutoNum type="arabicPeriod"/>
            </a:pPr>
            <a:r>
              <a:rPr lang="en-GB" sz="1300" dirty="0"/>
              <a:t>For the drone to be able to learn the best heights to be at for and accurate monitoring of a target.</a:t>
            </a:r>
          </a:p>
          <a:p>
            <a:pPr marL="342900" indent="-342900">
              <a:buFont typeface="+mj-lt"/>
              <a:buAutoNum type="arabicPeriod"/>
            </a:pPr>
            <a:r>
              <a:rPr lang="en-GB" sz="1300" dirty="0"/>
              <a:t>To introduce a novel and appropriate use of drone and facial recognition technology for the aid of government and corporation operations.</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3" name="Text Placeholder 302"/>
          <p:cNvSpPr>
            <a:spLocks noGrp="1"/>
          </p:cNvSpPr>
          <p:nvPr>
            <p:ph type="body" sz="quarter" idx="20"/>
          </p:nvPr>
        </p:nvSpPr>
        <p:spPr>
          <a:xfrm>
            <a:off x="570293" y="6116831"/>
            <a:ext cx="6281539" cy="428684"/>
          </a:xfrm>
          <a:solidFill>
            <a:srgbClr val="326BBA"/>
          </a:solidFill>
        </p:spPr>
        <p:txBody>
          <a:bodyPr/>
          <a:lstStyle/>
          <a:p>
            <a:r>
              <a:rPr lang="en-US" dirty="0" smtClean="0"/>
              <a:t>Aims &amp; Objectives</a:t>
            </a:r>
            <a:endParaRPr lang="en-US" dirty="0"/>
          </a:p>
        </p:txBody>
      </p:sp>
      <p:sp>
        <p:nvSpPr>
          <p:cNvPr id="304" name="Text Placeholder 303"/>
          <p:cNvSpPr>
            <a:spLocks noGrp="1"/>
          </p:cNvSpPr>
          <p:nvPr>
            <p:ph type="body" sz="quarter" idx="21"/>
          </p:nvPr>
        </p:nvSpPr>
        <p:spPr>
          <a:xfrm>
            <a:off x="7241977" y="3079512"/>
            <a:ext cx="12950030" cy="1624168"/>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a:t>D</a:t>
            </a:r>
            <a:r>
              <a:rPr lang="en-US" sz="1300" dirty="0" smtClean="0">
                <a:solidFill>
                  <a:schemeClr val="accent5">
                    <a:lumMod val="50000"/>
                  </a:schemeClr>
                </a:solidFill>
                <a:latin typeface="Times New Roman" panose="02020603050405020304" pitchFamily="18" charset="0"/>
                <a:cs typeface="Times New Roman" panose="02020603050405020304" pitchFamily="18" charset="0"/>
              </a:rPr>
              <a:t>lib’s </a:t>
            </a:r>
            <a:r>
              <a:rPr lang="en-US" sz="1300" dirty="0">
                <a:solidFill>
                  <a:schemeClr val="accent5">
                    <a:lumMod val="50000"/>
                  </a:schemeClr>
                </a:solidFill>
                <a:latin typeface="Times New Roman" panose="02020603050405020304" pitchFamily="18" charset="0"/>
                <a:cs typeface="Times New Roman" panose="02020603050405020304" pitchFamily="18" charset="0"/>
              </a:rPr>
              <a:t>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a:solidFill>
            <a:srgbClr val="326BBA"/>
          </a:solidFill>
        </p:spPr>
        <p:txBody>
          <a:bodyPr/>
          <a:lstStyle/>
          <a:p>
            <a:r>
              <a:rPr lang="en-US" dirty="0" smtClean="0"/>
              <a:t>Research Plan</a:t>
            </a:r>
            <a:endParaRPr lang="en-US" dirty="0"/>
          </a:p>
        </p:txBody>
      </p:sp>
      <p:sp>
        <p:nvSpPr>
          <p:cNvPr id="306" name="Text Placeholder 305"/>
          <p:cNvSpPr>
            <a:spLocks noGrp="1"/>
          </p:cNvSpPr>
          <p:nvPr>
            <p:ph type="body" sz="quarter" idx="23"/>
          </p:nvPr>
        </p:nvSpPr>
        <p:spPr>
          <a:xfrm>
            <a:off x="7241977" y="10786628"/>
            <a:ext cx="12950031" cy="5672571"/>
          </a:xfrm>
        </p:spPr>
        <p:txBody>
          <a:bodyPr/>
          <a:lstStyle/>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8" name="Text Placeholder 307"/>
          <p:cNvSpPr>
            <a:spLocks noGrp="1"/>
          </p:cNvSpPr>
          <p:nvPr>
            <p:ph type="body" sz="quarter" idx="25"/>
          </p:nvPr>
        </p:nvSpPr>
        <p:spPr>
          <a:xfrm>
            <a:off x="20629945" y="8805781"/>
            <a:ext cx="6279386" cy="428684"/>
          </a:xfrm>
          <a:solidFill>
            <a:srgbClr val="326BBA"/>
          </a:solidFill>
        </p:spPr>
        <p:txBody>
          <a:bodyPr/>
          <a:lstStyle/>
          <a:p>
            <a:r>
              <a:rPr lang="en-US" dirty="0" smtClean="0"/>
              <a:t>Conclusions</a:t>
            </a:r>
            <a:endParaRPr lang="en-US" dirty="0"/>
          </a:p>
        </p:txBody>
      </p:sp>
      <p:sp>
        <p:nvSpPr>
          <p:cNvPr id="309" name="Text Placeholder 308"/>
          <p:cNvSpPr>
            <a:spLocks noGrp="1"/>
          </p:cNvSpPr>
          <p:nvPr>
            <p:ph type="body" sz="quarter" idx="26"/>
          </p:nvPr>
        </p:nvSpPr>
        <p:spPr>
          <a:xfrm>
            <a:off x="20578102" y="9199341"/>
            <a:ext cx="6279386" cy="3649337"/>
          </a:xfrm>
        </p:spPr>
        <p:txBody>
          <a:bodyPr/>
          <a:lstStyle/>
          <a:p>
            <a:r>
              <a:rPr lang="en-GB" dirty="0"/>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dirty="0" smtClean="0"/>
              <a:t>.</a:t>
            </a:r>
          </a:p>
          <a:p>
            <a:endParaRPr lang="en-GB" dirty="0"/>
          </a:p>
          <a:p>
            <a:r>
              <a:rPr lang="en-GB" dirty="0"/>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r>
              <a:rPr lang="en-GB" dirty="0"/>
              <a:t>Furthermore, the drones can be limited by how long they can operate for and the conditions they can be applied in due to their small sizes making them susceptible to the wind and small battery capacity.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a:xfrm>
            <a:off x="20629945" y="12768866"/>
            <a:ext cx="6279386" cy="428684"/>
          </a:xfrm>
          <a:solidFill>
            <a:srgbClr val="326BBA"/>
          </a:solidFill>
        </p:spPr>
        <p:txBody>
          <a:bodyPr/>
          <a:lstStyle/>
          <a:p>
            <a:r>
              <a:rPr lang="en-US" dirty="0" smtClean="0"/>
              <a:t>References</a:t>
            </a:r>
            <a:endParaRPr lang="en-US" dirty="0"/>
          </a:p>
        </p:txBody>
      </p:sp>
      <p:sp>
        <p:nvSpPr>
          <p:cNvPr id="311" name="Text Placeholder 310"/>
          <p:cNvSpPr>
            <a:spLocks noGrp="1"/>
          </p:cNvSpPr>
          <p:nvPr>
            <p:ph type="body" sz="quarter" idx="28"/>
          </p:nvPr>
        </p:nvSpPr>
        <p:spPr>
          <a:xfrm>
            <a:off x="20626800" y="13392313"/>
            <a:ext cx="6282531" cy="1888855"/>
          </a:xfrm>
        </p:spPr>
        <p:txBody>
          <a:bodyPr/>
          <a:lstStyle/>
          <a:p>
            <a:r>
              <a:rPr lang="en-GB" dirty="0" smtClean="0"/>
              <a:t>A webpage comparing an explaining the best face recognition models and their performance:</a:t>
            </a:r>
          </a:p>
          <a:p>
            <a:r>
              <a:rPr lang="en-GB" u="sng" dirty="0">
                <a:hlinkClick r:id="rId3"/>
              </a:rPr>
              <a:t>https://</a:t>
            </a:r>
            <a:r>
              <a:rPr lang="en-GB" u="sng" dirty="0" smtClean="0">
                <a:hlinkClick r:id="rId3"/>
              </a:rPr>
              <a:t>rupeshthetech.medium.com/face-detection-models-and-their-performance-comparison-eb8da55f328c</a:t>
            </a:r>
            <a:endParaRPr lang="en-GB" u="sng" dirty="0" smtClean="0"/>
          </a:p>
          <a:p>
            <a:endParaRPr lang="en-GB" sz="1300" u="sng" dirty="0">
              <a:solidFill>
                <a:schemeClr val="accent5">
                  <a:lumMod val="50000"/>
                </a:schemeClr>
              </a:solidFill>
              <a:latin typeface="Times New Roman" panose="02020603050405020304" pitchFamily="18" charset="0"/>
              <a:cs typeface="Times New Roman" panose="02020603050405020304" pitchFamily="18" charset="0"/>
            </a:endParaRPr>
          </a:p>
          <a:p>
            <a:r>
              <a:rPr lang="en-GB" sz="1300" u="sng" dirty="0" smtClean="0"/>
              <a:t>Labelled Faces in the wild:</a:t>
            </a:r>
          </a:p>
          <a:p>
            <a:r>
              <a:rPr lang="en-US" sz="1300" dirty="0"/>
              <a:t>http://vis-www.cs.umass.edu/lfw/results.html</a:t>
            </a:r>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a:xfrm>
            <a:off x="20579674" y="15210368"/>
            <a:ext cx="6279386" cy="428684"/>
          </a:xfrm>
          <a:solidFill>
            <a:srgbClr val="326BBA"/>
          </a:solidFill>
        </p:spPr>
        <p:txBody>
          <a:bodyPr/>
          <a:lstStyle/>
          <a:p>
            <a:r>
              <a:rPr lang="en-US" dirty="0" smtClean="0"/>
              <a:t>Acknowledgements</a:t>
            </a:r>
            <a:endParaRPr lang="en-US" dirty="0"/>
          </a:p>
        </p:txBody>
      </p:sp>
      <p:sp>
        <p:nvSpPr>
          <p:cNvPr id="313" name="Text Placeholder 312"/>
          <p:cNvSpPr>
            <a:spLocks noGrp="1"/>
          </p:cNvSpPr>
          <p:nvPr>
            <p:ph type="body" sz="quarter" idx="30"/>
          </p:nvPr>
        </p:nvSpPr>
        <p:spPr>
          <a:xfrm>
            <a:off x="20629945" y="1563905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189141" y="9134502"/>
            <a:ext cx="12950030" cy="1344091"/>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 receiver</a:t>
            </a:r>
            <a:r>
              <a:rPr lang="en-US" sz="1300" dirty="0" smtClean="0"/>
              <a:t>.</a:t>
            </a:r>
            <a:endParaRPr lang="en-US" sz="13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5"/>
          <a:stretch>
            <a:fillRect/>
          </a:stretch>
        </p:blipFill>
        <p:spPr>
          <a:xfrm>
            <a:off x="13208629" y="10873315"/>
            <a:ext cx="5684240" cy="4405020"/>
          </a:xfrm>
          <a:prstGeom prst="rect">
            <a:avLst/>
          </a:prstGeom>
        </p:spPr>
      </p:pic>
      <p:sp>
        <p:nvSpPr>
          <p:cNvPr id="5" name="TextBox 4"/>
          <p:cNvSpPr txBox="1"/>
          <p:nvPr/>
        </p:nvSpPr>
        <p:spPr>
          <a:xfrm>
            <a:off x="7781694" y="15345533"/>
            <a:ext cx="4789987" cy="892552"/>
          </a:xfrm>
          <a:prstGeom prst="rect">
            <a:avLst/>
          </a:prstGeom>
          <a:noFill/>
        </p:spPr>
        <p:txBody>
          <a:bodyPr wrap="square" rtlCol="0">
            <a:spAutoFit/>
          </a:bodyPr>
          <a:lstStyle/>
          <a:p>
            <a:r>
              <a:rPr lang="en-GB" sz="1300" dirty="0" smtClean="0">
                <a:latin typeface="Times New Roman" panose="02020603050405020304" pitchFamily="18" charset="0"/>
                <a:cs typeface="Times New Roman" panose="02020603050405020304" pitchFamily="18" charset="0"/>
              </a:rPr>
              <a:t>Figure 1 is a graph  showing the performance of different algorithms based on the Labelled Faces in the wild benchmark. These are all different implementations of </a:t>
            </a:r>
            <a:r>
              <a:rPr lang="en-GB" sz="1300" dirty="0" err="1" smtClean="0">
                <a:latin typeface="Times New Roman" panose="02020603050405020304" pitchFamily="18" charset="0"/>
                <a:cs typeface="Times New Roman" panose="02020603050405020304" pitchFamily="18" charset="0"/>
              </a:rPr>
              <a:t>dlib’s</a:t>
            </a:r>
            <a:r>
              <a:rPr lang="en-GB" sz="1300" dirty="0" smtClean="0">
                <a:latin typeface="Times New Roman" panose="02020603050405020304" pitchFamily="18" charset="0"/>
                <a:cs typeface="Times New Roman" panose="02020603050405020304" pitchFamily="18" charset="0"/>
              </a:rPr>
              <a:t> state of the art face recognition built using deep learning.</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0214" y="10814646"/>
            <a:ext cx="4620270" cy="4357755"/>
          </a:xfrm>
          <a:prstGeom prst="rect">
            <a:avLst/>
          </a:prstGeom>
        </p:spPr>
      </p:pic>
      <p:sp>
        <p:nvSpPr>
          <p:cNvPr id="9" name="TextBox 8"/>
          <p:cNvSpPr txBox="1"/>
          <p:nvPr/>
        </p:nvSpPr>
        <p:spPr>
          <a:xfrm>
            <a:off x="7781694" y="15037756"/>
            <a:ext cx="3974908" cy="307777"/>
          </a:xfrm>
          <a:prstGeom prst="rect">
            <a:avLst/>
          </a:prstGeom>
          <a:noFill/>
        </p:spPr>
        <p:txBody>
          <a:bodyPr wrap="square" rtlCol="0">
            <a:spAutoFit/>
          </a:bodyPr>
          <a:lstStyle/>
          <a:p>
            <a:pPr marL="342900" indent="-342900">
              <a:buFont typeface="+mj-lt"/>
              <a:buAutoNum type="arabicPeriod"/>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3986851" y="15038060"/>
            <a:ext cx="3974908" cy="307777"/>
          </a:xfrm>
          <a:prstGeom prst="rect">
            <a:avLst/>
          </a:prstGeom>
          <a:noFill/>
        </p:spPr>
        <p:txBody>
          <a:bodyPr wrap="square" rtlCol="0">
            <a:spAutoFit/>
          </a:bodyPr>
          <a:lstStyle/>
          <a:p>
            <a:pPr marL="342900" indent="-342900">
              <a:buFont typeface="+mj-lt"/>
              <a:buAutoNum type="arabicPeriod" startAt="2"/>
            </a:pPr>
            <a:r>
              <a:rPr lang="en-GB" sz="1400" dirty="0"/>
              <a:t>ROC curves averaged over 10 folds of View 2.</a:t>
            </a:r>
            <a:endParaRPr lang="en-GB"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986851" y="15328269"/>
            <a:ext cx="6153917"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Figure 2 is a comparison between </a:t>
            </a:r>
            <a:r>
              <a:rPr lang="en-GB" sz="1400" dirty="0" err="1">
                <a:latin typeface="Times New Roman" panose="02020603050405020304" pitchFamily="18" charset="0"/>
                <a:cs typeface="Times New Roman" panose="02020603050405020304" pitchFamily="18" charset="0"/>
              </a:rPr>
              <a:t>Dlib’s</a:t>
            </a:r>
            <a:r>
              <a:rPr lang="en-GB" sz="1400" dirty="0">
                <a:latin typeface="Times New Roman" panose="02020603050405020304" pitchFamily="18" charset="0"/>
                <a:cs typeface="Times New Roman" panose="02020603050405020304" pitchFamily="18" charset="0"/>
              </a:rPr>
              <a:t> library and other known face recognition libraries. Tiny Face model is best compared to </a:t>
            </a:r>
            <a:r>
              <a:rPr lang="en-GB" sz="1400" dirty="0" err="1" smtClean="0">
                <a:latin typeface="Times New Roman" panose="02020603050405020304" pitchFamily="18" charset="0"/>
                <a:cs typeface="Times New Roman" panose="02020603050405020304" pitchFamily="18" charset="0"/>
              </a:rPr>
              <a:t>Dlib</a:t>
            </a:r>
            <a:r>
              <a:rPr lang="en-GB" sz="1400" dirty="0" smtClean="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it offers higher accuracy with low-quality </a:t>
            </a:r>
            <a:r>
              <a:rPr lang="en-GB" sz="1400" dirty="0" smtClean="0">
                <a:latin typeface="Times New Roman" panose="02020603050405020304" pitchFamily="18" charset="0"/>
                <a:cs typeface="Times New Roman" panose="02020603050405020304" pitchFamily="18" charset="0"/>
              </a:rPr>
              <a:t>images. However it takes more computational time</a:t>
            </a:r>
            <a:endParaRPr lang="en-GB" sz="1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51531" y="9404023"/>
            <a:ext cx="6231680" cy="415498"/>
          </a:xfrm>
          <a:prstGeom prst="rect">
            <a:avLst/>
          </a:prstGeom>
          <a:solidFill>
            <a:srgbClr val="326BBA"/>
          </a:solidFill>
          <a:ln>
            <a:solidFill>
              <a:schemeClr val="tx1"/>
            </a:solidFill>
            <a:prstDash val="sysDot"/>
          </a:ln>
        </p:spPr>
        <p:txBody>
          <a:bodyPr wrap="square" rtlCol="0">
            <a:spAutoFit/>
          </a:bodyPr>
          <a:lstStyle/>
          <a:p>
            <a:pPr algn="ctr"/>
            <a:r>
              <a:rPr lang="en-GB" sz="2100" b="1" u="sng" dirty="0" smtClean="0">
                <a:solidFill>
                  <a:schemeClr val="tx1">
                    <a:lumMod val="85000"/>
                    <a:lumOff val="15000"/>
                  </a:schemeClr>
                </a:solidFill>
                <a:cs typeface="Times New Roman" panose="02020603050405020304" pitchFamily="18" charset="0"/>
              </a:rPr>
              <a:t>Research Methods</a:t>
            </a:r>
            <a:endParaRPr lang="en-GB" sz="2100" b="1" u="sng" dirty="0">
              <a:solidFill>
                <a:schemeClr val="tx1">
                  <a:lumMod val="85000"/>
                  <a:lumOff val="15000"/>
                </a:schemeClr>
              </a:solidFill>
              <a:cs typeface="Times New Roman" panose="02020603050405020304" pitchFamily="18" charset="0"/>
            </a:endParaRPr>
          </a:p>
        </p:txBody>
      </p:sp>
      <p:sp>
        <p:nvSpPr>
          <p:cNvPr id="36" name="Text Placeholder 301"/>
          <p:cNvSpPr txBox="1">
            <a:spLocks/>
          </p:cNvSpPr>
          <p:nvPr/>
        </p:nvSpPr>
        <p:spPr>
          <a:xfrm>
            <a:off x="596711" y="9983536"/>
            <a:ext cx="6286500" cy="306456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GB" sz="1300" dirty="0" smtClean="0"/>
              <a:t>The research will be carried out through the use of a 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err="1" smtClean="0"/>
              <a:t>droidcam</a:t>
            </a:r>
            <a:r>
              <a:rPr lang="en-GB" sz="1300" dirty="0" smtClean="0"/>
              <a:t>, able to use mobile phones as computer cameras will be used to  connect a phone to the VM. Another device will then run the python script used to send a target image to the VM.</a:t>
            </a:r>
          </a:p>
          <a:p>
            <a:endParaRPr lang="en-GB" sz="1300" dirty="0"/>
          </a:p>
          <a:p>
            <a:r>
              <a:rPr lang="en-GB" sz="1300" dirty="0" smtClean="0"/>
              <a:t>The accuracy and performance of different facial recognition libraries will be tested and the most suitable algorithm will be chosen.</a:t>
            </a:r>
          </a:p>
          <a:p>
            <a:endParaRPr lang="en-GB" sz="1300" dirty="0" smtClean="0"/>
          </a:p>
          <a:p>
            <a:r>
              <a:rPr lang="en-GB" sz="1300" dirty="0" smtClean="0"/>
              <a:t>Asides from this, the ability of the algorithms to work in different lighting conditions will also be tested via speed of detection and confidence value </a:t>
            </a:r>
          </a:p>
          <a:p>
            <a:endParaRPr lang="en-US" sz="1300" dirty="0"/>
          </a:p>
        </p:txBody>
      </p:sp>
      <p:sp>
        <p:nvSpPr>
          <p:cNvPr id="37" name="Text Placeholder 307"/>
          <p:cNvSpPr txBox="1">
            <a:spLocks/>
          </p:cNvSpPr>
          <p:nvPr/>
        </p:nvSpPr>
        <p:spPr>
          <a:xfrm>
            <a:off x="20579674" y="2666895"/>
            <a:ext cx="6279386" cy="428684"/>
          </a:xfrm>
          <a:prstGeom prst="rect">
            <a:avLst/>
          </a:prstGeom>
          <a:no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dirty="0" smtClean="0"/>
              <a:t>Risk Analysis</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4196939652"/>
              </p:ext>
            </p:extLst>
          </p:nvPr>
        </p:nvGraphicFramePr>
        <p:xfrm>
          <a:off x="20578147" y="3243902"/>
          <a:ext cx="6282532" cy="5005432"/>
        </p:xfrm>
        <a:graphic>
          <a:graphicData uri="http://schemas.openxmlformats.org/drawingml/2006/table">
            <a:tbl>
              <a:tblPr firstRow="1" bandRow="1">
                <a:solidFill>
                  <a:srgbClr val="00B050"/>
                </a:solidFill>
                <a:tableStyleId>{5C22544A-7EE6-4342-B048-85BDC9FD1C3A}</a:tableStyleId>
              </a:tblPr>
              <a:tblGrid>
                <a:gridCol w="1570633">
                  <a:extLst>
                    <a:ext uri="{9D8B030D-6E8A-4147-A177-3AD203B41FA5}">
                      <a16:colId xmlns:a16="http://schemas.microsoft.com/office/drawing/2014/main" val="2239764257"/>
                    </a:ext>
                  </a:extLst>
                </a:gridCol>
                <a:gridCol w="1570633">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094817">
                <a:tc>
                  <a:txBody>
                    <a:bodyPr/>
                    <a:lstStyle/>
                    <a:p>
                      <a:r>
                        <a:rPr lang="en-GB" sz="1200" dirty="0" smtClean="0">
                          <a:solidFill>
                            <a:schemeClr val="bg1"/>
                          </a:solidFill>
                        </a:rPr>
                        <a:t>Risk items (Potential future problems derived</a:t>
                      </a:r>
                      <a:r>
                        <a:rPr lang="en-GB" sz="1200" baseline="0" dirty="0" smtClean="0">
                          <a:solidFill>
                            <a:schemeClr val="bg1"/>
                          </a:solidFill>
                        </a:rPr>
                        <a:t> from Brainstorming</a:t>
                      </a:r>
                      <a:r>
                        <a:rPr lang="en-GB" sz="1200" dirty="0" smtClean="0">
                          <a:solidFill>
                            <a:schemeClr val="bg1"/>
                          </a:solidFill>
                        </a:rPr>
                        <a:t>)</a:t>
                      </a:r>
                      <a:endParaRPr lang="en-GB" sz="1200" dirty="0">
                        <a:solidFill>
                          <a:schemeClr val="bg1"/>
                        </a:solidFill>
                      </a:endParaRPr>
                    </a:p>
                  </a:txBody>
                  <a:tcPr marL="42594" marR="42594" marT="21297" marB="21297">
                    <a:solidFill>
                      <a:srgbClr val="326BBA"/>
                    </a:solidFill>
                  </a:tcPr>
                </a:tc>
                <a:tc>
                  <a:txBody>
                    <a:bodyPr/>
                    <a:lstStyle/>
                    <a:p>
                      <a:r>
                        <a:rPr lang="en-GB" sz="1200" dirty="0" smtClean="0">
                          <a:solidFill>
                            <a:schemeClr val="bg1"/>
                          </a:solidFill>
                        </a:rPr>
                        <a:t>Likelihood of Risk Item Occurring</a:t>
                      </a:r>
                      <a:endParaRPr lang="en-GB" sz="1200" dirty="0">
                        <a:solidFill>
                          <a:schemeClr val="bg1"/>
                        </a:solidFill>
                      </a:endParaRPr>
                    </a:p>
                  </a:txBody>
                  <a:tcPr marL="42594" marR="42594" marT="21297" marB="21297">
                    <a:solidFill>
                      <a:srgbClr val="326BBA"/>
                    </a:solidFill>
                  </a:tcPr>
                </a:tc>
                <a:tc>
                  <a:txBody>
                    <a:bodyPr/>
                    <a:lstStyle/>
                    <a:p>
                      <a:r>
                        <a:rPr lang="en-GB" sz="1300" dirty="0" smtClean="0"/>
                        <a:t>I</a:t>
                      </a:r>
                      <a:r>
                        <a:rPr lang="en-GB" sz="1200" dirty="0" smtClean="0"/>
                        <a:t>mpact to</a:t>
                      </a:r>
                      <a:r>
                        <a:rPr lang="en-GB" sz="1200" baseline="0" dirty="0" smtClean="0"/>
                        <a:t> project if Risk item does occur</a:t>
                      </a:r>
                      <a:endParaRPr lang="en-GB" sz="1200" dirty="0"/>
                    </a:p>
                  </a:txBody>
                  <a:tcPr marL="42594" marR="42594" marT="21297" marB="21297">
                    <a:solidFill>
                      <a:srgbClr val="326BBA"/>
                    </a:solidFill>
                  </a:tcPr>
                </a:tc>
                <a:tc>
                  <a:txBody>
                    <a:bodyPr/>
                    <a:lstStyle/>
                    <a:p>
                      <a:r>
                        <a:rPr lang="en-GB" sz="1200" dirty="0" smtClean="0"/>
                        <a:t>Solution</a:t>
                      </a:r>
                      <a:endParaRPr lang="en-GB" sz="1200" dirty="0"/>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r>
                        <a:rPr lang="en-GB" sz="1200" dirty="0" smtClean="0"/>
                        <a:t>Fail to get an autonomous drone</a:t>
                      </a:r>
                      <a:endParaRPr lang="en-GB" sz="1200" dirty="0"/>
                    </a:p>
                  </a:txBody>
                  <a:tcPr marL="42594" marR="42594" marT="21297" marB="21297"/>
                </a:tc>
                <a:tc>
                  <a:txBody>
                    <a:bodyPr/>
                    <a:lstStyle/>
                    <a:p>
                      <a:r>
                        <a:rPr lang="en-GB" sz="1200" dirty="0" smtClean="0"/>
                        <a:t>L:5, C:2</a:t>
                      </a:r>
                      <a:endParaRPr lang="en-GB" sz="1200" dirty="0"/>
                    </a:p>
                  </a:txBody>
                  <a:tcPr marL="42594" marR="42594" marT="21297" marB="21297"/>
                </a:tc>
                <a:tc>
                  <a:txBody>
                    <a:bodyPr/>
                    <a:lstStyle/>
                    <a:p>
                      <a:r>
                        <a:rPr lang="en-GB" sz="1200" dirty="0" smtClean="0"/>
                        <a:t>The project will have to be entirely simulation</a:t>
                      </a:r>
                      <a:r>
                        <a:rPr lang="en-GB" sz="1200" baseline="0" dirty="0" smtClean="0"/>
                        <a:t> based without a drone</a:t>
                      </a:r>
                      <a:endParaRPr lang="en-GB" sz="1200" dirty="0"/>
                    </a:p>
                  </a:txBody>
                  <a:tcPr marL="42594" marR="42594" marT="21297" marB="21297"/>
                </a:tc>
                <a:tc>
                  <a:txBody>
                    <a:bodyPr/>
                    <a:lstStyle/>
                    <a:p>
                      <a:r>
                        <a:rPr lang="en-GB" sz="1200" dirty="0" smtClean="0"/>
                        <a:t>I</a:t>
                      </a:r>
                      <a:r>
                        <a:rPr lang="en-GB" sz="1200" baseline="0" dirty="0" smtClean="0"/>
                        <a:t> am using</a:t>
                      </a:r>
                      <a:r>
                        <a:rPr lang="en-GB" sz="1200" dirty="0" smtClean="0"/>
                        <a:t> </a:t>
                      </a:r>
                      <a:r>
                        <a:rPr lang="en-GB" sz="1200" baseline="0" dirty="0" smtClean="0"/>
                        <a:t>VMs to simulate the raspberry pi a phone to simulate the drone</a:t>
                      </a:r>
                      <a:endParaRPr lang="en-GB" sz="1200" dirty="0"/>
                    </a:p>
                  </a:txBody>
                  <a:tcPr marL="42594" marR="42594" marT="21297" marB="21297"/>
                </a:tc>
                <a:extLst>
                  <a:ext uri="{0D108BD9-81ED-4DB2-BD59-A6C34878D82A}">
                    <a16:rowId xmlns:a16="http://schemas.microsoft.com/office/drawing/2014/main" val="2500983172"/>
                  </a:ext>
                </a:extLst>
              </a:tr>
              <a:tr h="734440">
                <a:tc>
                  <a:txBody>
                    <a:bodyPr/>
                    <a:lstStyle/>
                    <a:p>
                      <a:r>
                        <a:rPr lang="en-GB" sz="1200" dirty="0" smtClean="0"/>
                        <a:t>Fail</a:t>
                      </a:r>
                      <a:r>
                        <a:rPr lang="en-GB" sz="1200" baseline="0" dirty="0" smtClean="0"/>
                        <a:t> to safely secure user data</a:t>
                      </a:r>
                      <a:endParaRPr lang="en-GB" sz="1200" dirty="0"/>
                    </a:p>
                  </a:txBody>
                  <a:tcPr marL="42594" marR="42594" marT="21297" marB="21297"/>
                </a:tc>
                <a:tc>
                  <a:txBody>
                    <a:bodyPr/>
                    <a:lstStyle/>
                    <a:p>
                      <a:r>
                        <a:rPr lang="en-GB" sz="1200" dirty="0" smtClean="0"/>
                        <a:t>L:2,C:5</a:t>
                      </a:r>
                      <a:endParaRPr lang="en-GB" sz="1200" dirty="0"/>
                    </a:p>
                  </a:txBody>
                  <a:tcPr marL="42594" marR="42594" marT="21297" marB="21297"/>
                </a:tc>
                <a:tc>
                  <a:txBody>
                    <a:bodyPr/>
                    <a:lstStyle/>
                    <a:p>
                      <a:r>
                        <a:rPr lang="en-GB" sz="1200" baseline="0" dirty="0" smtClean="0"/>
                        <a:t>The project will not be able to go on without secure encryption</a:t>
                      </a:r>
                      <a:endParaRPr lang="en-GB" sz="1200" dirty="0"/>
                    </a:p>
                  </a:txBody>
                  <a:tcPr marL="42594" marR="42594" marT="21297" marB="21297"/>
                </a:tc>
                <a:tc>
                  <a:txBody>
                    <a:bodyPr/>
                    <a:lstStyle/>
                    <a:p>
                      <a:r>
                        <a:rPr lang="en-GB" sz="1100" dirty="0" smtClean="0"/>
                        <a:t>The images will</a:t>
                      </a:r>
                      <a:r>
                        <a:rPr lang="en-GB" sz="1100" baseline="0" dirty="0" smtClean="0"/>
                        <a:t> be sent over the internet via a secure port and then will encrypted.</a:t>
                      </a:r>
                      <a:endParaRPr lang="en-GB" sz="1100" dirty="0"/>
                    </a:p>
                  </a:txBody>
                  <a:tcPr marL="42594" marR="42594" marT="21297" marB="21297"/>
                </a:tc>
                <a:extLst>
                  <a:ext uri="{0D108BD9-81ED-4DB2-BD59-A6C34878D82A}">
                    <a16:rowId xmlns:a16="http://schemas.microsoft.com/office/drawing/2014/main" val="1345960299"/>
                  </a:ext>
                </a:extLst>
              </a:tr>
              <a:tr h="1219200">
                <a:tc>
                  <a:txBody>
                    <a:bodyPr/>
                    <a:lstStyle/>
                    <a:p>
                      <a:r>
                        <a:rPr lang="en-GB" sz="1200" dirty="0" smtClean="0"/>
                        <a:t>Fail to compare</a:t>
                      </a:r>
                      <a:r>
                        <a:rPr lang="en-GB" sz="1200" baseline="0" dirty="0" smtClean="0"/>
                        <a:t> other face recognition libraries</a:t>
                      </a:r>
                      <a:endParaRPr lang="en-GB" sz="1200" dirty="0"/>
                    </a:p>
                  </a:txBody>
                  <a:tcPr marL="42594" marR="42594" marT="21297" marB="21297"/>
                </a:tc>
                <a:tc>
                  <a:txBody>
                    <a:bodyPr/>
                    <a:lstStyle/>
                    <a:p>
                      <a:r>
                        <a:rPr lang="en-GB" sz="1200" dirty="0" smtClean="0"/>
                        <a:t>L:3,L:2</a:t>
                      </a:r>
                      <a:endParaRPr lang="en-GB" sz="1200" dirty="0"/>
                    </a:p>
                  </a:txBody>
                  <a:tcPr marL="42594" marR="42594" marT="21297" marB="21297"/>
                </a:tc>
                <a:tc>
                  <a:txBody>
                    <a:bodyPr/>
                    <a:lstStyle/>
                    <a:p>
                      <a:r>
                        <a:rPr lang="en-GB" sz="1200" dirty="0" smtClean="0"/>
                        <a:t>This will</a:t>
                      </a:r>
                      <a:r>
                        <a:rPr lang="en-GB" sz="1200" baseline="0" dirty="0" smtClean="0"/>
                        <a:t> mean a better face recognition library I do not test may provide better results in the future</a:t>
                      </a:r>
                      <a:endParaRPr lang="en-GB" sz="1200" dirty="0"/>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200" dirty="0" smtClean="0"/>
                        <a:t>The</a:t>
                      </a:r>
                      <a:r>
                        <a:rPr lang="en-GB" sz="1200" baseline="0" dirty="0" smtClean="0"/>
                        <a:t> main objectives of implementing facial recognition into a drone and being able to switch targets will be possible</a:t>
                      </a:r>
                      <a:endParaRPr lang="en-GB" sz="1200" dirty="0" smtClean="0"/>
                    </a:p>
                  </a:txBody>
                  <a:tcPr marL="42594" marR="42594" marT="21297" marB="21297"/>
                </a:tc>
                <a:extLst>
                  <a:ext uri="{0D108BD9-81ED-4DB2-BD59-A6C34878D82A}">
                    <a16:rowId xmlns:a16="http://schemas.microsoft.com/office/drawing/2014/main" val="768528767"/>
                  </a:ext>
                </a:extLst>
              </a:tr>
              <a:tr h="778094">
                <a:tc>
                  <a:txBody>
                    <a:bodyPr/>
                    <a:lstStyle/>
                    <a:p>
                      <a:r>
                        <a:rPr lang="en-GB" sz="1200" dirty="0" smtClean="0"/>
                        <a:t>Fail to get</a:t>
                      </a:r>
                      <a:r>
                        <a:rPr lang="en-GB" sz="1200" baseline="0" dirty="0" smtClean="0"/>
                        <a:t> raspberry pi but get suitable drone</a:t>
                      </a:r>
                      <a:endParaRPr lang="en-GB" sz="1200" dirty="0"/>
                    </a:p>
                  </a:txBody>
                  <a:tcPr marL="42594" marR="42594" marT="21297" marB="21297"/>
                </a:tc>
                <a:tc>
                  <a:txBody>
                    <a:bodyPr/>
                    <a:lstStyle/>
                    <a:p>
                      <a:r>
                        <a:rPr lang="en-GB" sz="1200" dirty="0" smtClean="0"/>
                        <a:t>L:5, C:1</a:t>
                      </a:r>
                      <a:endParaRPr lang="en-GB" sz="1200" dirty="0"/>
                    </a:p>
                  </a:txBody>
                  <a:tcPr marL="42594" marR="42594" marT="21297" marB="21297"/>
                </a:tc>
                <a:tc>
                  <a:txBody>
                    <a:bodyPr/>
                    <a:lstStyle/>
                    <a:p>
                      <a:r>
                        <a:rPr lang="en-GB" sz="1200" dirty="0" smtClean="0"/>
                        <a:t>Without a raspberry pi the project</a:t>
                      </a:r>
                      <a:r>
                        <a:rPr lang="en-GB" sz="1200" baseline="0" dirty="0" smtClean="0"/>
                        <a:t> will have to be done with VMs</a:t>
                      </a:r>
                      <a:endParaRPr lang="en-GB" sz="1200" dirty="0"/>
                    </a:p>
                  </a:txBody>
                  <a:tcPr marL="42594" marR="42594" marT="21297" marB="21297"/>
                </a:tc>
                <a:tc>
                  <a:txBody>
                    <a:bodyPr/>
                    <a:lstStyle/>
                    <a:p>
                      <a:r>
                        <a:rPr lang="en-GB" sz="1100" dirty="0" smtClean="0"/>
                        <a:t>This means that</a:t>
                      </a:r>
                      <a:r>
                        <a:rPr lang="en-GB" sz="1100" baseline="0" dirty="0" smtClean="0"/>
                        <a:t> facial recognition will not happen on the drone and instead on a computer after the video is streamed</a:t>
                      </a:r>
                      <a:endParaRPr lang="en-GB" sz="1100" dirty="0"/>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7"/>
          <a:srcRect l="1" r="5815" b="9572"/>
          <a:stretch/>
        </p:blipFill>
        <p:spPr>
          <a:xfrm>
            <a:off x="25850849" y="3578060"/>
            <a:ext cx="571501" cy="536236"/>
          </a:xfrm>
          <a:prstGeom prst="rect">
            <a:avLst/>
          </a:prstGeom>
        </p:spPr>
      </p:pic>
      <p:pic>
        <p:nvPicPr>
          <p:cNvPr id="40" name="Picture 39"/>
          <p:cNvPicPr>
            <a:picLocks noChangeAspect="1"/>
          </p:cNvPicPr>
          <p:nvPr/>
        </p:nvPicPr>
        <p:blipFill>
          <a:blip r:embed="rId8"/>
          <a:stretch>
            <a:fillRect/>
          </a:stretch>
        </p:blipFill>
        <p:spPr>
          <a:xfrm>
            <a:off x="24373353" y="3787573"/>
            <a:ext cx="581310" cy="505487"/>
          </a:xfrm>
          <a:prstGeom prst="rect">
            <a:avLst/>
          </a:prstGeom>
        </p:spPr>
      </p:pic>
      <p:pic>
        <p:nvPicPr>
          <p:cNvPr id="41" name="Picture 40"/>
          <p:cNvPicPr>
            <a:picLocks noChangeAspect="1"/>
          </p:cNvPicPr>
          <p:nvPr/>
        </p:nvPicPr>
        <p:blipFill>
          <a:blip r:embed="rId9"/>
          <a:stretch>
            <a:fillRect/>
          </a:stretch>
        </p:blipFill>
        <p:spPr>
          <a:xfrm>
            <a:off x="21626343" y="3799278"/>
            <a:ext cx="518294" cy="446308"/>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686114" y="3609221"/>
            <a:ext cx="636365" cy="636365"/>
          </a:xfrm>
          <a:prstGeom prst="rect">
            <a:avLst/>
          </a:prstGeom>
        </p:spPr>
      </p:pic>
      <p:sp>
        <p:nvSpPr>
          <p:cNvPr id="14" name="TextBox 13"/>
          <p:cNvSpPr txBox="1"/>
          <p:nvPr/>
        </p:nvSpPr>
        <p:spPr>
          <a:xfrm>
            <a:off x="20597439" y="8270603"/>
            <a:ext cx="2514235" cy="523220"/>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L: Likelihood, C: Consequence, high numbers mean more likely</a:t>
            </a:r>
            <a:endParaRPr lang="en-GB" sz="1400" dirty="0">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a:xfrm>
            <a:off x="7240984" y="10406462"/>
            <a:ext cx="12950031" cy="428684"/>
          </a:xfrm>
          <a:solidFill>
            <a:srgbClr val="326BBA"/>
          </a:solidFill>
        </p:spPr>
        <p:txBody>
          <a:bodyPr/>
          <a:lstStyle/>
          <a:p>
            <a:r>
              <a:rPr lang="en-US" dirty="0" smtClean="0"/>
              <a:t>Research Results</a:t>
            </a:r>
            <a:endParaRPr lang="en-US" dirty="0"/>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27986" y="64689"/>
            <a:ext cx="2148944" cy="216557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5328" y="-35344"/>
            <a:ext cx="6638683" cy="3293667"/>
          </a:xfrm>
          <a:prstGeom prst="rect">
            <a:avLst/>
          </a:prstGeom>
        </p:spPr>
      </p:pic>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579</TotalTime>
  <Words>1166</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62</cp:revision>
  <dcterms:created xsi:type="dcterms:W3CDTF">2012-02-06T18:46:22Z</dcterms:created>
  <dcterms:modified xsi:type="dcterms:W3CDTF">2022-05-10T11:32:15Z</dcterms:modified>
</cp:coreProperties>
</file>