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BBA"/>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48" d="100"/>
          <a:sy n="48" d="100"/>
        </p:scale>
        <p:origin x="966" y="-6"/>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r>
                        <a:rPr lang="en-US" sz="1100" dirty="0">
                          <a:solidFill>
                            <a:schemeClr val="bg1"/>
                          </a:solidFill>
                          <a:latin typeface="Arial" panose="020B0604020202020204" pitchFamily="34" charset="0"/>
                          <a:cs typeface="Arial" panose="020B0604020202020204" pitchFamily="34" charset="0"/>
                        </a:rPr>
                        <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100" b="0" baseline="0" dirty="0">
                          <a:solidFill>
                            <a:srgbClr val="FFC000"/>
                          </a:solidFill>
                          <a:latin typeface="Arial" panose="020B0604020202020204" pitchFamily="34" charset="0"/>
                          <a:cs typeface="Arial" panose="020B0604020202020204" pitchFamily="34" charset="0"/>
                        </a:rPr>
                        <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100" b="0" baseline="0" dirty="0">
                          <a:solidFill>
                            <a:schemeClr val="bg1"/>
                          </a:solidFill>
                          <a:latin typeface="Arial" panose="020B0604020202020204" pitchFamily="34" charset="0"/>
                          <a:cs typeface="Arial" panose="020B0604020202020204" pitchFamily="34" charset="0"/>
                        </a:rPr>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hyperlink" Target="https://rupeshthetech.medium.com/face-detection-models-and-their-performance-comparison-eb8da55f328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vis-www.cs.umass.edu/lfw/results.html" TargetMode="External"/><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3144584"/>
          </a:xfrm>
        </p:spPr>
        <p:txBody>
          <a:bodyPr/>
          <a:lstStyle/>
          <a:p>
            <a:pPr algn="just"/>
            <a:r>
              <a:rPr lang="en-US" sz="1300" dirty="0">
                <a:solidFill>
                  <a:schemeClr val="accent5">
                    <a:lumMod val="50000"/>
                  </a:schemeClr>
                </a:solidFill>
                <a:latin typeface="Arial" panose="020B0604020202020204" pitchFamily="34" charset="0"/>
                <a:cs typeface="Arial" panose="020B0604020202020204" pitchFamily="34"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latin typeface="Arial" panose="020B0604020202020204" pitchFamily="34" charset="0"/>
                <a:cs typeface="Arial" panose="020B0604020202020204" pitchFamily="34" charset="0"/>
              </a:rPr>
              <a:t>e agencies </a:t>
            </a:r>
            <a:r>
              <a:rPr lang="en-US" sz="1300" dirty="0">
                <a:solidFill>
                  <a:schemeClr val="accent5">
                    <a:lumMod val="50000"/>
                  </a:schemeClr>
                </a:solidFill>
                <a:latin typeface="Arial" panose="020B0604020202020204" pitchFamily="34" charset="0"/>
                <a:cs typeface="Arial" panose="020B0604020202020204" pitchFamily="34" charset="0"/>
              </a:rPr>
              <a:t>to employ the help of autonomous drones with facial recognition for law keeping and searching for people of interest in urban areas.</a:t>
            </a:r>
          </a:p>
          <a:p>
            <a:pPr algn="just"/>
            <a:endParaRPr lang="en-US" sz="1300" dirty="0">
              <a:latin typeface="Arial" panose="020B0604020202020204" pitchFamily="34" charset="0"/>
              <a:cs typeface="Arial" panose="020B0604020202020204" pitchFamily="34" charset="0"/>
            </a:endParaRPr>
          </a:p>
          <a:p>
            <a:pPr algn="just"/>
            <a:r>
              <a:rPr lang="en-US" sz="1300" dirty="0">
                <a:solidFill>
                  <a:schemeClr val="accent5">
                    <a:lumMod val="50000"/>
                  </a:schemeClr>
                </a:solidFill>
                <a:latin typeface="Arial" panose="020B0604020202020204" pitchFamily="34" charset="0"/>
                <a:cs typeface="Arial" panose="020B0604020202020204" pitchFamily="34" charset="0"/>
              </a:rPr>
              <a:t>According to research by PwC there could be 76,000 drones in the UK by 2030</a:t>
            </a:r>
          </a:p>
        </p:txBody>
      </p:sp>
      <p:sp>
        <p:nvSpPr>
          <p:cNvPr id="299" name="Text Placeholder 298"/>
          <p:cNvSpPr>
            <a:spLocks noGrp="1"/>
          </p:cNvSpPr>
          <p:nvPr>
            <p:ph type="body" sz="quarter" idx="11"/>
          </p:nvPr>
        </p:nvSpPr>
        <p:spPr>
          <a:xfrm>
            <a:off x="570789" y="2622505"/>
            <a:ext cx="6280547" cy="449413"/>
          </a:xfrm>
          <a:prstGeom prst="round2SameRect">
            <a:avLst/>
          </a:prstGeom>
          <a:solidFill>
            <a:srgbClr val="326BBA"/>
          </a:solidFill>
        </p:spPr>
        <p:txBody>
          <a:bodyPr/>
          <a:lstStyle/>
          <a:p>
            <a:r>
              <a:rPr lang="en-US" u="none" dirty="0">
                <a:latin typeface="Arial" panose="020B0604020202020204" pitchFamily="34" charset="0"/>
                <a:cs typeface="Arial" panose="020B0604020202020204" pitchFamily="34" charset="0"/>
              </a:rPr>
              <a:t>Introduction</a:t>
            </a:r>
          </a:p>
        </p:txBody>
      </p:sp>
      <p:sp>
        <p:nvSpPr>
          <p:cNvPr id="302" name="Text Placeholder 301"/>
          <p:cNvSpPr>
            <a:spLocks noGrp="1"/>
          </p:cNvSpPr>
          <p:nvPr>
            <p:ph type="body" sz="quarter" idx="19"/>
          </p:nvPr>
        </p:nvSpPr>
        <p:spPr>
          <a:xfrm>
            <a:off x="570789" y="6457886"/>
            <a:ext cx="6286500" cy="3184595"/>
          </a:xfrm>
        </p:spPr>
        <p:txBody>
          <a:bodyPr/>
          <a:lstStyle/>
          <a:p>
            <a:pPr algn="just"/>
            <a:r>
              <a:rPr lang="en-US" sz="1300" dirty="0">
                <a:solidFill>
                  <a:schemeClr val="accent5">
                    <a:lumMod val="50000"/>
                  </a:schemeClr>
                </a:solidFill>
                <a:latin typeface="Arial" panose="020B0604020202020204" pitchFamily="34" charset="0"/>
                <a:cs typeface="Arial" panose="020B0604020202020204" pitchFamily="34" charset="0"/>
              </a:rPr>
              <a:t>Implement infrastructure </a:t>
            </a:r>
            <a:r>
              <a:rPr lang="en-US" sz="1300" dirty="0" smtClean="0">
                <a:solidFill>
                  <a:schemeClr val="accent5">
                    <a:lumMod val="50000"/>
                  </a:schemeClr>
                </a:solidFill>
                <a:latin typeface="Arial" panose="020B0604020202020204" pitchFamily="34" charset="0"/>
                <a:cs typeface="Arial" panose="020B0604020202020204" pitchFamily="34" charset="0"/>
              </a:rPr>
              <a:t>for drone surveillance with facial recognition</a:t>
            </a:r>
            <a:endParaRPr lang="en-US" sz="1300" dirty="0" smtClean="0">
              <a:solidFill>
                <a:schemeClr val="accent5">
                  <a:lumMod val="50000"/>
                </a:schemeClr>
              </a:solidFill>
              <a:latin typeface="Arial" panose="020B0604020202020204" pitchFamily="34" charset="0"/>
              <a:cs typeface="Arial" panose="020B0604020202020204" pitchFamily="34" charset="0"/>
            </a:endParaRPr>
          </a:p>
          <a:p>
            <a:pPr algn="just"/>
            <a:r>
              <a:rPr lang="en-GB" sz="1300" dirty="0">
                <a:latin typeface="Arial" panose="020B0604020202020204" pitchFamily="34" charset="0"/>
                <a:cs typeface="Arial" panose="020B0604020202020204" pitchFamily="34" charset="0"/>
              </a:rPr>
              <a:t>The objectives of my project is to:</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Create a solid and secure infrastructure for the communication of personal data to a remote server.</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To build a system that can receive images and act based on the received images during a live video feed</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To safely navigate to an individual in a crowded place</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To accurately navigate to the correct individual in a crowded place</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For the drone to be able to learn the best heights to be at for and accurate monitoring of a target.</a:t>
            </a:r>
          </a:p>
          <a:p>
            <a:pPr marL="342900" indent="-342900" algn="just">
              <a:buFont typeface="+mj-lt"/>
              <a:buAutoNum type="arabicPeriod"/>
            </a:pPr>
            <a:r>
              <a:rPr lang="en-GB" sz="1300" dirty="0">
                <a:latin typeface="Arial" panose="020B0604020202020204" pitchFamily="34" charset="0"/>
                <a:cs typeface="Arial" panose="020B0604020202020204" pitchFamily="34" charset="0"/>
              </a:rPr>
              <a:t>To introduce a novel and appropriate use of drone and facial recognition technology for the aid of </a:t>
            </a:r>
            <a:r>
              <a:rPr lang="en-GB" sz="1300" dirty="0" smtClean="0">
                <a:latin typeface="Arial" panose="020B0604020202020204" pitchFamily="34" charset="0"/>
                <a:cs typeface="Arial" panose="020B0604020202020204" pitchFamily="34" charset="0"/>
              </a:rPr>
              <a:t>law keeping </a:t>
            </a:r>
            <a:r>
              <a:rPr lang="en-GB" sz="1300" dirty="0">
                <a:latin typeface="Arial" panose="020B0604020202020204" pitchFamily="34" charset="0"/>
                <a:cs typeface="Arial" panose="020B0604020202020204" pitchFamily="34" charset="0"/>
              </a:rPr>
              <a:t>and </a:t>
            </a:r>
            <a:r>
              <a:rPr lang="en-GB" sz="1300" dirty="0" smtClean="0">
                <a:latin typeface="Arial" panose="020B0604020202020204" pitchFamily="34" charset="0"/>
                <a:cs typeface="Arial" panose="020B0604020202020204" pitchFamily="34" charset="0"/>
              </a:rPr>
              <a:t>search and rescue </a:t>
            </a:r>
            <a:r>
              <a:rPr lang="en-GB" sz="1300" dirty="0">
                <a:latin typeface="Arial" panose="020B0604020202020204" pitchFamily="34" charset="0"/>
                <a:cs typeface="Arial" panose="020B0604020202020204" pitchFamily="34" charset="0"/>
              </a:rPr>
              <a:t>operations.</a:t>
            </a:r>
          </a:p>
          <a:p>
            <a:pPr algn="just"/>
            <a:endParaRPr lang="en-US" sz="1300" dirty="0">
              <a:solidFill>
                <a:schemeClr val="accent5">
                  <a:lumMod val="50000"/>
                </a:schemeClr>
              </a:solidFill>
              <a:latin typeface="Arial" panose="020B0604020202020204" pitchFamily="34" charset="0"/>
              <a:cs typeface="Arial" panose="020B0604020202020204" pitchFamily="34" charset="0"/>
            </a:endParaRPr>
          </a:p>
        </p:txBody>
      </p:sp>
      <p:sp>
        <p:nvSpPr>
          <p:cNvPr id="303" name="Text Placeholder 302"/>
          <p:cNvSpPr>
            <a:spLocks noGrp="1"/>
          </p:cNvSpPr>
          <p:nvPr>
            <p:ph type="body" sz="quarter" idx="20"/>
          </p:nvPr>
        </p:nvSpPr>
        <p:spPr>
          <a:xfrm>
            <a:off x="570293" y="6116831"/>
            <a:ext cx="6281539" cy="428684"/>
          </a:xfrm>
          <a:solidFill>
            <a:srgbClr val="326BBA"/>
          </a:solidFill>
        </p:spPr>
        <p:txBody>
          <a:bodyPr/>
          <a:lstStyle/>
          <a:p>
            <a:r>
              <a:rPr lang="en-US" u="none" dirty="0" smtClean="0">
                <a:latin typeface="Arial" panose="020B0604020202020204" pitchFamily="34" charset="0"/>
                <a:cs typeface="Arial" panose="020B0604020202020204" pitchFamily="34" charset="0"/>
              </a:rPr>
              <a:t>Aims &amp; Objectives</a:t>
            </a:r>
            <a:endParaRPr lang="en-US" u="none" dirty="0">
              <a:latin typeface="Arial" panose="020B0604020202020204" pitchFamily="34" charset="0"/>
              <a:cs typeface="Arial" panose="020B0604020202020204" pitchFamily="34" charset="0"/>
            </a:endParaRPr>
          </a:p>
        </p:txBody>
      </p:sp>
      <p:sp>
        <p:nvSpPr>
          <p:cNvPr id="304" name="Text Placeholder 303"/>
          <p:cNvSpPr>
            <a:spLocks noGrp="1"/>
          </p:cNvSpPr>
          <p:nvPr>
            <p:ph type="body" sz="quarter" idx="21"/>
          </p:nvPr>
        </p:nvSpPr>
        <p:spPr>
          <a:xfrm>
            <a:off x="7241977" y="3079512"/>
            <a:ext cx="12950030" cy="1624168"/>
          </a:xfrm>
          <a:effectLst>
            <a:softEdge rad="12700"/>
          </a:effectLst>
        </p:spPr>
        <p:txBody>
          <a:bodyPr/>
          <a:lstStyle/>
          <a:p>
            <a:pPr algn="just"/>
            <a:r>
              <a:rPr lang="en-US" sz="1300" dirty="0">
                <a:solidFill>
                  <a:schemeClr val="accent5">
                    <a:lumMod val="50000"/>
                  </a:schemeClr>
                </a:solidFill>
                <a:latin typeface="Arial" panose="020B0604020202020204" pitchFamily="34" charset="0"/>
                <a:cs typeface="Arial" panose="020B0604020202020204" pitchFamily="34" charset="0"/>
              </a:rPr>
              <a:t>The facial recognition </a:t>
            </a:r>
            <a:r>
              <a:rPr lang="en-US" sz="1300" dirty="0" smtClean="0">
                <a:solidFill>
                  <a:schemeClr val="accent5">
                    <a:lumMod val="50000"/>
                  </a:schemeClr>
                </a:solidFill>
                <a:latin typeface="Arial" panose="020B0604020202020204" pitchFamily="34" charset="0"/>
                <a:cs typeface="Arial" panose="020B0604020202020204" pitchFamily="34" charset="0"/>
              </a:rPr>
              <a:t>library I have proposed is </a:t>
            </a:r>
            <a:r>
              <a:rPr lang="en-US" sz="1300" dirty="0">
                <a:solidFill>
                  <a:schemeClr val="accent5">
                    <a:lumMod val="50000"/>
                  </a:schemeClr>
                </a:solidFill>
                <a:latin typeface="Arial" panose="020B0604020202020204" pitchFamily="34" charset="0"/>
                <a:cs typeface="Arial" panose="020B0604020202020204" pitchFamily="34" charset="0"/>
              </a:rPr>
              <a:t>the “world’s simplest face recognition library” </a:t>
            </a:r>
            <a:r>
              <a:rPr lang="en-US" sz="1300" dirty="0" smtClean="0">
                <a:latin typeface="Arial" panose="020B0604020202020204" pitchFamily="34" charset="0"/>
                <a:cs typeface="Arial" panose="020B0604020202020204" pitchFamily="34" charset="0"/>
              </a:rPr>
              <a:t>whic</a:t>
            </a:r>
            <a:r>
              <a:rPr lang="en-US" sz="1300" dirty="0" smtClean="0">
                <a:solidFill>
                  <a:schemeClr val="accent5">
                    <a:lumMod val="50000"/>
                  </a:schemeClr>
                </a:solidFill>
                <a:latin typeface="Arial" panose="020B0604020202020204" pitchFamily="34" charset="0"/>
                <a:cs typeface="Arial" panose="020B0604020202020204" pitchFamily="34" charset="0"/>
              </a:rPr>
              <a:t>h </a:t>
            </a:r>
            <a:r>
              <a:rPr lang="en-US" sz="1300" dirty="0">
                <a:solidFill>
                  <a:schemeClr val="accent5">
                    <a:lumMod val="50000"/>
                  </a:schemeClr>
                </a:solidFill>
                <a:latin typeface="Arial" panose="020B0604020202020204" pitchFamily="34" charset="0"/>
                <a:cs typeface="Arial" panose="020B0604020202020204" pitchFamily="34" charset="0"/>
              </a:rPr>
              <a:t>uses </a:t>
            </a:r>
            <a:r>
              <a:rPr lang="en-US" sz="1300" dirty="0">
                <a:latin typeface="Arial" panose="020B0604020202020204" pitchFamily="34" charset="0"/>
                <a:cs typeface="Arial" panose="020B0604020202020204" pitchFamily="34" charset="0"/>
              </a:rPr>
              <a:t>D</a:t>
            </a:r>
            <a:r>
              <a:rPr lang="en-US" sz="1300" dirty="0" smtClean="0">
                <a:solidFill>
                  <a:schemeClr val="accent5">
                    <a:lumMod val="50000"/>
                  </a:schemeClr>
                </a:solidFill>
                <a:latin typeface="Arial" panose="020B0604020202020204" pitchFamily="34" charset="0"/>
                <a:cs typeface="Arial" panose="020B0604020202020204" pitchFamily="34" charset="0"/>
              </a:rPr>
              <a:t>lib’s </a:t>
            </a:r>
            <a:r>
              <a:rPr lang="en-US" sz="1300" dirty="0">
                <a:solidFill>
                  <a:schemeClr val="accent5">
                    <a:lumMod val="50000"/>
                  </a:schemeClr>
                </a:solidFill>
                <a:latin typeface="Arial" panose="020B0604020202020204" pitchFamily="34" charset="0"/>
                <a:cs typeface="Arial" panose="020B0604020202020204" pitchFamily="34" charset="0"/>
              </a:rPr>
              <a:t>state-of-the-art face recognition built with deep learning. The model has an accuracy of 99.38% on the </a:t>
            </a:r>
            <a:r>
              <a:rPr lang="en-US" sz="1300" dirty="0">
                <a:solidFill>
                  <a:srgbClr val="00B0F0"/>
                </a:solidFill>
                <a:latin typeface="Arial" panose="020B0604020202020204" pitchFamily="34" charset="0"/>
                <a:cs typeface="Arial" panose="020B0604020202020204" pitchFamily="34" charset="0"/>
              </a:rPr>
              <a:t>Labeled Faces in the Wild</a:t>
            </a:r>
            <a:r>
              <a:rPr lang="en-US" sz="1300" dirty="0">
                <a:solidFill>
                  <a:schemeClr val="accent5">
                    <a:lumMod val="50000"/>
                  </a:schemeClr>
                </a:solidFill>
                <a:latin typeface="Arial" panose="020B0604020202020204" pitchFamily="34" charset="0"/>
                <a:cs typeface="Arial" panose="020B0604020202020204" pitchFamily="34" charset="0"/>
              </a:rPr>
              <a:t> benchmark.</a:t>
            </a:r>
          </a:p>
          <a:p>
            <a:pPr algn="just"/>
            <a:r>
              <a:rPr lang="en-US" sz="1300" dirty="0">
                <a:solidFill>
                  <a:schemeClr val="accent5">
                    <a:lumMod val="50000"/>
                  </a:schemeClr>
                </a:solidFill>
                <a:latin typeface="Arial" panose="020B0604020202020204" pitchFamily="34" charset="0"/>
                <a:cs typeface="Arial" panose="020B0604020202020204" pitchFamily="34" charset="0"/>
              </a:rPr>
              <a:t>Bar chart of long it takes to switch targets and locate a new target?</a:t>
            </a:r>
          </a:p>
          <a:p>
            <a:pPr algn="just"/>
            <a:r>
              <a:rPr lang="en-US" sz="1300" dirty="0">
                <a:latin typeface="Arial" panose="020B0604020202020204" pitchFamily="34" charset="0"/>
                <a:cs typeface="Arial" panose="020B0604020202020204" pitchFamily="34" charset="0"/>
              </a:rPr>
              <a:t>How may people can be detected simultaneously</a:t>
            </a:r>
          </a:p>
          <a:p>
            <a:pPr algn="just"/>
            <a:endParaRPr lang="en-US" sz="1300" dirty="0">
              <a:solidFill>
                <a:schemeClr val="accent5">
                  <a:lumMod val="50000"/>
                </a:schemeClr>
              </a:solidFill>
              <a:latin typeface="Arial" panose="020B0604020202020204" pitchFamily="34" charset="0"/>
              <a:cs typeface="Arial" panose="020B0604020202020204" pitchFamily="34" charset="0"/>
            </a:endParaRPr>
          </a:p>
          <a:p>
            <a:pPr algn="just"/>
            <a:endParaRPr lang="en-US" sz="1300" dirty="0">
              <a:solidFill>
                <a:schemeClr val="accent5">
                  <a:lumMod val="50000"/>
                </a:schemeClr>
              </a:solidFill>
              <a:latin typeface="Arial" panose="020B0604020202020204" pitchFamily="34" charset="0"/>
              <a:cs typeface="Arial" panose="020B0604020202020204" pitchFamily="34" charset="0"/>
            </a:endParaRPr>
          </a:p>
        </p:txBody>
      </p:sp>
      <p:sp>
        <p:nvSpPr>
          <p:cNvPr id="305" name="Text Placeholder 304"/>
          <p:cNvSpPr>
            <a:spLocks noGrp="1"/>
          </p:cNvSpPr>
          <p:nvPr>
            <p:ph type="body" sz="quarter" idx="22"/>
          </p:nvPr>
        </p:nvSpPr>
        <p:spPr>
          <a:xfrm>
            <a:off x="7206991" y="2618414"/>
            <a:ext cx="13024109" cy="464727"/>
          </a:xfrm>
          <a:prstGeom prst="round2SameRect">
            <a:avLst/>
          </a:prstGeom>
          <a:solidFill>
            <a:srgbClr val="326BBA"/>
          </a:solidFill>
          <a:effectLst>
            <a:softEdge rad="0"/>
          </a:effectLst>
        </p:spPr>
        <p:txBody>
          <a:bodyPr/>
          <a:lstStyle/>
          <a:p>
            <a:r>
              <a:rPr lang="en-US" u="none" dirty="0" smtClean="0">
                <a:latin typeface="Arial" panose="020B0604020202020204" pitchFamily="34" charset="0"/>
                <a:cs typeface="Arial" panose="020B0604020202020204" pitchFamily="34" charset="0"/>
              </a:rPr>
              <a:t>Research Plan</a:t>
            </a:r>
            <a:endParaRPr lang="en-US" u="none" dirty="0">
              <a:latin typeface="Arial" panose="020B0604020202020204" pitchFamily="34" charset="0"/>
              <a:cs typeface="Arial" panose="020B0604020202020204" pitchFamily="34" charset="0"/>
            </a:endParaRPr>
          </a:p>
        </p:txBody>
      </p:sp>
      <p:sp>
        <p:nvSpPr>
          <p:cNvPr id="308" name="Text Placeholder 307"/>
          <p:cNvSpPr>
            <a:spLocks noGrp="1"/>
          </p:cNvSpPr>
          <p:nvPr>
            <p:ph type="body" sz="quarter" idx="25"/>
          </p:nvPr>
        </p:nvSpPr>
        <p:spPr>
          <a:xfrm>
            <a:off x="20633090" y="9280297"/>
            <a:ext cx="6279386" cy="428684"/>
          </a:xfrm>
          <a:solidFill>
            <a:srgbClr val="326BBA"/>
          </a:solidFill>
        </p:spPr>
        <p:txBody>
          <a:bodyPr/>
          <a:lstStyle/>
          <a:p>
            <a:r>
              <a:rPr lang="en-US" u="none" dirty="0" smtClean="0">
                <a:latin typeface="Arial" panose="020B0604020202020204" pitchFamily="34" charset="0"/>
                <a:cs typeface="Arial" panose="020B0604020202020204" pitchFamily="34" charset="0"/>
              </a:rPr>
              <a:t>Conclusions</a:t>
            </a:r>
            <a:endParaRPr lang="en-US" u="none" dirty="0">
              <a:latin typeface="Arial" panose="020B0604020202020204" pitchFamily="34" charset="0"/>
              <a:cs typeface="Arial" panose="020B0604020202020204" pitchFamily="34" charset="0"/>
            </a:endParaRPr>
          </a:p>
        </p:txBody>
      </p:sp>
      <p:sp>
        <p:nvSpPr>
          <p:cNvPr id="309" name="Text Placeholder 308"/>
          <p:cNvSpPr>
            <a:spLocks noGrp="1"/>
          </p:cNvSpPr>
          <p:nvPr>
            <p:ph type="body" sz="quarter" idx="26"/>
          </p:nvPr>
        </p:nvSpPr>
        <p:spPr>
          <a:xfrm>
            <a:off x="20569756" y="9789676"/>
            <a:ext cx="6279386" cy="3624715"/>
          </a:xfrm>
        </p:spPr>
        <p:txBody>
          <a:bodyPr/>
          <a:lstStyle/>
          <a:p>
            <a:pPr algn="just"/>
            <a:r>
              <a:rPr lang="en-GB" sz="1300" dirty="0">
                <a:latin typeface="Arial" panose="020B0604020202020204" pitchFamily="34" charset="0"/>
                <a:cs typeface="Arial" panose="020B0604020202020204" pitchFamily="34" charset="0"/>
              </a:rPr>
              <a:t>In conclusion the project has demonstrated that facial recognition for use on drones is very reliable and accurate but when used on drones various constraints have to be considered for the drone’s camera to operate as well as a camera in an isolated environment such as the optimal height of the drone and angle of the camera for accurately detecting the faces of people</a:t>
            </a:r>
            <a:r>
              <a:rPr lang="en-GB" sz="1300" dirty="0" smtClean="0">
                <a:latin typeface="Arial" panose="020B0604020202020204" pitchFamily="34" charset="0"/>
                <a:cs typeface="Arial" panose="020B0604020202020204" pitchFamily="34" charset="0"/>
              </a:rPr>
              <a:t>.</a:t>
            </a:r>
          </a:p>
          <a:p>
            <a:pPr algn="just"/>
            <a:endParaRPr lang="en-GB" sz="1300" dirty="0">
              <a:latin typeface="Arial" panose="020B0604020202020204" pitchFamily="34" charset="0"/>
              <a:cs typeface="Arial" panose="020B0604020202020204" pitchFamily="34" charset="0"/>
            </a:endParaRPr>
          </a:p>
          <a:p>
            <a:pPr algn="just"/>
            <a:r>
              <a:rPr lang="en-GB" sz="1300" dirty="0">
                <a:latin typeface="Arial" panose="020B0604020202020204" pitchFamily="34" charset="0"/>
                <a:cs typeface="Arial" panose="020B0604020202020204" pitchFamily="34" charset="0"/>
              </a:rPr>
              <a:t>In addition, the project also highlighted the dangers of drone usage for surveillance and the vulnerability of drones for surveillance operating at street level making them conspicuous and thus unable to be applied as a means of covert surveillance unlike UAVs to some degree due to the abilities to operate at higher altitudes and safe from target retaliation such as people trying to shoot them down.</a:t>
            </a:r>
          </a:p>
          <a:p>
            <a:pPr algn="just"/>
            <a:r>
              <a:rPr lang="en-GB" sz="1300" dirty="0">
                <a:latin typeface="Arial" panose="020B0604020202020204" pitchFamily="34" charset="0"/>
                <a:cs typeface="Arial" panose="020B0604020202020204" pitchFamily="34" charset="0"/>
              </a:rPr>
              <a:t>Furthermore, the drones can be limited by how long they can operate for and the conditions they can be applied in due to their small sizes making them susceptible to the wind and small battery capacity.</a:t>
            </a:r>
          </a:p>
          <a:p>
            <a:pPr algn="just"/>
            <a:endParaRPr lang="en-US" sz="1300" dirty="0">
              <a:solidFill>
                <a:schemeClr val="accent5">
                  <a:lumMod val="50000"/>
                </a:schemeClr>
              </a:solidFill>
              <a:latin typeface="Arial" panose="020B0604020202020204" pitchFamily="34" charset="0"/>
              <a:cs typeface="Arial" panose="020B0604020202020204" pitchFamily="34" charset="0"/>
            </a:endParaRPr>
          </a:p>
        </p:txBody>
      </p:sp>
      <p:sp>
        <p:nvSpPr>
          <p:cNvPr id="310" name="Text Placeholder 309"/>
          <p:cNvSpPr>
            <a:spLocks noGrp="1"/>
          </p:cNvSpPr>
          <p:nvPr>
            <p:ph type="body" sz="quarter" idx="27"/>
          </p:nvPr>
        </p:nvSpPr>
        <p:spPr>
          <a:xfrm>
            <a:off x="20629945" y="13054279"/>
            <a:ext cx="6279386" cy="428684"/>
          </a:xfrm>
          <a:solidFill>
            <a:srgbClr val="326BBA"/>
          </a:solidFill>
        </p:spPr>
        <p:txBody>
          <a:bodyPr/>
          <a:lstStyle/>
          <a:p>
            <a:r>
              <a:rPr lang="en-US" u="none" dirty="0" smtClean="0">
                <a:latin typeface="Arial" panose="020B0604020202020204" pitchFamily="34" charset="0"/>
                <a:cs typeface="Arial" panose="020B0604020202020204" pitchFamily="34" charset="0"/>
              </a:rPr>
              <a:t>References</a:t>
            </a:r>
            <a:endParaRPr lang="en-US" u="none" dirty="0">
              <a:latin typeface="Arial" panose="020B0604020202020204" pitchFamily="34" charset="0"/>
              <a:cs typeface="Arial" panose="020B0604020202020204" pitchFamily="34" charset="0"/>
            </a:endParaRPr>
          </a:p>
        </p:txBody>
      </p:sp>
      <p:sp>
        <p:nvSpPr>
          <p:cNvPr id="311" name="Text Placeholder 310"/>
          <p:cNvSpPr>
            <a:spLocks noGrp="1"/>
          </p:cNvSpPr>
          <p:nvPr>
            <p:ph type="body" sz="quarter" idx="28"/>
          </p:nvPr>
        </p:nvSpPr>
        <p:spPr>
          <a:xfrm>
            <a:off x="20641857" y="13542928"/>
            <a:ext cx="6282531" cy="2128921"/>
          </a:xfrm>
        </p:spPr>
        <p:txBody>
          <a:bodyPr/>
          <a:lstStyle/>
          <a:p>
            <a:pPr algn="just"/>
            <a:r>
              <a:rPr lang="en-GB" dirty="0" smtClean="0">
                <a:latin typeface="Arial" panose="020B0604020202020204" pitchFamily="34" charset="0"/>
                <a:cs typeface="Arial" panose="020B0604020202020204" pitchFamily="34" charset="0"/>
              </a:rPr>
              <a:t>A webpage comparing an explaining the best face recognition models and their performance:</a:t>
            </a:r>
          </a:p>
          <a:p>
            <a:pPr algn="just"/>
            <a:r>
              <a:rPr lang="en-GB" u="sng" dirty="0">
                <a:latin typeface="Arial" panose="020B0604020202020204" pitchFamily="34" charset="0"/>
                <a:cs typeface="Arial" panose="020B0604020202020204" pitchFamily="34" charset="0"/>
                <a:hlinkClick r:id="rId3"/>
              </a:rPr>
              <a:t>https://</a:t>
            </a:r>
            <a:r>
              <a:rPr lang="en-GB" u="sng" dirty="0" smtClean="0">
                <a:latin typeface="Arial" panose="020B0604020202020204" pitchFamily="34" charset="0"/>
                <a:cs typeface="Arial" panose="020B0604020202020204" pitchFamily="34" charset="0"/>
                <a:hlinkClick r:id="rId3"/>
              </a:rPr>
              <a:t>rupeshthetech.medium.com/face-detection-models-and-their-performance-comparison-eb8da55f328c</a:t>
            </a:r>
            <a:endParaRPr lang="en-GB" u="sng" dirty="0" smtClean="0">
              <a:latin typeface="Arial" panose="020B0604020202020204" pitchFamily="34" charset="0"/>
              <a:cs typeface="Arial" panose="020B0604020202020204" pitchFamily="34" charset="0"/>
            </a:endParaRPr>
          </a:p>
          <a:p>
            <a:pPr algn="just"/>
            <a:r>
              <a:rPr lang="en-GB" sz="1300" u="sng" dirty="0" smtClean="0">
                <a:latin typeface="Arial" panose="020B0604020202020204" pitchFamily="34" charset="0"/>
                <a:cs typeface="Arial" panose="020B0604020202020204" pitchFamily="34" charset="0"/>
              </a:rPr>
              <a:t>Labelled Faces in the wild:</a:t>
            </a:r>
          </a:p>
          <a:p>
            <a:pPr algn="just"/>
            <a:r>
              <a:rPr lang="en-US" sz="1300" dirty="0">
                <a:latin typeface="Arial" panose="020B0604020202020204" pitchFamily="34" charset="0"/>
                <a:cs typeface="Arial" panose="020B0604020202020204" pitchFamily="34" charset="0"/>
                <a:hlinkClick r:id="rId4"/>
              </a:rPr>
              <a:t>http://</a:t>
            </a:r>
            <a:r>
              <a:rPr lang="en-US" sz="1300" dirty="0" smtClean="0">
                <a:latin typeface="Arial" panose="020B0604020202020204" pitchFamily="34" charset="0"/>
                <a:cs typeface="Arial" panose="020B0604020202020204" pitchFamily="34" charset="0"/>
                <a:hlinkClick r:id="rId4"/>
              </a:rPr>
              <a:t>vis-www.cs.umass.edu/lfw/results.html</a:t>
            </a:r>
            <a:endParaRPr lang="en-US" sz="1300" dirty="0" smtClean="0">
              <a:latin typeface="Arial" panose="020B0604020202020204" pitchFamily="34" charset="0"/>
              <a:cs typeface="Arial" panose="020B0604020202020204" pitchFamily="34" charset="0"/>
            </a:endParaRPr>
          </a:p>
          <a:p>
            <a:pPr algn="just"/>
            <a:r>
              <a:rPr lang="en-US" sz="1300" dirty="0" smtClean="0">
                <a:solidFill>
                  <a:schemeClr val="accent5">
                    <a:lumMod val="50000"/>
                  </a:schemeClr>
                </a:solidFill>
                <a:latin typeface="Arial" panose="020B0604020202020204" pitchFamily="34" charset="0"/>
                <a:cs typeface="Arial" panose="020B0604020202020204" pitchFamily="34" charset="0"/>
              </a:rPr>
              <a:t>Dlib: </a:t>
            </a:r>
            <a:r>
              <a:rPr lang="en-US" sz="1300" dirty="0">
                <a:latin typeface="Arial" panose="020B0604020202020204" pitchFamily="34" charset="0"/>
                <a:cs typeface="Arial" panose="020B0604020202020204" pitchFamily="34" charset="0"/>
              </a:rPr>
              <a:t>http://dlib.net/</a:t>
            </a:r>
          </a:p>
          <a:p>
            <a:pPr algn="just"/>
            <a:endParaRPr lang="en-US" sz="1300" dirty="0">
              <a:solidFill>
                <a:schemeClr val="accent5">
                  <a:lumMod val="50000"/>
                </a:schemeClr>
              </a:solidFill>
              <a:latin typeface="Arial" panose="020B0604020202020204" pitchFamily="34" charset="0"/>
              <a:cs typeface="Arial" panose="020B0604020202020204" pitchFamily="34" charset="0"/>
            </a:endParaRPr>
          </a:p>
        </p:txBody>
      </p:sp>
      <p:sp>
        <p:nvSpPr>
          <p:cNvPr id="312" name="Text Placeholder 311"/>
          <p:cNvSpPr>
            <a:spLocks noGrp="1"/>
          </p:cNvSpPr>
          <p:nvPr>
            <p:ph type="body" sz="quarter" idx="29"/>
          </p:nvPr>
        </p:nvSpPr>
        <p:spPr>
          <a:xfrm>
            <a:off x="20579674" y="15495781"/>
            <a:ext cx="6279386" cy="428684"/>
          </a:xfrm>
          <a:solidFill>
            <a:srgbClr val="326BBA"/>
          </a:solidFill>
        </p:spPr>
        <p:txBody>
          <a:bodyPr/>
          <a:lstStyle/>
          <a:p>
            <a:r>
              <a:rPr lang="en-US" u="none" dirty="0" smtClean="0">
                <a:latin typeface="Arial" panose="020B0604020202020204" pitchFamily="34" charset="0"/>
                <a:cs typeface="Arial" panose="020B0604020202020204" pitchFamily="34" charset="0"/>
              </a:rPr>
              <a:t>Acknowledgements</a:t>
            </a:r>
            <a:endParaRPr lang="en-US" u="none" dirty="0">
              <a:latin typeface="Arial" panose="020B0604020202020204" pitchFamily="34" charset="0"/>
              <a:cs typeface="Arial" panose="020B0604020202020204" pitchFamily="34" charset="0"/>
            </a:endParaRPr>
          </a:p>
        </p:txBody>
      </p:sp>
      <p:sp>
        <p:nvSpPr>
          <p:cNvPr id="313" name="Text Placeholder 312"/>
          <p:cNvSpPr>
            <a:spLocks noGrp="1"/>
          </p:cNvSpPr>
          <p:nvPr>
            <p:ph type="body" sz="quarter" idx="30"/>
          </p:nvPr>
        </p:nvSpPr>
        <p:spPr>
          <a:xfrm>
            <a:off x="20641857" y="15924465"/>
            <a:ext cx="6282531" cy="463850"/>
          </a:xfrm>
        </p:spPr>
        <p:txBody>
          <a:bodyPr/>
          <a:lstStyle/>
          <a:p>
            <a:r>
              <a:rPr lang="en-US" sz="1300" dirty="0">
                <a:solidFill>
                  <a:schemeClr val="accent5">
                    <a:lumMod val="50000"/>
                  </a:schemeClr>
                </a:solidFill>
                <a:latin typeface="Arial" panose="020B0604020202020204" pitchFamily="34" charset="0"/>
                <a:cs typeface="Arial" panose="020B0604020202020204" pitchFamily="34"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latin typeface="Arial" panose="020B0604020202020204" pitchFamily="34" charset="0"/>
                <a:cs typeface="Arial" panose="020B0604020202020204" pitchFamily="34" charset="0"/>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latin typeface="Arial" panose="020B0604020202020204" pitchFamily="34" charset="0"/>
                <a:cs typeface="Arial" panose="020B0604020202020204" pitchFamily="34" charset="0"/>
              </a:rPr>
              <a:t>School of C</a:t>
            </a:r>
            <a:r>
              <a:rPr lang="en-US" dirty="0">
                <a:latin typeface="Arial" panose="020B0604020202020204" pitchFamily="34" charset="0"/>
                <a:cs typeface="Arial" panose="020B0604020202020204" pitchFamily="34" charset="0"/>
              </a:rPr>
              <a:t>omputer Science</a:t>
            </a:r>
            <a:endParaRPr lang="en-US" dirty="0">
              <a:solidFill>
                <a:schemeClr val="accent5">
                  <a:lumMod val="50000"/>
                </a:schemeClr>
              </a:solidFill>
              <a:latin typeface="Arial" panose="020B0604020202020204" pitchFamily="34" charset="0"/>
              <a:cs typeface="Arial" panose="020B0604020202020204" pitchFamily="34" charset="0"/>
            </a:endParaRPr>
          </a:p>
        </p:txBody>
      </p:sp>
      <p:sp>
        <p:nvSpPr>
          <p:cNvPr id="353" name="Text Placeholder 352"/>
          <p:cNvSpPr>
            <a:spLocks noGrp="1"/>
          </p:cNvSpPr>
          <p:nvPr>
            <p:ph type="body" sz="quarter" idx="185"/>
          </p:nvPr>
        </p:nvSpPr>
        <p:spPr/>
        <p:txBody>
          <a:bodyPr>
            <a:normAutofit/>
          </a:bodyPr>
          <a:lstStyle/>
          <a:p>
            <a:r>
              <a:rPr lang="en-US" sz="3600" dirty="0">
                <a:latin typeface="Arial" panose="020B0604020202020204" pitchFamily="34" charset="0"/>
                <a:cs typeface="Arial" panose="020B0604020202020204" pitchFamily="34" charset="0"/>
              </a:rPr>
              <a:t>Designing an autonomous drone infrastructure for </a:t>
            </a:r>
            <a:r>
              <a:rPr lang="en-US" sz="3600" dirty="0" smtClean="0">
                <a:latin typeface="Arial" panose="020B0604020202020204" pitchFamily="34" charset="0"/>
                <a:cs typeface="Arial" panose="020B0604020202020204" pitchFamily="34" charset="0"/>
              </a:rPr>
              <a:t>surveillance with facial recognition</a:t>
            </a:r>
            <a:endParaRPr lang="en-US" sz="3600" b="1" dirty="0">
              <a:solidFill>
                <a:schemeClr val="accent5">
                  <a:lumMod val="50000"/>
                </a:schemeClr>
              </a:solidFill>
              <a:latin typeface="Arial" panose="020B0604020202020204" pitchFamily="34" charset="0"/>
              <a:cs typeface="Arial" panose="020B0604020202020204" pitchFamily="34" charset="0"/>
            </a:endParaRP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189141" y="9134502"/>
            <a:ext cx="12950030" cy="1344091"/>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en-US" sz="1300" dirty="0">
                <a:latin typeface="Arial" panose="020B0604020202020204" pitchFamily="34" charset="0"/>
                <a:cs typeface="Arial" panose="020B0604020202020204" pitchFamily="34" charset="0"/>
              </a:rPr>
              <a:t>The Local device sends pictures of targets to the autonomous drone which adds these images to an “unknown” folder. On board the drone also has a “known” folder which contains pictures of known targets </a:t>
            </a:r>
            <a:r>
              <a:rPr lang="en-US" sz="1300" dirty="0" smtClean="0">
                <a:latin typeface="Arial" panose="020B0604020202020204" pitchFamily="34" charset="0"/>
                <a:cs typeface="Arial" panose="020B0604020202020204" pitchFamily="34" charset="0"/>
              </a:rPr>
              <a:t>with labels. </a:t>
            </a:r>
            <a:r>
              <a:rPr lang="en-US" sz="1300" dirty="0">
                <a:latin typeface="Arial" panose="020B0604020202020204" pitchFamily="34" charset="0"/>
                <a:cs typeface="Arial" panose="020B0604020202020204" pitchFamily="34" charset="0"/>
              </a:rPr>
              <a:t>These known pictures are then matched against the unknowns to verify if  a match is found.</a:t>
            </a:r>
          </a:p>
          <a:p>
            <a:pPr algn="just"/>
            <a:endParaRPr lang="en-US" sz="1300" dirty="0">
              <a:latin typeface="Arial" panose="020B0604020202020204" pitchFamily="34" charset="0"/>
              <a:cs typeface="Arial" panose="020B0604020202020204" pitchFamily="34" charset="0"/>
            </a:endParaRPr>
          </a:p>
          <a:p>
            <a:pPr algn="just"/>
            <a:r>
              <a:rPr lang="en-US" sz="1300" dirty="0">
                <a:latin typeface="Arial" panose="020B0604020202020204" pitchFamily="34" charset="0"/>
                <a:cs typeface="Arial" panose="020B0604020202020204" pitchFamily="34" charset="0"/>
              </a:rPr>
              <a:t>To test the application 2 virtual machines were setup, one to simulate a drone with a raspberry pi and another to simulate a device sending target information to the drone. This was done via two python scripts one to act as a sender and the other, a receiver</a:t>
            </a:r>
            <a:r>
              <a:rPr lang="en-US" sz="1300"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6890" y="3340323"/>
            <a:ext cx="7677150" cy="5981700"/>
          </a:xfrm>
          <a:prstGeom prst="rect">
            <a:avLst/>
          </a:prstGeom>
        </p:spPr>
      </p:pic>
      <p:pic>
        <p:nvPicPr>
          <p:cNvPr id="27" name="Picture 26"/>
          <p:cNvPicPr/>
          <p:nvPr/>
        </p:nvPicPr>
        <p:blipFill>
          <a:blip r:embed="rId6"/>
          <a:stretch>
            <a:fillRect/>
          </a:stretch>
        </p:blipFill>
        <p:spPr>
          <a:xfrm>
            <a:off x="13884473" y="10911282"/>
            <a:ext cx="5684240" cy="4405020"/>
          </a:xfrm>
          <a:prstGeom prst="rect">
            <a:avLst/>
          </a:prstGeom>
        </p:spPr>
      </p:pic>
      <p:sp>
        <p:nvSpPr>
          <p:cNvPr id="5" name="TextBox 4"/>
          <p:cNvSpPr txBox="1"/>
          <p:nvPr/>
        </p:nvSpPr>
        <p:spPr>
          <a:xfrm>
            <a:off x="7881199" y="15510109"/>
            <a:ext cx="4789987" cy="892552"/>
          </a:xfrm>
          <a:prstGeom prst="rect">
            <a:avLst/>
          </a:prstGeom>
          <a:noFill/>
        </p:spPr>
        <p:txBody>
          <a:bodyPr wrap="square" rtlCol="0">
            <a:spAutoFit/>
          </a:bodyPr>
          <a:lstStyle/>
          <a:p>
            <a:pPr algn="just"/>
            <a:r>
              <a:rPr lang="en-GB" sz="1300" dirty="0" smtClean="0">
                <a:latin typeface="Arial" panose="020B0604020202020204" pitchFamily="34" charset="0"/>
                <a:cs typeface="Arial" panose="020B0604020202020204" pitchFamily="34" charset="0"/>
              </a:rPr>
              <a:t>Figure 1 is a graph  showing the performance of different algorithms based on the Labelled Faces in the wild benchmark. These are all different implementations of </a:t>
            </a:r>
            <a:r>
              <a:rPr lang="en-GB" sz="1300" dirty="0">
                <a:latin typeface="Arial" panose="020B0604020202020204" pitchFamily="34" charset="0"/>
                <a:cs typeface="Arial" panose="020B0604020202020204" pitchFamily="34" charset="0"/>
              </a:rPr>
              <a:t>D</a:t>
            </a:r>
            <a:r>
              <a:rPr lang="en-GB" sz="1300" dirty="0" smtClean="0">
                <a:latin typeface="Arial" panose="020B0604020202020204" pitchFamily="34" charset="0"/>
                <a:cs typeface="Arial" panose="020B0604020202020204" pitchFamily="34" charset="0"/>
              </a:rPr>
              <a:t>lib’s state of the art face recognition built using deep learning.</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6058" y="10852613"/>
            <a:ext cx="4620270" cy="4357755"/>
          </a:xfrm>
          <a:prstGeom prst="rect">
            <a:avLst/>
          </a:prstGeom>
        </p:spPr>
      </p:pic>
      <p:sp>
        <p:nvSpPr>
          <p:cNvPr id="9" name="TextBox 8"/>
          <p:cNvSpPr txBox="1"/>
          <p:nvPr/>
        </p:nvSpPr>
        <p:spPr>
          <a:xfrm>
            <a:off x="7781694" y="15037756"/>
            <a:ext cx="3974908" cy="523220"/>
          </a:xfrm>
          <a:prstGeom prst="rect">
            <a:avLst/>
          </a:prstGeom>
          <a:noFill/>
        </p:spPr>
        <p:txBody>
          <a:bodyPr wrap="square" rtlCol="0">
            <a:spAutoFit/>
          </a:bodyPr>
          <a:lstStyle/>
          <a:p>
            <a:pPr marL="342900" indent="-342900">
              <a:buFont typeface="+mj-lt"/>
              <a:buAutoNum type="arabicPeriod"/>
            </a:pPr>
            <a:r>
              <a:rPr lang="en-GB" sz="1400" dirty="0">
                <a:latin typeface="Arial" panose="020B0604020202020204" pitchFamily="34" charset="0"/>
                <a:cs typeface="Arial" panose="020B0604020202020204" pitchFamily="34" charset="0"/>
              </a:rPr>
              <a:t>ROC curves averaged over 10 folds of View 2.</a:t>
            </a:r>
          </a:p>
        </p:txBody>
      </p:sp>
      <p:sp>
        <p:nvSpPr>
          <p:cNvPr id="32" name="TextBox 31"/>
          <p:cNvSpPr txBox="1"/>
          <p:nvPr/>
        </p:nvSpPr>
        <p:spPr>
          <a:xfrm>
            <a:off x="13986851" y="15038060"/>
            <a:ext cx="3974908" cy="523220"/>
          </a:xfrm>
          <a:prstGeom prst="rect">
            <a:avLst/>
          </a:prstGeom>
          <a:noFill/>
        </p:spPr>
        <p:txBody>
          <a:bodyPr wrap="square" rtlCol="0">
            <a:spAutoFit/>
          </a:bodyPr>
          <a:lstStyle/>
          <a:p>
            <a:pPr marL="342900" indent="-342900">
              <a:buFont typeface="+mj-lt"/>
              <a:buAutoNum type="arabicPeriod" startAt="2"/>
            </a:pPr>
            <a:r>
              <a:rPr lang="en-GB" sz="1400" dirty="0">
                <a:latin typeface="Arial" panose="020B0604020202020204" pitchFamily="34" charset="0"/>
                <a:cs typeface="Arial" panose="020B0604020202020204" pitchFamily="34" charset="0"/>
              </a:rPr>
              <a:t>ROC curves averaged over 10 folds of View 2.</a:t>
            </a:r>
          </a:p>
        </p:txBody>
      </p:sp>
      <p:sp>
        <p:nvSpPr>
          <p:cNvPr id="10" name="TextBox 9"/>
          <p:cNvSpPr txBox="1"/>
          <p:nvPr/>
        </p:nvSpPr>
        <p:spPr>
          <a:xfrm>
            <a:off x="13986851" y="15438386"/>
            <a:ext cx="6153917" cy="954107"/>
          </a:xfrm>
          <a:prstGeom prst="rect">
            <a:avLst/>
          </a:prstGeom>
          <a:noFill/>
        </p:spPr>
        <p:txBody>
          <a:bodyPr wrap="square" rtlCol="0">
            <a:spAutoFit/>
          </a:bodyPr>
          <a:lstStyle/>
          <a:p>
            <a:pPr algn="just"/>
            <a:r>
              <a:rPr lang="en-GB" sz="1400" dirty="0">
                <a:latin typeface="Arial" panose="020B0604020202020204" pitchFamily="34" charset="0"/>
                <a:cs typeface="Arial" panose="020B0604020202020204" pitchFamily="34" charset="0"/>
              </a:rPr>
              <a:t>Figure 2 is a comparison between Dlib’s library and other known face recognition libraries. Tiny Face model is best compared to </a:t>
            </a:r>
            <a:r>
              <a:rPr lang="en-GB" sz="1400" dirty="0" smtClean="0">
                <a:latin typeface="Arial" panose="020B0604020202020204" pitchFamily="34" charset="0"/>
                <a:cs typeface="Arial" panose="020B0604020202020204" pitchFamily="34" charset="0"/>
              </a:rPr>
              <a:t>Dlib </a:t>
            </a:r>
            <a:r>
              <a:rPr lang="en-GB" sz="1400" dirty="0">
                <a:latin typeface="Arial" panose="020B0604020202020204" pitchFamily="34" charset="0"/>
                <a:cs typeface="Arial" panose="020B0604020202020204" pitchFamily="34" charset="0"/>
              </a:rPr>
              <a:t>because it offers higher accuracy with low-quality </a:t>
            </a:r>
            <a:r>
              <a:rPr lang="en-GB" sz="1400" dirty="0" smtClean="0">
                <a:latin typeface="Arial" panose="020B0604020202020204" pitchFamily="34" charset="0"/>
                <a:cs typeface="Arial" panose="020B0604020202020204" pitchFamily="34" charset="0"/>
              </a:rPr>
              <a:t>images. However it takes more computational time</a:t>
            </a:r>
            <a:endParaRPr lang="en-GB" sz="1400" dirty="0">
              <a:latin typeface="Arial" panose="020B0604020202020204" pitchFamily="34" charset="0"/>
              <a:cs typeface="Arial" panose="020B0604020202020204" pitchFamily="34" charset="0"/>
            </a:endParaRPr>
          </a:p>
        </p:txBody>
      </p:sp>
      <p:sp>
        <p:nvSpPr>
          <p:cNvPr id="11" name="TextBox 10"/>
          <p:cNvSpPr txBox="1"/>
          <p:nvPr/>
        </p:nvSpPr>
        <p:spPr>
          <a:xfrm>
            <a:off x="651531" y="9404023"/>
            <a:ext cx="6231680" cy="415498"/>
          </a:xfrm>
          <a:prstGeom prst="rect">
            <a:avLst/>
          </a:prstGeom>
          <a:solidFill>
            <a:srgbClr val="326BBA"/>
          </a:solidFill>
          <a:ln>
            <a:solidFill>
              <a:schemeClr val="tx1"/>
            </a:solidFill>
            <a:prstDash val="sysDot"/>
          </a:ln>
        </p:spPr>
        <p:txBody>
          <a:bodyPr wrap="square" rtlCol="0">
            <a:spAutoFit/>
          </a:bodyPr>
          <a:lstStyle/>
          <a:p>
            <a:pPr algn="ctr"/>
            <a:r>
              <a:rPr lang="en-GB" sz="2100" b="1" dirty="0" smtClean="0">
                <a:solidFill>
                  <a:schemeClr val="tx1">
                    <a:lumMod val="85000"/>
                    <a:lumOff val="15000"/>
                  </a:schemeClr>
                </a:solidFill>
                <a:latin typeface="Arial" panose="020B0604020202020204" pitchFamily="34" charset="0"/>
                <a:cs typeface="Arial" panose="020B0604020202020204" pitchFamily="34" charset="0"/>
              </a:rPr>
              <a:t>Research Methods</a:t>
            </a:r>
            <a:endParaRPr lang="en-GB" sz="21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6" name="Text Placeholder 301"/>
          <p:cNvSpPr txBox="1">
            <a:spLocks/>
          </p:cNvSpPr>
          <p:nvPr/>
        </p:nvSpPr>
        <p:spPr>
          <a:xfrm>
            <a:off x="523899" y="9793854"/>
            <a:ext cx="6441116" cy="3224606"/>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pPr algn="just"/>
            <a:r>
              <a:rPr lang="en-GB" sz="1300" dirty="0" smtClean="0">
                <a:latin typeface="Arial" panose="020B0604020202020204" pitchFamily="34" charset="0"/>
                <a:cs typeface="Arial" panose="020B0604020202020204" pitchFamily="34" charset="0"/>
              </a:rPr>
              <a:t>The research will be carried out through the use of </a:t>
            </a:r>
            <a:r>
              <a:rPr lang="en-GB" sz="1300" dirty="0" smtClean="0">
                <a:latin typeface="Arial" panose="020B0604020202020204" pitchFamily="34" charset="0"/>
                <a:cs typeface="Arial" panose="020B0604020202020204" pitchFamily="34" charset="0"/>
              </a:rPr>
              <a:t> experiments in simulation </a:t>
            </a:r>
            <a:r>
              <a:rPr lang="en-GB" sz="1300" dirty="0" smtClean="0">
                <a:latin typeface="Arial" panose="020B0604020202020204" pitchFamily="34" charset="0"/>
                <a:cs typeface="Arial" panose="020B0604020202020204" pitchFamily="34" charset="0"/>
              </a:rPr>
              <a:t>and with </a:t>
            </a:r>
            <a:r>
              <a:rPr lang="en-GB" sz="1300" dirty="0" smtClean="0">
                <a:latin typeface="Arial" panose="020B0604020202020204" pitchFamily="34" charset="0"/>
                <a:cs typeface="Arial" panose="020B0604020202020204" pitchFamily="34" charset="0"/>
              </a:rPr>
              <a:t>a </a:t>
            </a:r>
            <a:r>
              <a:rPr lang="en-GB" sz="1300" dirty="0" smtClean="0">
                <a:latin typeface="Arial" panose="020B0604020202020204" pitchFamily="34" charset="0"/>
                <a:cs typeface="Arial" panose="020B0604020202020204" pitchFamily="34" charset="0"/>
              </a:rPr>
              <a:t>VM to simulate the presence of a  raspberry pi, the VM will run the facial recognition code as well as the file receiver python code simultaneously. Images of targets will then be sent to the VM  as the code is running to test the stability of the code. To simulate a drone, a third party software, </a:t>
            </a:r>
            <a:r>
              <a:rPr lang="en-GB" sz="1300" dirty="0">
                <a:latin typeface="Arial" panose="020B0604020202020204" pitchFamily="34" charset="0"/>
                <a:cs typeface="Arial" panose="020B0604020202020204" pitchFamily="34" charset="0"/>
              </a:rPr>
              <a:t>D</a:t>
            </a:r>
            <a:r>
              <a:rPr lang="en-GB" sz="1300" dirty="0" smtClean="0">
                <a:latin typeface="Arial" panose="020B0604020202020204" pitchFamily="34" charset="0"/>
                <a:cs typeface="Arial" panose="020B0604020202020204" pitchFamily="34" charset="0"/>
              </a:rPr>
              <a:t>roidcam, able to use mobile phones as computer cameras will be used to  connect a phone to the VM. Another device will then run the python script used to send a target image to the VM.</a:t>
            </a:r>
          </a:p>
          <a:p>
            <a:pPr algn="just"/>
            <a:endParaRPr lang="en-GB" sz="1300" dirty="0" smtClean="0">
              <a:latin typeface="Arial" panose="020B0604020202020204" pitchFamily="34" charset="0"/>
              <a:cs typeface="Arial" panose="020B0604020202020204" pitchFamily="34" charset="0"/>
            </a:endParaRPr>
          </a:p>
          <a:p>
            <a:pPr algn="just"/>
            <a:r>
              <a:rPr lang="en-GB" sz="1300" dirty="0" smtClean="0">
                <a:latin typeface="Arial" panose="020B0604020202020204" pitchFamily="34" charset="0"/>
                <a:cs typeface="Arial" panose="020B0604020202020204" pitchFamily="34" charset="0"/>
              </a:rPr>
              <a:t>The </a:t>
            </a:r>
            <a:r>
              <a:rPr lang="en-GB" sz="1300" dirty="0" smtClean="0">
                <a:latin typeface="Arial" panose="020B0604020202020204" pitchFamily="34" charset="0"/>
                <a:cs typeface="Arial" panose="020B0604020202020204" pitchFamily="34" charset="0"/>
              </a:rPr>
              <a:t>accuracy and performance of different facial recognition libraries will be tested and the most suitable algorithm will be chosen.</a:t>
            </a:r>
          </a:p>
          <a:p>
            <a:pPr algn="just"/>
            <a:r>
              <a:rPr lang="en-GB" sz="1300" dirty="0" smtClean="0">
                <a:latin typeface="Arial" panose="020B0604020202020204" pitchFamily="34" charset="0"/>
                <a:cs typeface="Arial" panose="020B0604020202020204" pitchFamily="34" charset="0"/>
              </a:rPr>
              <a:t>Asides from this, the ability of the algorithms to work in different lighting conditions will also be tested via speed of detection and confidence value.</a:t>
            </a:r>
          </a:p>
          <a:p>
            <a:pPr algn="just"/>
            <a:r>
              <a:rPr lang="en-GB" sz="1300" dirty="0" smtClean="0">
                <a:latin typeface="Arial" panose="020B0604020202020204" pitchFamily="34" charset="0"/>
                <a:cs typeface="Arial" panose="020B0604020202020204" pitchFamily="34" charset="0"/>
              </a:rPr>
              <a:t>The ability of the drone to seek and follow a target safely will also be tested. As a measure of the deployability of the drone in a real world </a:t>
            </a:r>
            <a:r>
              <a:rPr lang="en-GB" sz="1300" dirty="0" smtClean="0">
                <a:latin typeface="Arial" panose="020B0604020202020204" pitchFamily="34" charset="0"/>
                <a:cs typeface="Arial" panose="020B0604020202020204" pitchFamily="34" charset="0"/>
              </a:rPr>
              <a:t>scenarios.</a:t>
            </a:r>
            <a:endParaRPr lang="en-US" sz="1300" dirty="0">
              <a:latin typeface="Arial" panose="020B0604020202020204" pitchFamily="34" charset="0"/>
              <a:cs typeface="Arial" panose="020B0604020202020204" pitchFamily="34" charset="0"/>
            </a:endParaRPr>
          </a:p>
        </p:txBody>
      </p:sp>
      <p:sp>
        <p:nvSpPr>
          <p:cNvPr id="37" name="Text Placeholder 307"/>
          <p:cNvSpPr txBox="1">
            <a:spLocks/>
          </p:cNvSpPr>
          <p:nvPr/>
        </p:nvSpPr>
        <p:spPr>
          <a:xfrm>
            <a:off x="20576529" y="2613748"/>
            <a:ext cx="6332802" cy="449413"/>
          </a:xfrm>
          <a:prstGeom prst="round2SameRect">
            <a:avLst/>
          </a:prstGeom>
          <a:solidFill>
            <a:srgbClr val="326BBA"/>
          </a:solidFill>
        </p:spPr>
        <p:txBody>
          <a:bodyPr wrap="square" lIns="52249" tIns="52249" rIns="52249" bIns="52249" anchor="ctr" anchorCtr="0">
            <a:spAutoFit/>
          </a:bodyPr>
          <a:lstStyle>
            <a:lvl1pPr marL="0" indent="0" algn="ctr" defTabSz="2507943" rtl="0" eaLnBrk="1" latinLnBrk="0" hangingPunct="1">
              <a:spcBef>
                <a:spcPct val="20000"/>
              </a:spcBef>
              <a:buFont typeface="Arial" pitchFamily="34" charset="0"/>
              <a:buNone/>
              <a:defRPr sz="2100" b="1" u="sng" kern="1200" baseline="0">
                <a:solidFill>
                  <a:schemeClr val="accent5">
                    <a:lumMod val="50000"/>
                  </a:schemeClr>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u="none" dirty="0" smtClean="0">
                <a:latin typeface="Arial" panose="020B0604020202020204" pitchFamily="34" charset="0"/>
                <a:cs typeface="Arial" panose="020B0604020202020204" pitchFamily="34" charset="0"/>
              </a:rPr>
              <a:t>Risk Analysis</a:t>
            </a:r>
            <a:endParaRPr lang="en-US" u="none" dirty="0">
              <a:latin typeface="Arial" panose="020B0604020202020204" pitchFamily="34" charset="0"/>
              <a:cs typeface="Arial" panose="020B0604020202020204" pitchFamily="34" charset="0"/>
            </a:endParaRPr>
          </a:p>
        </p:txBody>
      </p:sp>
      <p:graphicFrame>
        <p:nvGraphicFramePr>
          <p:cNvPr id="38" name="Table 37"/>
          <p:cNvGraphicFramePr>
            <a:graphicFrameLocks noGrp="1"/>
          </p:cNvGraphicFramePr>
          <p:nvPr>
            <p:extLst>
              <p:ext uri="{D42A27DB-BD31-4B8C-83A1-F6EECF244321}">
                <p14:modId xmlns:p14="http://schemas.microsoft.com/office/powerpoint/2010/main" val="2570603349"/>
              </p:ext>
            </p:extLst>
          </p:nvPr>
        </p:nvGraphicFramePr>
        <p:xfrm>
          <a:off x="20597439" y="3071918"/>
          <a:ext cx="6282532" cy="5762398"/>
        </p:xfrm>
        <a:graphic>
          <a:graphicData uri="http://schemas.openxmlformats.org/drawingml/2006/table">
            <a:tbl>
              <a:tblPr firstRow="1" bandRow="1">
                <a:solidFill>
                  <a:srgbClr val="00B050"/>
                </a:solidFill>
                <a:tableStyleId>{5C22544A-7EE6-4342-B048-85BDC9FD1C3A}</a:tableStyleId>
              </a:tblPr>
              <a:tblGrid>
                <a:gridCol w="1957761">
                  <a:extLst>
                    <a:ext uri="{9D8B030D-6E8A-4147-A177-3AD203B41FA5}">
                      <a16:colId xmlns:a16="http://schemas.microsoft.com/office/drawing/2014/main" val="2239764257"/>
                    </a:ext>
                  </a:extLst>
                </a:gridCol>
                <a:gridCol w="1183505">
                  <a:extLst>
                    <a:ext uri="{9D8B030D-6E8A-4147-A177-3AD203B41FA5}">
                      <a16:colId xmlns:a16="http://schemas.microsoft.com/office/drawing/2014/main" val="1059795350"/>
                    </a:ext>
                  </a:extLst>
                </a:gridCol>
                <a:gridCol w="1570633">
                  <a:extLst>
                    <a:ext uri="{9D8B030D-6E8A-4147-A177-3AD203B41FA5}">
                      <a16:colId xmlns:a16="http://schemas.microsoft.com/office/drawing/2014/main" val="3525920208"/>
                    </a:ext>
                  </a:extLst>
                </a:gridCol>
                <a:gridCol w="1570633">
                  <a:extLst>
                    <a:ext uri="{9D8B030D-6E8A-4147-A177-3AD203B41FA5}">
                      <a16:colId xmlns:a16="http://schemas.microsoft.com/office/drawing/2014/main" val="735773973"/>
                    </a:ext>
                  </a:extLst>
                </a:gridCol>
              </a:tblGrid>
              <a:tr h="1233382">
                <a:tc>
                  <a:txBody>
                    <a:bodyPr/>
                    <a:lstStyle/>
                    <a:p>
                      <a:pPr algn="l"/>
                      <a:r>
                        <a:rPr lang="en-GB" sz="1300" dirty="0" smtClean="0">
                          <a:solidFill>
                            <a:schemeClr val="bg1"/>
                          </a:solidFill>
                          <a:latin typeface="Arial" panose="020B0604020202020204" pitchFamily="34" charset="0"/>
                          <a:cs typeface="Arial" panose="020B0604020202020204" pitchFamily="34" charset="0"/>
                        </a:rPr>
                        <a:t>Risk items (Potential future problems derived</a:t>
                      </a:r>
                      <a:r>
                        <a:rPr lang="en-GB" sz="1300" baseline="0" dirty="0" smtClean="0">
                          <a:solidFill>
                            <a:schemeClr val="bg1"/>
                          </a:solidFill>
                          <a:latin typeface="Arial" panose="020B0604020202020204" pitchFamily="34" charset="0"/>
                          <a:cs typeface="Arial" panose="020B0604020202020204" pitchFamily="34" charset="0"/>
                        </a:rPr>
                        <a:t> from Brainstorming</a:t>
                      </a:r>
                      <a:r>
                        <a:rPr lang="en-GB" sz="1300" dirty="0" smtClean="0">
                          <a:solidFill>
                            <a:schemeClr val="bg1"/>
                          </a:solidFill>
                          <a:latin typeface="Arial" panose="020B0604020202020204" pitchFamily="34" charset="0"/>
                          <a:cs typeface="Arial" panose="020B0604020202020204" pitchFamily="34" charset="0"/>
                        </a:rPr>
                        <a:t>)</a:t>
                      </a:r>
                      <a:endParaRPr lang="en-GB" sz="1300" dirty="0">
                        <a:solidFill>
                          <a:schemeClr val="bg1"/>
                        </a:solidFill>
                        <a:latin typeface="Arial" panose="020B0604020202020204" pitchFamily="34" charset="0"/>
                        <a:cs typeface="Arial" panose="020B0604020202020204" pitchFamily="34" charset="0"/>
                      </a:endParaRPr>
                    </a:p>
                  </a:txBody>
                  <a:tcPr marL="42594" marR="42594" marT="21297" marB="21297">
                    <a:solidFill>
                      <a:srgbClr val="326BBA"/>
                    </a:solidFill>
                  </a:tcPr>
                </a:tc>
                <a:tc>
                  <a:txBody>
                    <a:bodyPr/>
                    <a:lstStyle/>
                    <a:p>
                      <a:pPr algn="l"/>
                      <a:r>
                        <a:rPr lang="en-GB" sz="1300" dirty="0" smtClean="0">
                          <a:solidFill>
                            <a:schemeClr val="bg1"/>
                          </a:solidFill>
                          <a:latin typeface="Arial" panose="020B0604020202020204" pitchFamily="34" charset="0"/>
                          <a:cs typeface="Arial" panose="020B0604020202020204" pitchFamily="34" charset="0"/>
                        </a:rPr>
                        <a:t>Likelihood of Risk Item Occurring</a:t>
                      </a:r>
                      <a:endParaRPr lang="en-GB" sz="1300" dirty="0">
                        <a:solidFill>
                          <a:schemeClr val="bg1"/>
                        </a:solidFill>
                        <a:latin typeface="Arial" panose="020B0604020202020204" pitchFamily="34" charset="0"/>
                        <a:cs typeface="Arial" panose="020B0604020202020204" pitchFamily="34" charset="0"/>
                      </a:endParaRPr>
                    </a:p>
                  </a:txBody>
                  <a:tcPr marL="42594" marR="42594" marT="21297" marB="21297">
                    <a:solidFill>
                      <a:srgbClr val="326BBA"/>
                    </a:solidFill>
                  </a:tcPr>
                </a:tc>
                <a:tc>
                  <a:txBody>
                    <a:bodyPr/>
                    <a:lstStyle/>
                    <a:p>
                      <a:pPr algn="l"/>
                      <a:r>
                        <a:rPr lang="en-GB" sz="1300" dirty="0" smtClean="0">
                          <a:latin typeface="Arial" panose="020B0604020202020204" pitchFamily="34" charset="0"/>
                          <a:cs typeface="Arial" panose="020B0604020202020204" pitchFamily="34" charset="0"/>
                        </a:rPr>
                        <a:t>Impact to</a:t>
                      </a:r>
                      <a:r>
                        <a:rPr lang="en-GB" sz="1300" baseline="0" dirty="0" smtClean="0">
                          <a:latin typeface="Arial" panose="020B0604020202020204" pitchFamily="34" charset="0"/>
                          <a:cs typeface="Arial" panose="020B0604020202020204" pitchFamily="34" charset="0"/>
                        </a:rPr>
                        <a:t> project if Risk item does occur</a:t>
                      </a:r>
                      <a:endParaRPr lang="en-GB" sz="1300" dirty="0">
                        <a:latin typeface="Arial" panose="020B0604020202020204" pitchFamily="34" charset="0"/>
                        <a:cs typeface="Arial" panose="020B0604020202020204" pitchFamily="34" charset="0"/>
                      </a:endParaRPr>
                    </a:p>
                  </a:txBody>
                  <a:tcPr marL="42594" marR="42594" marT="21297" marB="21297">
                    <a:solidFill>
                      <a:srgbClr val="326BBA"/>
                    </a:solidFill>
                  </a:tcPr>
                </a:tc>
                <a:tc>
                  <a:txBody>
                    <a:bodyPr/>
                    <a:lstStyle/>
                    <a:p>
                      <a:pPr algn="l"/>
                      <a:r>
                        <a:rPr lang="en-GB" sz="1300" dirty="0" smtClean="0">
                          <a:latin typeface="Arial" panose="020B0604020202020204" pitchFamily="34" charset="0"/>
                          <a:cs typeface="Arial" panose="020B0604020202020204" pitchFamily="34" charset="0"/>
                        </a:rPr>
                        <a:t>Solution</a:t>
                      </a:r>
                      <a:endParaRPr lang="en-GB" sz="1300" dirty="0">
                        <a:latin typeface="Arial" panose="020B0604020202020204" pitchFamily="34" charset="0"/>
                        <a:cs typeface="Arial" panose="020B0604020202020204" pitchFamily="34" charset="0"/>
                      </a:endParaRPr>
                    </a:p>
                  </a:txBody>
                  <a:tcPr marL="42594" marR="42594" marT="21297" marB="21297">
                    <a:solidFill>
                      <a:srgbClr val="326BBA"/>
                    </a:solidFill>
                  </a:tcPr>
                </a:tc>
                <a:extLst>
                  <a:ext uri="{0D108BD9-81ED-4DB2-BD59-A6C34878D82A}">
                    <a16:rowId xmlns:a16="http://schemas.microsoft.com/office/drawing/2014/main" val="251475392"/>
                  </a:ext>
                </a:extLst>
              </a:tr>
              <a:tr h="908541">
                <a:tc>
                  <a:txBody>
                    <a:bodyPr/>
                    <a:lstStyle/>
                    <a:p>
                      <a:pPr algn="l"/>
                      <a:r>
                        <a:rPr lang="en-GB" sz="1300" dirty="0" smtClean="0">
                          <a:latin typeface="Arial" panose="020B0604020202020204" pitchFamily="34" charset="0"/>
                          <a:cs typeface="Arial" panose="020B0604020202020204" pitchFamily="34" charset="0"/>
                        </a:rPr>
                        <a:t>Fail to get an autonomous drone</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L:5, C:2</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The project will have to be entirely simulation</a:t>
                      </a:r>
                      <a:r>
                        <a:rPr lang="en-GB" sz="1300" baseline="0" dirty="0" smtClean="0">
                          <a:latin typeface="Arial" panose="020B0604020202020204" pitchFamily="34" charset="0"/>
                          <a:cs typeface="Arial" panose="020B0604020202020204" pitchFamily="34" charset="0"/>
                        </a:rPr>
                        <a:t> based without a drone</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I</a:t>
                      </a:r>
                      <a:r>
                        <a:rPr lang="en-GB" sz="1300" baseline="0" dirty="0" smtClean="0">
                          <a:latin typeface="Arial" panose="020B0604020202020204" pitchFamily="34" charset="0"/>
                          <a:cs typeface="Arial" panose="020B0604020202020204" pitchFamily="34" charset="0"/>
                        </a:rPr>
                        <a:t> am using</a:t>
                      </a:r>
                      <a:r>
                        <a:rPr lang="en-GB" sz="1300" dirty="0" smtClean="0">
                          <a:latin typeface="Arial" panose="020B0604020202020204" pitchFamily="34" charset="0"/>
                          <a:cs typeface="Arial" panose="020B0604020202020204" pitchFamily="34" charset="0"/>
                        </a:rPr>
                        <a:t> </a:t>
                      </a:r>
                      <a:r>
                        <a:rPr lang="en-GB" sz="1300" baseline="0" dirty="0" smtClean="0">
                          <a:latin typeface="Arial" panose="020B0604020202020204" pitchFamily="34" charset="0"/>
                          <a:cs typeface="Arial" panose="020B0604020202020204" pitchFamily="34" charset="0"/>
                        </a:rPr>
                        <a:t>VMs to simulate the raspberry pi a phone to simulate the drone</a:t>
                      </a:r>
                      <a:endParaRPr lang="en-GB" sz="1300" dirty="0">
                        <a:latin typeface="Arial" panose="020B0604020202020204" pitchFamily="34" charset="0"/>
                        <a:cs typeface="Arial" panose="020B0604020202020204" pitchFamily="34" charset="0"/>
                      </a:endParaRPr>
                    </a:p>
                  </a:txBody>
                  <a:tcPr marL="42594" marR="42594" marT="21297" marB="21297"/>
                </a:tc>
                <a:extLst>
                  <a:ext uri="{0D108BD9-81ED-4DB2-BD59-A6C34878D82A}">
                    <a16:rowId xmlns:a16="http://schemas.microsoft.com/office/drawing/2014/main" val="2500983172"/>
                  </a:ext>
                </a:extLst>
              </a:tr>
              <a:tr h="734440">
                <a:tc>
                  <a:txBody>
                    <a:bodyPr/>
                    <a:lstStyle/>
                    <a:p>
                      <a:pPr algn="l"/>
                      <a:r>
                        <a:rPr lang="en-GB" sz="1300" dirty="0" smtClean="0">
                          <a:latin typeface="Arial" panose="020B0604020202020204" pitchFamily="34" charset="0"/>
                          <a:cs typeface="Arial" panose="020B0604020202020204" pitchFamily="34" charset="0"/>
                        </a:rPr>
                        <a:t>Fail</a:t>
                      </a:r>
                      <a:r>
                        <a:rPr lang="en-GB" sz="1300" baseline="0" dirty="0" smtClean="0">
                          <a:latin typeface="Arial" panose="020B0604020202020204" pitchFamily="34" charset="0"/>
                          <a:cs typeface="Arial" panose="020B0604020202020204" pitchFamily="34" charset="0"/>
                        </a:rPr>
                        <a:t> to safely secure user data</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L:2,C:5</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baseline="0" dirty="0" smtClean="0">
                          <a:latin typeface="Arial" panose="020B0604020202020204" pitchFamily="34" charset="0"/>
                          <a:cs typeface="Arial" panose="020B0604020202020204" pitchFamily="34" charset="0"/>
                        </a:rPr>
                        <a:t>The project will not be able to go on without secure encryption</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The images will</a:t>
                      </a:r>
                      <a:r>
                        <a:rPr lang="en-GB" sz="1300" baseline="0" dirty="0" smtClean="0">
                          <a:latin typeface="Arial" panose="020B0604020202020204" pitchFamily="34" charset="0"/>
                          <a:cs typeface="Arial" panose="020B0604020202020204" pitchFamily="34" charset="0"/>
                        </a:rPr>
                        <a:t> be sent over the internet via a secure port and then will encrypted.</a:t>
                      </a:r>
                      <a:endParaRPr lang="en-GB" sz="1300" dirty="0">
                        <a:latin typeface="Arial" panose="020B0604020202020204" pitchFamily="34" charset="0"/>
                        <a:cs typeface="Arial" panose="020B0604020202020204" pitchFamily="34" charset="0"/>
                      </a:endParaRPr>
                    </a:p>
                  </a:txBody>
                  <a:tcPr marL="42594" marR="42594" marT="21297" marB="21297"/>
                </a:tc>
                <a:extLst>
                  <a:ext uri="{0D108BD9-81ED-4DB2-BD59-A6C34878D82A}">
                    <a16:rowId xmlns:a16="http://schemas.microsoft.com/office/drawing/2014/main" val="1345960299"/>
                  </a:ext>
                </a:extLst>
              </a:tr>
              <a:tr h="1219200">
                <a:tc>
                  <a:txBody>
                    <a:bodyPr/>
                    <a:lstStyle/>
                    <a:p>
                      <a:pPr algn="l"/>
                      <a:r>
                        <a:rPr lang="en-GB" sz="1300" dirty="0" smtClean="0">
                          <a:latin typeface="Arial" panose="020B0604020202020204" pitchFamily="34" charset="0"/>
                          <a:cs typeface="Arial" panose="020B0604020202020204" pitchFamily="34" charset="0"/>
                        </a:rPr>
                        <a:t>Fail to compare</a:t>
                      </a:r>
                      <a:r>
                        <a:rPr lang="en-GB" sz="1300" baseline="0" dirty="0" smtClean="0">
                          <a:latin typeface="Arial" panose="020B0604020202020204" pitchFamily="34" charset="0"/>
                          <a:cs typeface="Arial" panose="020B0604020202020204" pitchFamily="34" charset="0"/>
                        </a:rPr>
                        <a:t> other face recognition libraries</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L:3,L:2</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This will</a:t>
                      </a:r>
                      <a:r>
                        <a:rPr lang="en-GB" sz="1300" baseline="0" dirty="0" smtClean="0">
                          <a:latin typeface="Arial" panose="020B0604020202020204" pitchFamily="34" charset="0"/>
                          <a:cs typeface="Arial" panose="020B0604020202020204" pitchFamily="34" charset="0"/>
                        </a:rPr>
                        <a:t> mean a better face recognition library I do not test may provide better results in the future</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marL="0" marR="0" lvl="0" indent="0" algn="l" defTabSz="2507943" rtl="0" eaLnBrk="1" fontAlgn="auto" latinLnBrk="0" hangingPunct="1">
                        <a:lnSpc>
                          <a:spcPct val="100000"/>
                        </a:lnSpc>
                        <a:spcBef>
                          <a:spcPts val="0"/>
                        </a:spcBef>
                        <a:spcAft>
                          <a:spcPts val="0"/>
                        </a:spcAft>
                        <a:buClrTx/>
                        <a:buSzTx/>
                        <a:buFontTx/>
                        <a:buNone/>
                        <a:tabLst/>
                        <a:defRPr/>
                      </a:pPr>
                      <a:r>
                        <a:rPr lang="en-GB" sz="1300" dirty="0" smtClean="0">
                          <a:latin typeface="Arial" panose="020B0604020202020204" pitchFamily="34" charset="0"/>
                          <a:cs typeface="Arial" panose="020B0604020202020204" pitchFamily="34" charset="0"/>
                        </a:rPr>
                        <a:t>The</a:t>
                      </a:r>
                      <a:r>
                        <a:rPr lang="en-GB" sz="1300" baseline="0" dirty="0" smtClean="0">
                          <a:latin typeface="Arial" panose="020B0604020202020204" pitchFamily="34" charset="0"/>
                          <a:cs typeface="Arial" panose="020B0604020202020204" pitchFamily="34" charset="0"/>
                        </a:rPr>
                        <a:t> main objectives of implementing facial recognition into a drone and being able to switch targets will be possible</a:t>
                      </a:r>
                      <a:endParaRPr lang="en-GB" sz="1300" dirty="0" smtClean="0">
                        <a:latin typeface="Arial" panose="020B0604020202020204" pitchFamily="34" charset="0"/>
                        <a:cs typeface="Arial" panose="020B0604020202020204" pitchFamily="34" charset="0"/>
                      </a:endParaRPr>
                    </a:p>
                  </a:txBody>
                  <a:tcPr marL="42594" marR="42594" marT="21297" marB="21297"/>
                </a:tc>
                <a:extLst>
                  <a:ext uri="{0D108BD9-81ED-4DB2-BD59-A6C34878D82A}">
                    <a16:rowId xmlns:a16="http://schemas.microsoft.com/office/drawing/2014/main" val="768528767"/>
                  </a:ext>
                </a:extLst>
              </a:tr>
              <a:tr h="778094">
                <a:tc>
                  <a:txBody>
                    <a:bodyPr/>
                    <a:lstStyle/>
                    <a:p>
                      <a:pPr algn="l"/>
                      <a:r>
                        <a:rPr lang="en-GB" sz="1300" dirty="0" smtClean="0">
                          <a:latin typeface="Arial" panose="020B0604020202020204" pitchFamily="34" charset="0"/>
                          <a:cs typeface="Arial" panose="020B0604020202020204" pitchFamily="34" charset="0"/>
                        </a:rPr>
                        <a:t>Fail to get</a:t>
                      </a:r>
                      <a:r>
                        <a:rPr lang="en-GB" sz="1300" baseline="0" dirty="0" smtClean="0">
                          <a:latin typeface="Arial" panose="020B0604020202020204" pitchFamily="34" charset="0"/>
                          <a:cs typeface="Arial" panose="020B0604020202020204" pitchFamily="34" charset="0"/>
                        </a:rPr>
                        <a:t> raspberry pi but get suitable drone</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L:5, C:1</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Without a raspberry pi the project</a:t>
                      </a:r>
                      <a:r>
                        <a:rPr lang="en-GB" sz="1300" baseline="0" dirty="0" smtClean="0">
                          <a:latin typeface="Arial" panose="020B0604020202020204" pitchFamily="34" charset="0"/>
                          <a:cs typeface="Arial" panose="020B0604020202020204" pitchFamily="34" charset="0"/>
                        </a:rPr>
                        <a:t> will have to be done with VMs</a:t>
                      </a:r>
                      <a:endParaRPr lang="en-GB" sz="1300" dirty="0">
                        <a:latin typeface="Arial" panose="020B0604020202020204" pitchFamily="34" charset="0"/>
                        <a:cs typeface="Arial" panose="020B0604020202020204" pitchFamily="34" charset="0"/>
                      </a:endParaRPr>
                    </a:p>
                  </a:txBody>
                  <a:tcPr marL="42594" marR="42594" marT="21297" marB="21297"/>
                </a:tc>
                <a:tc>
                  <a:txBody>
                    <a:bodyPr/>
                    <a:lstStyle/>
                    <a:p>
                      <a:pPr algn="l"/>
                      <a:r>
                        <a:rPr lang="en-GB" sz="1300" dirty="0" smtClean="0">
                          <a:latin typeface="Arial" panose="020B0604020202020204" pitchFamily="34" charset="0"/>
                          <a:cs typeface="Arial" panose="020B0604020202020204" pitchFamily="34" charset="0"/>
                        </a:rPr>
                        <a:t>Facial recognition will have</a:t>
                      </a:r>
                      <a:r>
                        <a:rPr lang="en-GB" sz="1300" baseline="0" dirty="0" smtClean="0">
                          <a:latin typeface="Arial" panose="020B0604020202020204" pitchFamily="34" charset="0"/>
                          <a:cs typeface="Arial" panose="020B0604020202020204" pitchFamily="34" charset="0"/>
                        </a:rPr>
                        <a:t> to be on the computer after the video is streamed</a:t>
                      </a:r>
                      <a:endParaRPr lang="en-GB" sz="1300" dirty="0">
                        <a:latin typeface="Arial" panose="020B0604020202020204" pitchFamily="34" charset="0"/>
                        <a:cs typeface="Arial" panose="020B0604020202020204" pitchFamily="34" charset="0"/>
                      </a:endParaRPr>
                    </a:p>
                  </a:txBody>
                  <a:tcPr marL="42594" marR="42594" marT="21297" marB="21297"/>
                </a:tc>
                <a:extLst>
                  <a:ext uri="{0D108BD9-81ED-4DB2-BD59-A6C34878D82A}">
                    <a16:rowId xmlns:a16="http://schemas.microsoft.com/office/drawing/2014/main" val="1112826368"/>
                  </a:ext>
                </a:extLst>
              </a:tr>
            </a:tbl>
          </a:graphicData>
        </a:graphic>
      </p:graphicFrame>
      <p:pic>
        <p:nvPicPr>
          <p:cNvPr id="39" name="Picture 38"/>
          <p:cNvPicPr>
            <a:picLocks noChangeAspect="1"/>
          </p:cNvPicPr>
          <p:nvPr/>
        </p:nvPicPr>
        <p:blipFill rotWithShape="1">
          <a:blip r:embed="rId8"/>
          <a:srcRect l="1" r="5815" b="9572"/>
          <a:stretch/>
        </p:blipFill>
        <p:spPr>
          <a:xfrm>
            <a:off x="25452291" y="3578514"/>
            <a:ext cx="571501" cy="536236"/>
          </a:xfrm>
          <a:prstGeom prst="rect">
            <a:avLst/>
          </a:prstGeom>
        </p:spPr>
      </p:pic>
      <p:pic>
        <p:nvPicPr>
          <p:cNvPr id="40" name="Picture 39"/>
          <p:cNvPicPr>
            <a:picLocks noChangeAspect="1"/>
          </p:cNvPicPr>
          <p:nvPr/>
        </p:nvPicPr>
        <p:blipFill>
          <a:blip r:embed="rId9"/>
          <a:stretch>
            <a:fillRect/>
          </a:stretch>
        </p:blipFill>
        <p:spPr>
          <a:xfrm>
            <a:off x="24187231" y="3720814"/>
            <a:ext cx="581310" cy="505487"/>
          </a:xfrm>
          <a:prstGeom prst="rect">
            <a:avLst/>
          </a:prstGeom>
        </p:spPr>
      </p:pic>
      <p:pic>
        <p:nvPicPr>
          <p:cNvPr id="41" name="Picture 40"/>
          <p:cNvPicPr>
            <a:picLocks noChangeAspect="1"/>
          </p:cNvPicPr>
          <p:nvPr/>
        </p:nvPicPr>
        <p:blipFill>
          <a:blip r:embed="rId10"/>
          <a:stretch>
            <a:fillRect/>
          </a:stretch>
        </p:blipFill>
        <p:spPr>
          <a:xfrm>
            <a:off x="21912223" y="3668442"/>
            <a:ext cx="518294" cy="446308"/>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2759866" y="3665420"/>
            <a:ext cx="636365" cy="636365"/>
          </a:xfrm>
          <a:prstGeom prst="rect">
            <a:avLst/>
          </a:prstGeom>
        </p:spPr>
      </p:pic>
      <p:sp>
        <p:nvSpPr>
          <p:cNvPr id="14" name="TextBox 13"/>
          <p:cNvSpPr txBox="1"/>
          <p:nvPr/>
        </p:nvSpPr>
        <p:spPr>
          <a:xfrm>
            <a:off x="20618699" y="8863073"/>
            <a:ext cx="5290209" cy="307777"/>
          </a:xfrm>
          <a:prstGeom prst="rect">
            <a:avLst/>
          </a:prstGeom>
          <a:noFill/>
        </p:spPr>
        <p:txBody>
          <a:bodyPr wrap="square" rtlCol="0">
            <a:spAutoFit/>
          </a:bodyPr>
          <a:lstStyle/>
          <a:p>
            <a:r>
              <a:rPr lang="en-GB" sz="1400" dirty="0" smtClean="0">
                <a:latin typeface="Arial" panose="020B0604020202020204" pitchFamily="34" charset="0"/>
                <a:cs typeface="Arial" panose="020B0604020202020204" pitchFamily="34" charset="0"/>
              </a:rPr>
              <a:t>L: Likelihood, C: Consequence, high numbers mean more likely</a:t>
            </a:r>
            <a:endParaRPr lang="en-GB" sz="1400" dirty="0">
              <a:latin typeface="Arial" panose="020B0604020202020204" pitchFamily="34" charset="0"/>
              <a:cs typeface="Arial" panose="020B0604020202020204" pitchFamily="34" charset="0"/>
            </a:endParaRPr>
          </a:p>
        </p:txBody>
      </p:sp>
      <p:sp>
        <p:nvSpPr>
          <p:cNvPr id="307" name="Text Placeholder 306"/>
          <p:cNvSpPr>
            <a:spLocks noGrp="1"/>
          </p:cNvSpPr>
          <p:nvPr>
            <p:ph type="body" sz="quarter" idx="24"/>
          </p:nvPr>
        </p:nvSpPr>
        <p:spPr>
          <a:xfrm>
            <a:off x="7240984" y="10406462"/>
            <a:ext cx="12950031" cy="428684"/>
          </a:xfrm>
          <a:solidFill>
            <a:srgbClr val="326BBA"/>
          </a:solidFill>
        </p:spPr>
        <p:txBody>
          <a:bodyPr/>
          <a:lstStyle/>
          <a:p>
            <a:r>
              <a:rPr lang="en-US" u="none" dirty="0" smtClean="0">
                <a:latin typeface="Arial" panose="020B0604020202020204" pitchFamily="34" charset="0"/>
                <a:cs typeface="Arial" panose="020B0604020202020204" pitchFamily="34" charset="0"/>
              </a:rPr>
              <a:t>Research Results</a:t>
            </a:r>
            <a:endParaRPr lang="en-US" u="none"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768065" y="64689"/>
            <a:ext cx="2148944" cy="2165570"/>
          </a:xfrm>
          <a:prstGeom prst="rect">
            <a:avLst/>
          </a:prstGeom>
        </p:spPr>
      </p:pic>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6242" y="-56741"/>
            <a:ext cx="6638683" cy="3293667"/>
          </a:xfrm>
          <a:prstGeom prst="rect">
            <a:avLst/>
          </a:prstGeom>
        </p:spPr>
      </p:pic>
      <p:grpSp>
        <p:nvGrpSpPr>
          <p:cNvPr id="19" name="Group 18"/>
          <p:cNvGrpSpPr/>
          <p:nvPr/>
        </p:nvGrpSpPr>
        <p:grpSpPr>
          <a:xfrm>
            <a:off x="606692" y="12946217"/>
            <a:ext cx="6076060" cy="3466235"/>
            <a:chOff x="111496" y="12897565"/>
            <a:chExt cx="6076060" cy="3466235"/>
          </a:xfrm>
        </p:grpSpPr>
        <p:pic>
          <p:nvPicPr>
            <p:cNvPr id="45" name="Picture 44"/>
            <p:cNvPicPr>
              <a:picLocks noChangeAspect="1"/>
            </p:cNvPicPr>
            <p:nvPr/>
          </p:nvPicPr>
          <p:blipFill rotWithShape="1">
            <a:blip r:embed="rId14">
              <a:extLst>
                <a:ext uri="{28A0092B-C50C-407E-A947-70E740481C1C}">
                  <a14:useLocalDpi xmlns:a14="http://schemas.microsoft.com/office/drawing/2010/main" val="0"/>
                </a:ext>
              </a:extLst>
            </a:blip>
            <a:srcRect l="42517" t="26943" r="23689" b="16029"/>
            <a:stretch/>
          </p:blipFill>
          <p:spPr>
            <a:xfrm>
              <a:off x="1974817" y="12897565"/>
              <a:ext cx="4212739" cy="3376702"/>
            </a:xfrm>
            <a:prstGeom prst="rect">
              <a:avLst/>
            </a:prstGeom>
          </p:spPr>
        </p:pic>
        <p:pic>
          <p:nvPicPr>
            <p:cNvPr id="18" name="Picture 17"/>
            <p:cNvPicPr>
              <a:picLocks noChangeAspect="1"/>
            </p:cNvPicPr>
            <p:nvPr/>
          </p:nvPicPr>
          <p:blipFill rotWithShape="1">
            <a:blip r:embed="rId14">
              <a:extLst>
                <a:ext uri="{28A0092B-C50C-407E-A947-70E740481C1C}">
                  <a14:useLocalDpi xmlns:a14="http://schemas.microsoft.com/office/drawing/2010/main" val="0"/>
                </a:ext>
              </a:extLst>
            </a:blip>
            <a:srcRect l="6173" t="38899" r="77831" b="14919"/>
            <a:stretch/>
          </p:blipFill>
          <p:spPr>
            <a:xfrm>
              <a:off x="111496" y="13194015"/>
              <a:ext cx="2311473" cy="3169785"/>
            </a:xfrm>
            <a:prstGeom prst="rect">
              <a:avLst/>
            </a:prstGeom>
          </p:spPr>
        </p:pic>
      </p:grpSp>
      <p:sp>
        <p:nvSpPr>
          <p:cNvPr id="20" name="TextBox 19"/>
          <p:cNvSpPr txBox="1"/>
          <p:nvPr/>
        </p:nvSpPr>
        <p:spPr>
          <a:xfrm>
            <a:off x="540226" y="12864067"/>
            <a:ext cx="1660341" cy="400110"/>
          </a:xfrm>
          <a:prstGeom prst="rect">
            <a:avLst/>
          </a:prstGeom>
          <a:noFill/>
        </p:spPr>
        <p:txBody>
          <a:bodyPr wrap="square" rtlCol="0">
            <a:spAutoFit/>
          </a:bodyPr>
          <a:lstStyle/>
          <a:p>
            <a:r>
              <a:rPr lang="en-GB" sz="2000" dirty="0" smtClean="0">
                <a:latin typeface="Arial" panose="020B0604020202020204" pitchFamily="34" charset="0"/>
                <a:cs typeface="Arial" panose="020B0604020202020204" pitchFamily="34" charset="0"/>
              </a:rPr>
              <a:t>Gantt chart</a:t>
            </a:r>
            <a:endParaRPr lang="en-GB"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104EBF87-5AF7-78B0-9ABF-1886709B5269}"/>
              </a:ext>
            </a:extLst>
          </p:cNvPr>
          <p:cNvSpPr txBox="1"/>
          <p:nvPr/>
        </p:nvSpPr>
        <p:spPr>
          <a:xfrm>
            <a:off x="17644006" y="6290983"/>
            <a:ext cx="2537716" cy="692497"/>
          </a:xfrm>
          <a:prstGeom prst="rect">
            <a:avLst/>
          </a:prstGeom>
          <a:noFill/>
        </p:spPr>
        <p:txBody>
          <a:bodyPr wrap="square" rtlCol="0">
            <a:spAutoFit/>
          </a:bodyPr>
          <a:lstStyle/>
          <a:p>
            <a:r>
              <a:rPr lang="en-GB" sz="1300" dirty="0">
                <a:latin typeface="Arial" panose="020B0604020202020204" pitchFamily="34" charset="0"/>
                <a:cs typeface="Arial" panose="020B0604020202020204" pitchFamily="34" charset="0"/>
              </a:rPr>
              <a:t>MX-chip is an </a:t>
            </a:r>
            <a:r>
              <a:rPr lang="en-GB" sz="1300" dirty="0" smtClean="0">
                <a:latin typeface="Arial" panose="020B0604020202020204" pitchFamily="34" charset="0"/>
                <a:cs typeface="Arial" panose="020B0604020202020204" pitchFamily="34" charset="0"/>
              </a:rPr>
              <a:t>IoT capable device </a:t>
            </a:r>
            <a:r>
              <a:rPr lang="en-GB" sz="1300" dirty="0">
                <a:latin typeface="Arial" panose="020B0604020202020204" pitchFamily="34" charset="0"/>
                <a:cs typeface="Arial" panose="020B0604020202020204" pitchFamily="34" charset="0"/>
              </a:rPr>
              <a:t>used </a:t>
            </a:r>
            <a:r>
              <a:rPr lang="en-GB" sz="1300" dirty="0" smtClean="0">
                <a:latin typeface="Arial" panose="020B0604020202020204" pitchFamily="34" charset="0"/>
                <a:cs typeface="Arial" panose="020B0604020202020204" pitchFamily="34" charset="0"/>
              </a:rPr>
              <a:t>to send and receive data from the cloud</a:t>
            </a:r>
            <a:endParaRPr lang="en-GB" sz="13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51AC535D-C030-92E8-7FF5-7ED989ECBCF4}"/>
              </a:ext>
            </a:extLst>
          </p:cNvPr>
          <p:cNvSpPr txBox="1"/>
          <p:nvPr/>
        </p:nvSpPr>
        <p:spPr>
          <a:xfrm>
            <a:off x="10022202" y="8092080"/>
            <a:ext cx="3325212" cy="892552"/>
          </a:xfrm>
          <a:prstGeom prst="rect">
            <a:avLst/>
          </a:prstGeom>
          <a:noFill/>
        </p:spPr>
        <p:txBody>
          <a:bodyPr wrap="square" rtlCol="0">
            <a:spAutoFit/>
          </a:bodyPr>
          <a:lstStyle/>
          <a:p>
            <a:pPr algn="just"/>
            <a:r>
              <a:rPr lang="en-GB" sz="1300" dirty="0" smtClean="0">
                <a:latin typeface="Arial" panose="020B0604020202020204" pitchFamily="34" charset="0"/>
                <a:cs typeface="Arial" panose="020B0604020202020204" pitchFamily="34" charset="0"/>
              </a:rPr>
              <a:t>The IoT hub is a cloud server capable of creating a storage space for data and facilitating access to  that data via an app </a:t>
            </a:r>
            <a:r>
              <a:rPr lang="en-GB" sz="1300" dirty="0">
                <a:latin typeface="Arial" panose="020B0604020202020204" pitchFamily="34" charset="0"/>
                <a:cs typeface="Arial" panose="020B0604020202020204" pitchFamily="34" charset="0"/>
              </a:rPr>
              <a:t>client…..</a:t>
            </a:r>
          </a:p>
        </p:txBody>
      </p:sp>
      <p:sp>
        <p:nvSpPr>
          <p:cNvPr id="44" name="TextBox 43">
            <a:extLst>
              <a:ext uri="{FF2B5EF4-FFF2-40B4-BE49-F238E27FC236}">
                <a16:creationId xmlns:a16="http://schemas.microsoft.com/office/drawing/2014/main" id="{135E6FB6-2372-508B-5E5A-9EFFE0120D62}"/>
              </a:ext>
            </a:extLst>
          </p:cNvPr>
          <p:cNvSpPr txBox="1"/>
          <p:nvPr/>
        </p:nvSpPr>
        <p:spPr>
          <a:xfrm>
            <a:off x="7218171" y="6157801"/>
            <a:ext cx="3488294" cy="1092607"/>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The app client will enable viewing of the resultant video stream </a:t>
            </a:r>
            <a:r>
              <a:rPr lang="en-GB" sz="1300" dirty="0" smtClean="0">
                <a:latin typeface="Arial" panose="020B0604020202020204" pitchFamily="34" charset="0"/>
                <a:cs typeface="Arial" panose="020B0604020202020204" pitchFamily="34" charset="0"/>
              </a:rPr>
              <a:t>from the cloud database as </a:t>
            </a:r>
            <a:r>
              <a:rPr lang="en-GB" sz="1300" dirty="0">
                <a:latin typeface="Arial" panose="020B0604020202020204" pitchFamily="34" charset="0"/>
                <a:cs typeface="Arial" panose="020B0604020202020204" pitchFamily="34" charset="0"/>
              </a:rPr>
              <a:t>well as sending images to the drone</a:t>
            </a:r>
            <a:r>
              <a:rPr lang="en-GB" sz="1300" dirty="0" smtClean="0">
                <a:latin typeface="Arial" panose="020B0604020202020204" pitchFamily="34" charset="0"/>
                <a:cs typeface="Arial" panose="020B0604020202020204" pitchFamily="34" charset="0"/>
              </a:rPr>
              <a:t>….. Via a TCP protocol setup with python</a:t>
            </a:r>
            <a:endParaRPr lang="en-GB" sz="13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CCC593C-E9A8-803F-D9C8-C0134AA915CB}"/>
              </a:ext>
            </a:extLst>
          </p:cNvPr>
          <p:cNvSpPr txBox="1"/>
          <p:nvPr/>
        </p:nvSpPr>
        <p:spPr>
          <a:xfrm>
            <a:off x="14888621" y="4355101"/>
            <a:ext cx="3073138" cy="892552"/>
          </a:xfrm>
          <a:prstGeom prst="rect">
            <a:avLst/>
          </a:prstGeom>
          <a:noFill/>
        </p:spPr>
        <p:txBody>
          <a:bodyPr wrap="square" rtlCol="0">
            <a:spAutoFit/>
          </a:bodyPr>
          <a:lstStyle/>
          <a:p>
            <a:pPr algn="just"/>
            <a:r>
              <a:rPr lang="en-GB" sz="1300" dirty="0">
                <a:latin typeface="Arial" panose="020B0604020202020204" pitchFamily="34" charset="0"/>
                <a:cs typeface="Arial" panose="020B0604020202020204" pitchFamily="34" charset="0"/>
              </a:rPr>
              <a:t>Raspberry </a:t>
            </a:r>
            <a:r>
              <a:rPr lang="en-GB" sz="1300" dirty="0" smtClean="0">
                <a:latin typeface="Arial" panose="020B0604020202020204" pitchFamily="34" charset="0"/>
                <a:cs typeface="Arial" panose="020B0604020202020204" pitchFamily="34" charset="0"/>
              </a:rPr>
              <a:t>pi: a microcontroller that will be used to run facial recognition data and send the classified output of this data to the cloud via an IoT Device</a:t>
            </a:r>
            <a:endParaRPr lang="en-GB"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752</TotalTime>
  <Words>1307</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Technician</cp:lastModifiedBy>
  <cp:revision>78</cp:revision>
  <dcterms:created xsi:type="dcterms:W3CDTF">2012-02-06T18:46:22Z</dcterms:created>
  <dcterms:modified xsi:type="dcterms:W3CDTF">2022-05-11T23:13:22Z</dcterms:modified>
</cp:coreProperties>
</file>