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noAutofit/>
          </a:bodyPr>
          <a:p>
            <a:r>
              <a:rPr b="0" lang="en-GB" sz="1800" spc="-1" strike="noStrike">
                <a:latin typeface="Arial"/>
              </a:rPr>
              <a:t>Click to edit the title text format</a:t>
            </a:r>
            <a:endParaRPr b="0" lang="en-GB"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fillRef idx="0"/>
          <a:effectRef idx="0"/>
          <a:fontRef idx="minor"/>
        </p:style>
      </p:sp>
      <p:sp>
        <p:nvSpPr>
          <p:cNvPr id="77" name="CustomShape 2"/>
          <p:cNvSpPr/>
          <p:nvPr/>
        </p:nvSpPr>
        <p:spPr>
          <a:xfrm>
            <a:off x="1523880" y="3602160"/>
            <a:ext cx="9143280" cy="16549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78" name="Table 1"/>
          <p:cNvGraphicFramePr/>
          <p:nvPr/>
        </p:nvGraphicFramePr>
        <p:xfrm>
          <a:off x="2031840" y="691560"/>
          <a:ext cx="8292600" cy="1787760"/>
        </p:xfrm>
        <a:graphic>
          <a:graphicData uri="http://schemas.openxmlformats.org/drawingml/2006/table">
            <a:tbl>
              <a:tblPr/>
              <a:tblGrid>
                <a:gridCol w="2764080"/>
                <a:gridCol w="2764080"/>
                <a:gridCol w="2764800"/>
              </a:tblGrid>
              <a:tr h="653040">
                <a:tc>
                  <a:txBody>
                    <a:bodyPr lIns="93240" rIns="93240">
                      <a:noAutofit/>
                    </a:bodyPr>
                    <a:p>
                      <a:pPr>
                        <a:lnSpc>
                          <a:spcPct val="100000"/>
                        </a:lnSpc>
                      </a:pPr>
                      <a:r>
                        <a:rPr b="1" lang="en-GB" sz="1800" spc="-1" strike="noStrike">
                          <a:solidFill>
                            <a:srgbClr val="ffffff"/>
                          </a:solidFill>
                          <a:latin typeface="Calibri"/>
                        </a:rPr>
                        <a:t>Face recognition algorithm</a:t>
                      </a:r>
                      <a:endParaRPr b="0" lang="en-GB" sz="1800" spc="-1" strike="noStrike">
                        <a:latin typeface="Arial"/>
                      </a:endParaRPr>
                    </a:p>
                  </a:txBody>
                  <a:tcPr marL="93240" marR="932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lIns="93240" rIns="93240">
                      <a:noAutofit/>
                    </a:bodyPr>
                    <a:p>
                      <a:pPr>
                        <a:lnSpc>
                          <a:spcPct val="100000"/>
                        </a:lnSpc>
                      </a:pPr>
                      <a:r>
                        <a:rPr b="1" lang="en-GB" sz="1800" spc="-1" strike="noStrike">
                          <a:solidFill>
                            <a:srgbClr val="ffffff"/>
                          </a:solidFill>
                          <a:latin typeface="Calibri"/>
                        </a:rPr>
                        <a:t>Recognition Confidence(%)</a:t>
                      </a:r>
                      <a:endParaRPr b="0" lang="en-GB" sz="1800" spc="-1" strike="noStrike">
                        <a:latin typeface="Arial"/>
                      </a:endParaRPr>
                    </a:p>
                  </a:txBody>
                  <a:tcPr marL="93240" marR="932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lIns="93240" rIns="93240">
                      <a:noAutofit/>
                    </a:bodyPr>
                    <a:p>
                      <a:pPr>
                        <a:lnSpc>
                          <a:spcPct val="100000"/>
                        </a:lnSpc>
                      </a:pPr>
                      <a:r>
                        <a:rPr b="1" lang="en-GB" sz="1800" spc="-1" strike="noStrike">
                          <a:solidFill>
                            <a:srgbClr val="ffffff"/>
                          </a:solidFill>
                          <a:latin typeface="Calibri"/>
                        </a:rPr>
                        <a:t>Max detection distance(m)</a:t>
                      </a:r>
                      <a:endParaRPr b="0" lang="en-GB" sz="1800" spc="-1" strike="noStrike">
                        <a:latin typeface="Arial"/>
                      </a:endParaRPr>
                    </a:p>
                  </a:txBody>
                  <a:tcPr marL="93240" marR="932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78360">
                <a:tc>
                  <a:txBody>
                    <a:bodyPr lIns="93240" rIns="93240">
                      <a:noAutofit/>
                    </a:bodyPr>
                    <a:p>
                      <a:pPr>
                        <a:lnSpc>
                          <a:spcPct val="100000"/>
                        </a:lnSpc>
                      </a:pPr>
                      <a:r>
                        <a:rPr b="0" lang="en-GB" sz="1800" spc="-1" strike="noStrike">
                          <a:solidFill>
                            <a:srgbClr val="000000"/>
                          </a:solidFill>
                          <a:latin typeface="Calibri"/>
                        </a:rPr>
                        <a:t>Dlib SVM</a:t>
                      </a:r>
                      <a:endParaRPr b="0" lang="en-GB" sz="1800" spc="-1" strike="noStrike">
                        <a:latin typeface="Arial"/>
                      </a:endParaRPr>
                    </a:p>
                  </a:txBody>
                  <a:tcPr marL="93240" marR="932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lIns="93240" rIns="93240">
                      <a:noAutofit/>
                    </a:bodyPr>
                    <a:p>
                      <a:pPr>
                        <a:lnSpc>
                          <a:spcPct val="100000"/>
                        </a:lnSpc>
                      </a:pPr>
                      <a:r>
                        <a:rPr b="0" lang="en-GB" sz="1800" spc="-1" strike="noStrike">
                          <a:solidFill>
                            <a:srgbClr val="000000"/>
                          </a:solidFill>
                          <a:latin typeface="Calibri"/>
                        </a:rPr>
                        <a:t>0.75</a:t>
                      </a:r>
                      <a:endParaRPr b="0" lang="en-GB" sz="1800" spc="-1" strike="noStrike">
                        <a:latin typeface="Arial"/>
                      </a:endParaRPr>
                    </a:p>
                  </a:txBody>
                  <a:tcPr marL="93240" marR="932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lIns="93240" rIns="93240">
                      <a:noAutofit/>
                    </a:bodyPr>
                    <a:p>
                      <a:pPr>
                        <a:lnSpc>
                          <a:spcPct val="100000"/>
                        </a:lnSpc>
                      </a:pPr>
                      <a:r>
                        <a:rPr b="0" lang="en-GB" sz="1800" spc="-1" strike="noStrike">
                          <a:solidFill>
                            <a:srgbClr val="000000"/>
                          </a:solidFill>
                          <a:latin typeface="Calibri"/>
                        </a:rPr>
                        <a:t>2</a:t>
                      </a:r>
                      <a:endParaRPr b="0" lang="en-GB" sz="1800" spc="-1" strike="noStrike">
                        <a:latin typeface="Arial"/>
                      </a:endParaRPr>
                    </a:p>
                  </a:txBody>
                  <a:tcPr marL="93240" marR="932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8360">
                <a:tc>
                  <a:txBody>
                    <a:bodyPr lIns="93240" rIns="93240">
                      <a:noAutofit/>
                    </a:bodyPr>
                    <a:p>
                      <a:pPr>
                        <a:lnSpc>
                          <a:spcPct val="100000"/>
                        </a:lnSpc>
                      </a:pPr>
                      <a:r>
                        <a:rPr b="0" lang="en-GB" sz="1800" spc="-1" strike="noStrike">
                          <a:solidFill>
                            <a:srgbClr val="000000"/>
                          </a:solidFill>
                          <a:latin typeface="Calibri"/>
                        </a:rPr>
                        <a:t>YOLO</a:t>
                      </a:r>
                      <a:endParaRPr b="0" lang="en-GB" sz="1800" spc="-1" strike="noStrike">
                        <a:latin typeface="Arial"/>
                      </a:endParaRPr>
                    </a:p>
                  </a:txBody>
                  <a:tcPr marL="93240" marR="932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lIns="93240" rIns="93240">
                      <a:noAutofit/>
                    </a:bodyPr>
                    <a:p>
                      <a:pPr>
                        <a:lnSpc>
                          <a:spcPct val="100000"/>
                        </a:lnSpc>
                      </a:pPr>
                      <a:r>
                        <a:rPr b="0" lang="en-GB" sz="1800" spc="-1" strike="noStrike">
                          <a:solidFill>
                            <a:srgbClr val="000000"/>
                          </a:solidFill>
                          <a:latin typeface="Calibri"/>
                        </a:rPr>
                        <a:t>0.80</a:t>
                      </a:r>
                      <a:endParaRPr b="0" lang="en-GB" sz="1800" spc="-1" strike="noStrike">
                        <a:latin typeface="Arial"/>
                      </a:endParaRPr>
                    </a:p>
                  </a:txBody>
                  <a:tcPr marL="93240" marR="932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lIns="93240" rIns="93240">
                      <a:noAutofit/>
                    </a:bodyPr>
                    <a:p>
                      <a:pPr>
                        <a:lnSpc>
                          <a:spcPct val="100000"/>
                        </a:lnSpc>
                      </a:pPr>
                      <a:r>
                        <a:rPr b="0" lang="en-GB" sz="1800" spc="-1" strike="noStrike">
                          <a:solidFill>
                            <a:srgbClr val="000000"/>
                          </a:solidFill>
                          <a:latin typeface="Calibri"/>
                        </a:rPr>
                        <a:t>7</a:t>
                      </a:r>
                      <a:endParaRPr b="0" lang="en-GB" sz="1800" spc="-1" strike="noStrike">
                        <a:latin typeface="Arial"/>
                      </a:endParaRPr>
                    </a:p>
                  </a:txBody>
                  <a:tcPr marL="93240" marR="932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8360">
                <a:tc>
                  <a:txBody>
                    <a:bodyPr lIns="93240" rIns="93240">
                      <a:noAutofit/>
                    </a:bodyPr>
                    <a:p>
                      <a:pPr>
                        <a:lnSpc>
                          <a:spcPct val="100000"/>
                        </a:lnSpc>
                      </a:pPr>
                      <a:r>
                        <a:rPr b="0" lang="en-GB" sz="1800" spc="-1" strike="noStrike">
                          <a:solidFill>
                            <a:srgbClr val="000000"/>
                          </a:solidFill>
                          <a:latin typeface="Calibri"/>
                        </a:rPr>
                        <a:t>Haar_cascade</a:t>
                      </a:r>
                      <a:endParaRPr b="0" lang="en-GB" sz="1800" spc="-1" strike="noStrike">
                        <a:latin typeface="Arial"/>
                      </a:endParaRPr>
                    </a:p>
                  </a:txBody>
                  <a:tcPr marL="93240" marR="932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lIns="93240" rIns="93240">
                      <a:noAutofit/>
                    </a:bodyPr>
                    <a:p>
                      <a:pPr>
                        <a:lnSpc>
                          <a:spcPct val="100000"/>
                        </a:lnSpc>
                      </a:pPr>
                      <a:r>
                        <a:rPr b="0" lang="en-GB" sz="1800" spc="-1" strike="noStrike">
                          <a:solidFill>
                            <a:srgbClr val="000000"/>
                          </a:solidFill>
                          <a:latin typeface="Calibri"/>
                        </a:rPr>
                        <a:t>100</a:t>
                      </a:r>
                      <a:endParaRPr b="0" lang="en-GB" sz="1800" spc="-1" strike="noStrike">
                        <a:latin typeface="Arial"/>
                      </a:endParaRPr>
                    </a:p>
                  </a:txBody>
                  <a:tcPr marL="93240" marR="932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lIns="93240" rIns="93240">
                      <a:noAutofit/>
                    </a:bodyPr>
                    <a:p>
                      <a:pPr>
                        <a:lnSpc>
                          <a:spcPct val="100000"/>
                        </a:lnSpc>
                      </a:pPr>
                      <a:r>
                        <a:rPr b="0" lang="en-GB" sz="1800" spc="-1" strike="noStrike">
                          <a:solidFill>
                            <a:srgbClr val="000000"/>
                          </a:solidFill>
                          <a:latin typeface="Calibri"/>
                        </a:rPr>
                        <a:t>7</a:t>
                      </a:r>
                      <a:endParaRPr b="0" lang="en-GB" sz="1800" spc="-1" strike="noStrike">
                        <a:latin typeface="Arial"/>
                      </a:endParaRPr>
                    </a:p>
                  </a:txBody>
                  <a:tcPr marL="93240" marR="932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bl>
          </a:graphicData>
        </a:graphic>
      </p:graphicFrame>
      <p:graphicFrame>
        <p:nvGraphicFramePr>
          <p:cNvPr id="79" name="Table 2"/>
          <p:cNvGraphicFramePr/>
          <p:nvPr/>
        </p:nvGraphicFramePr>
        <p:xfrm>
          <a:off x="3199320" y="3161520"/>
          <a:ext cx="3705480" cy="3508560"/>
        </p:xfrm>
        <a:graphic>
          <a:graphicData uri="http://schemas.openxmlformats.org/drawingml/2006/table">
            <a:tbl>
              <a:tblPr/>
              <a:tblGrid>
                <a:gridCol w="1152720"/>
                <a:gridCol w="696240"/>
                <a:gridCol w="928080"/>
                <a:gridCol w="928800"/>
              </a:tblGrid>
              <a:tr h="315360">
                <a:tc>
                  <a:txBody>
                    <a:bodyPr lIns="15480" rIns="15480">
                      <a:noAutofit/>
                    </a:bodyPr>
                    <a:p>
                      <a:pPr>
                        <a:lnSpc>
                          <a:spcPct val="100000"/>
                        </a:lnSpc>
                      </a:pPr>
                      <a:r>
                        <a:rPr b="0" lang="en-GB" sz="500" spc="-1" strike="noStrike">
                          <a:solidFill>
                            <a:srgbClr val="000000"/>
                          </a:solidFill>
                          <a:latin typeface="Calibri"/>
                        </a:rPr>
                        <a:t>Risk items (Potential future problems derived from Brainstorming)</a:t>
                      </a:r>
                      <a:endParaRPr b="0" lang="en-GB" sz="500" spc="-1" strike="noStrike">
                        <a:latin typeface="Arial"/>
                      </a:endParaRPr>
                    </a:p>
                  </a:txBody>
                  <a:tcPr marL="15480" marR="15480">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c>
                  <a:txBody>
                    <a:bodyPr lIns="15480" rIns="15480">
                      <a:noAutofit/>
                    </a:bodyPr>
                    <a:p>
                      <a:pPr>
                        <a:lnSpc>
                          <a:spcPct val="100000"/>
                        </a:lnSpc>
                      </a:pPr>
                      <a:r>
                        <a:rPr b="0" lang="en-GB" sz="500" spc="-1" strike="noStrike">
                          <a:solidFill>
                            <a:srgbClr val="000000"/>
                          </a:solidFill>
                          <a:latin typeface="Calibri"/>
                        </a:rPr>
                        <a:t>Likelihood of Risk Item Occurring</a:t>
                      </a:r>
                      <a:endParaRPr b="0" lang="en-GB" sz="500" spc="-1" strike="noStrike">
                        <a:latin typeface="Arial"/>
                      </a:endParaRPr>
                    </a:p>
                  </a:txBody>
                  <a:tcPr marL="15480" marR="15480">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c>
                  <a:txBody>
                    <a:bodyPr lIns="15480" rIns="15480">
                      <a:noAutofit/>
                    </a:bodyPr>
                    <a:p>
                      <a:pPr>
                        <a:lnSpc>
                          <a:spcPct val="100000"/>
                        </a:lnSpc>
                      </a:pPr>
                      <a:r>
                        <a:rPr b="0" lang="en-GB" sz="500" spc="-1" strike="noStrike">
                          <a:solidFill>
                            <a:srgbClr val="000000"/>
                          </a:solidFill>
                          <a:latin typeface="Calibri"/>
                        </a:rPr>
                        <a:t>Impact to project if Risk item does occur</a:t>
                      </a:r>
                      <a:endParaRPr b="0" lang="en-GB" sz="500" spc="-1" strike="noStrike">
                        <a:latin typeface="Arial"/>
                      </a:endParaRPr>
                    </a:p>
                  </a:txBody>
                  <a:tcPr marL="15480" marR="15480">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c>
                  <a:txBody>
                    <a:bodyPr lIns="15480" rIns="15480">
                      <a:noAutofit/>
                    </a:bodyPr>
                    <a:p>
                      <a:pPr>
                        <a:lnSpc>
                          <a:spcPct val="100000"/>
                        </a:lnSpc>
                      </a:pPr>
                      <a:r>
                        <a:rPr b="0" lang="en-GB" sz="500" spc="-1" strike="noStrike">
                          <a:solidFill>
                            <a:srgbClr val="000000"/>
                          </a:solidFill>
                          <a:latin typeface="Calibri"/>
                        </a:rPr>
                        <a:t>Solution</a:t>
                      </a:r>
                      <a:endParaRPr b="0" lang="en-GB" sz="500" spc="-1" strike="noStrike">
                        <a:latin typeface="Arial"/>
                      </a:endParaRPr>
                    </a:p>
                  </a:txBody>
                  <a:tcPr marL="15480" marR="15480">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r>
              <a:tr h="762480">
                <a:tc>
                  <a:txBody>
                    <a:bodyPr lIns="15480" rIns="15480">
                      <a:noAutofit/>
                    </a:bodyPr>
                    <a:p>
                      <a:pPr>
                        <a:lnSpc>
                          <a:spcPct val="100000"/>
                        </a:lnSpc>
                      </a:pPr>
                      <a:r>
                        <a:rPr b="0" lang="en-GB" sz="500" spc="-1" strike="noStrike">
                          <a:solidFill>
                            <a:srgbClr val="000000"/>
                          </a:solidFill>
                          <a:latin typeface="Calibri"/>
                        </a:rPr>
                        <a:t>Failing to get an autonomous drone will mean there will be no physical artifact</a:t>
                      </a:r>
                      <a:endParaRPr b="0" lang="en-GB" sz="500" spc="-1" strike="noStrike">
                        <a:latin typeface="Arial"/>
                      </a:endParaRPr>
                    </a:p>
                  </a:txBody>
                  <a:tcPr marL="15480" marR="1548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15480" rIns="15480">
                      <a:noAutofit/>
                    </a:bodyPr>
                    <a:p>
                      <a:pPr>
                        <a:lnSpc>
                          <a:spcPct val="100000"/>
                        </a:lnSpc>
                      </a:pPr>
                      <a:r>
                        <a:rPr b="0" lang="en-GB" sz="500" spc="-1" strike="noStrike">
                          <a:solidFill>
                            <a:srgbClr val="000000"/>
                          </a:solidFill>
                          <a:latin typeface="Calibri"/>
                        </a:rPr>
                        <a:t>L:5, C:2</a:t>
                      </a:r>
                      <a:endParaRPr b="0" lang="en-GB" sz="500" spc="-1" strike="noStrike">
                        <a:latin typeface="Arial"/>
                      </a:endParaRPr>
                    </a:p>
                  </a:txBody>
                  <a:tcPr marL="15480" marR="1548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15480" rIns="15480">
                      <a:noAutofit/>
                    </a:bodyPr>
                    <a:p>
                      <a:pPr>
                        <a:lnSpc>
                          <a:spcPct val="100000"/>
                        </a:lnSpc>
                      </a:pPr>
                      <a:r>
                        <a:rPr b="0" lang="en-GB" sz="500" spc="-1" strike="noStrike">
                          <a:solidFill>
                            <a:srgbClr val="000000"/>
                          </a:solidFill>
                          <a:latin typeface="Calibri"/>
                        </a:rPr>
                        <a:t>The project will have to be entirely simulation based without a drone. Some aspects of the project would be able to be demonstrated with a mobile phone.</a:t>
                      </a:r>
                      <a:endParaRPr b="0" lang="en-GB" sz="500" spc="-1" strike="noStrike">
                        <a:latin typeface="Arial"/>
                      </a:endParaRPr>
                    </a:p>
                  </a:txBody>
                  <a:tcPr marL="15480" marR="1548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15480" rIns="15480">
                      <a:noAutofit/>
                    </a:bodyPr>
                    <a:p>
                      <a:pPr>
                        <a:lnSpc>
                          <a:spcPct val="100000"/>
                        </a:lnSpc>
                      </a:pPr>
                      <a:r>
                        <a:rPr b="0" lang="en-GB" sz="500" spc="-1" strike="noStrike">
                          <a:solidFill>
                            <a:srgbClr val="000000"/>
                          </a:solidFill>
                          <a:latin typeface="Calibri"/>
                        </a:rPr>
                        <a:t>The project started off with using Virtual machines to simulate the raspberry pi which would be running the face recognition software. A mobile phone could then be used to simulate the drone at different distances and heights  </a:t>
                      </a:r>
                      <a:endParaRPr b="0" lang="en-GB" sz="500" spc="-1" strike="noStrike">
                        <a:latin typeface="Arial"/>
                      </a:endParaRPr>
                    </a:p>
                  </a:txBody>
                  <a:tcPr marL="15480" marR="1548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613440">
                <a:tc>
                  <a:txBody>
                    <a:bodyPr lIns="15480" rIns="15480">
                      <a:noAutofit/>
                    </a:bodyPr>
                    <a:p>
                      <a:pPr>
                        <a:lnSpc>
                          <a:spcPct val="100000"/>
                        </a:lnSpc>
                      </a:pPr>
                      <a:r>
                        <a:rPr b="0" lang="en-GB" sz="500" spc="-1" strike="noStrike">
                          <a:solidFill>
                            <a:srgbClr val="000000"/>
                          </a:solidFill>
                          <a:latin typeface="Calibri"/>
                        </a:rPr>
                        <a:t>Failing to safely secure user data on a storage device would mean the project cannot go on.</a:t>
                      </a:r>
                      <a:endParaRPr b="0" lang="en-GB" sz="500" spc="-1" strike="noStrike">
                        <a:latin typeface="Arial"/>
                      </a:endParaRPr>
                    </a:p>
                  </a:txBody>
                  <a:tcPr marL="15480" marR="1548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15480" rIns="15480">
                      <a:noAutofit/>
                    </a:bodyPr>
                    <a:p>
                      <a:pPr>
                        <a:lnSpc>
                          <a:spcPct val="100000"/>
                        </a:lnSpc>
                      </a:pPr>
                      <a:r>
                        <a:rPr b="0" lang="en-GB" sz="500" spc="-1" strike="noStrike">
                          <a:solidFill>
                            <a:srgbClr val="000000"/>
                          </a:solidFill>
                          <a:latin typeface="Calibri"/>
                        </a:rPr>
                        <a:t>L:2, C:5</a:t>
                      </a:r>
                      <a:endParaRPr b="0" lang="en-GB" sz="500" spc="-1" strike="noStrike">
                        <a:latin typeface="Arial"/>
                      </a:endParaRPr>
                    </a:p>
                  </a:txBody>
                  <a:tcPr marL="15480" marR="1548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15480" rIns="15480">
                      <a:noAutofit/>
                    </a:bodyPr>
                    <a:p>
                      <a:pPr>
                        <a:lnSpc>
                          <a:spcPct val="100000"/>
                        </a:lnSpc>
                      </a:pPr>
                      <a:r>
                        <a:rPr b="0" lang="en-GB" sz="500" spc="-1" strike="noStrike">
                          <a:solidFill>
                            <a:srgbClr val="000000"/>
                          </a:solidFill>
                          <a:latin typeface="Calibri"/>
                        </a:rPr>
                        <a:t>The project will not be able to go on without secure encryption or a safe method of ensuring unauthorised access to the user data at rest or during transit.</a:t>
                      </a:r>
                      <a:endParaRPr b="0" lang="en-GB" sz="500" spc="-1" strike="noStrike">
                        <a:latin typeface="Arial"/>
                      </a:endParaRPr>
                    </a:p>
                  </a:txBody>
                  <a:tcPr marL="15480" marR="1548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15480" rIns="15480">
                      <a:noAutofit/>
                    </a:bodyPr>
                    <a:p>
                      <a:pPr>
                        <a:lnSpc>
                          <a:spcPct val="100000"/>
                        </a:lnSpc>
                      </a:pPr>
                      <a:r>
                        <a:rPr b="0" lang="en-GB" sz="500" spc="-1" strike="noStrike">
                          <a:solidFill>
                            <a:srgbClr val="000000"/>
                          </a:solidFill>
                          <a:latin typeface="Calibri"/>
                        </a:rPr>
                        <a:t>The images of targets will be sent remotely via a secure port to the drone and then saved in an encrypted folder.</a:t>
                      </a:r>
                      <a:endParaRPr b="0" lang="en-GB" sz="500" spc="-1" strike="noStrike">
                        <a:latin typeface="Arial"/>
                      </a:endParaRPr>
                    </a:p>
                  </a:txBody>
                  <a:tcPr marL="15480" marR="1548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911520">
                <a:tc>
                  <a:txBody>
                    <a:bodyPr lIns="15480" rIns="15480">
                      <a:noAutofit/>
                    </a:bodyPr>
                    <a:p>
                      <a:pPr>
                        <a:lnSpc>
                          <a:spcPct val="100000"/>
                        </a:lnSpc>
                      </a:pPr>
                      <a:r>
                        <a:rPr b="0" lang="en-GB" sz="500" spc="-1" strike="noStrike">
                          <a:solidFill>
                            <a:srgbClr val="000000"/>
                          </a:solidFill>
                          <a:latin typeface="Calibri"/>
                        </a:rPr>
                        <a:t>Failing to compare other face recognition libraries would make it difficult to justify the choice of using a particular face recognition algorithm.</a:t>
                      </a:r>
                      <a:endParaRPr b="0" lang="en-GB" sz="500" spc="-1" strike="noStrike">
                        <a:latin typeface="Arial"/>
                      </a:endParaRPr>
                    </a:p>
                  </a:txBody>
                  <a:tcPr marL="15480" marR="1548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15480" rIns="15480">
                      <a:noAutofit/>
                    </a:bodyPr>
                    <a:p>
                      <a:pPr>
                        <a:lnSpc>
                          <a:spcPct val="100000"/>
                        </a:lnSpc>
                      </a:pPr>
                      <a:r>
                        <a:rPr b="0" lang="en-GB" sz="500" spc="-1" strike="noStrike">
                          <a:solidFill>
                            <a:srgbClr val="000000"/>
                          </a:solidFill>
                          <a:latin typeface="Calibri"/>
                        </a:rPr>
                        <a:t>L:3, L:2</a:t>
                      </a:r>
                      <a:endParaRPr b="0" lang="en-GB" sz="500" spc="-1" strike="noStrike">
                        <a:latin typeface="Arial"/>
                      </a:endParaRPr>
                    </a:p>
                  </a:txBody>
                  <a:tcPr marL="15480" marR="1548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15480" rIns="15480">
                      <a:noAutofit/>
                    </a:bodyPr>
                    <a:p>
                      <a:pPr>
                        <a:lnSpc>
                          <a:spcPct val="100000"/>
                        </a:lnSpc>
                      </a:pPr>
                      <a:r>
                        <a:rPr b="0" lang="en-GB" sz="500" spc="-1" strike="noStrike">
                          <a:solidFill>
                            <a:srgbClr val="000000"/>
                          </a:solidFill>
                          <a:latin typeface="Calibri"/>
                        </a:rPr>
                        <a:t>It is vital to test a range of facial recognition algorithms because some are more lightweight than others, allowing them to run, smoother, faster or on devices with less storage. In addition, some algorithms will outperform others and this is important information to discuss.</a:t>
                      </a:r>
                      <a:endParaRPr b="0" lang="en-GB" sz="500" spc="-1" strike="noStrike">
                        <a:latin typeface="Arial"/>
                      </a:endParaRPr>
                    </a:p>
                  </a:txBody>
                  <a:tcPr marL="15480" marR="1548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15480" rIns="15480">
                      <a:noAutofit/>
                    </a:bodyPr>
                    <a:p>
                      <a:pPr>
                        <a:lnSpc>
                          <a:spcPct val="100000"/>
                        </a:lnSpc>
                      </a:pPr>
                      <a:r>
                        <a:rPr b="0" lang="en-GB" sz="500" spc="-1" strike="noStrike">
                          <a:solidFill>
                            <a:srgbClr val="000000"/>
                          </a:solidFill>
                          <a:latin typeface="Calibri"/>
                        </a:rPr>
                        <a:t>Ensuring that multiple face recognition algorithms are tested will make the main objectives of implementing facial recognition into a drone more interesting to discuss while providing more functionality to the drone as some algorithms can be repurposed</a:t>
                      </a:r>
                      <a:endParaRPr b="0" lang="en-GB" sz="500" spc="-1" strike="noStrike">
                        <a:latin typeface="Arial"/>
                      </a:endParaRPr>
                    </a:p>
                  </a:txBody>
                  <a:tcPr marL="15480" marR="1548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1284120">
                <a:tc>
                  <a:txBody>
                    <a:bodyPr lIns="15480" rIns="15480">
                      <a:noAutofit/>
                    </a:bodyPr>
                    <a:p>
                      <a:pPr>
                        <a:lnSpc>
                          <a:spcPct val="100000"/>
                        </a:lnSpc>
                      </a:pPr>
                      <a:r>
                        <a:rPr b="0" lang="en-GB" sz="500" spc="-1" strike="noStrike">
                          <a:solidFill>
                            <a:srgbClr val="000000"/>
                          </a:solidFill>
                          <a:latin typeface="Calibri"/>
                        </a:rPr>
                        <a:t>Failing to build a raspberry pi drone but acquiring a suitable drone will mean a smaller budget will suffice however the project scope will be limited to the capabilities of the drone.</a:t>
                      </a:r>
                      <a:endParaRPr b="0" lang="en-GB" sz="500" spc="-1" strike="noStrike">
                        <a:latin typeface="Arial"/>
                      </a:endParaRPr>
                    </a:p>
                  </a:txBody>
                  <a:tcPr marL="15480" marR="1548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15480" rIns="15480">
                      <a:noAutofit/>
                    </a:bodyPr>
                    <a:p>
                      <a:pPr>
                        <a:lnSpc>
                          <a:spcPct val="100000"/>
                        </a:lnSpc>
                      </a:pPr>
                      <a:r>
                        <a:rPr b="0" lang="en-GB" sz="500" spc="-1" strike="noStrike">
                          <a:solidFill>
                            <a:srgbClr val="000000"/>
                          </a:solidFill>
                          <a:latin typeface="Calibri"/>
                        </a:rPr>
                        <a:t>L:5, C:1</a:t>
                      </a:r>
                      <a:endParaRPr b="0" lang="en-GB" sz="500" spc="-1" strike="noStrike">
                        <a:latin typeface="Arial"/>
                      </a:endParaRPr>
                    </a:p>
                  </a:txBody>
                  <a:tcPr marL="15480" marR="1548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15480" rIns="15480">
                      <a:noAutofit/>
                    </a:bodyPr>
                    <a:p>
                      <a:pPr>
                        <a:lnSpc>
                          <a:spcPct val="100000"/>
                        </a:lnSpc>
                      </a:pPr>
                      <a:r>
                        <a:rPr b="0" lang="en-GB" sz="500" spc="-1" strike="noStrike">
                          <a:solidFill>
                            <a:srgbClr val="000000"/>
                          </a:solidFill>
                          <a:latin typeface="Calibri"/>
                        </a:rPr>
                        <a:t>Without a raspberry pi or drone the project was originally going to be carried out with Virtual Machines to simulate the remote communication between a drone and control device.</a:t>
                      </a:r>
                      <a:endParaRPr b="0" lang="en-GB" sz="500" spc="-1" strike="noStrike">
                        <a:latin typeface="Arial"/>
                      </a:endParaRPr>
                    </a:p>
                  </a:txBody>
                  <a:tcPr marL="15480" marR="1548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15480" rIns="15480">
                      <a:noAutofit/>
                    </a:bodyPr>
                    <a:p>
                      <a:pPr>
                        <a:lnSpc>
                          <a:spcPct val="100000"/>
                        </a:lnSpc>
                      </a:pPr>
                      <a:r>
                        <a:rPr b="0" lang="en-GB" sz="500" spc="-1" strike="noStrike">
                          <a:solidFill>
                            <a:srgbClr val="000000"/>
                          </a:solidFill>
                          <a:latin typeface="Calibri"/>
                        </a:rPr>
                        <a:t>The end solution was to purchase a drone rather than building one because while building one would allow the selection of task specific hardware that are required on all autonomous vehicles, it would have required a larger budget, required more time on the building aspect and less to the implementation of face recognition and autonomous navigation, the key objectives of the project.</a:t>
                      </a:r>
                      <a:endParaRPr b="0" lang="en-GB" sz="500" spc="-1" strike="noStrike">
                        <a:latin typeface="Arial"/>
                      </a:endParaRPr>
                    </a:p>
                  </a:txBody>
                  <a:tcPr marL="15480" marR="1548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0" y="5330520"/>
            <a:ext cx="12191400" cy="73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1" name="CustomShape 2"/>
          <p:cNvSpPr/>
          <p:nvPr/>
        </p:nvSpPr>
        <p:spPr>
          <a:xfrm>
            <a:off x="556560" y="5322240"/>
            <a:ext cx="11210040" cy="74412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0" lang="en-US" sz="3200" spc="-1" strike="noStrike">
                <a:solidFill>
                  <a:srgbClr val="ffffff"/>
                </a:solidFill>
                <a:latin typeface="Calibri Light"/>
              </a:rPr>
              <a:t>Tello Map template</a:t>
            </a:r>
            <a:endParaRPr b="0" lang="en-GB" sz="3200" spc="-1" strike="noStrike">
              <a:latin typeface="Arial"/>
            </a:endParaRPr>
          </a:p>
        </p:txBody>
      </p:sp>
      <p:grpSp>
        <p:nvGrpSpPr>
          <p:cNvPr id="82" name="Group 3"/>
          <p:cNvGrpSpPr/>
          <p:nvPr/>
        </p:nvGrpSpPr>
        <p:grpSpPr>
          <a:xfrm>
            <a:off x="2400480" y="158040"/>
            <a:ext cx="7978680" cy="4818240"/>
            <a:chOff x="2400480" y="158040"/>
            <a:chExt cx="7978680" cy="4818240"/>
          </a:xfrm>
        </p:grpSpPr>
        <p:grpSp>
          <p:nvGrpSpPr>
            <p:cNvPr id="83" name="Group 4"/>
            <p:cNvGrpSpPr/>
            <p:nvPr/>
          </p:nvGrpSpPr>
          <p:grpSpPr>
            <a:xfrm>
              <a:off x="2400480" y="158040"/>
              <a:ext cx="7871040" cy="4818240"/>
              <a:chOff x="2400480" y="158040"/>
              <a:chExt cx="7871040" cy="4818240"/>
            </a:xfrm>
          </p:grpSpPr>
          <p:grpSp>
            <p:nvGrpSpPr>
              <p:cNvPr id="84" name="Group 5"/>
              <p:cNvGrpSpPr/>
              <p:nvPr/>
            </p:nvGrpSpPr>
            <p:grpSpPr>
              <a:xfrm>
                <a:off x="2400480" y="399960"/>
                <a:ext cx="6998400" cy="4576320"/>
                <a:chOff x="2400480" y="399960"/>
                <a:chExt cx="6998400" cy="4576320"/>
              </a:xfrm>
            </p:grpSpPr>
            <p:grpSp>
              <p:nvGrpSpPr>
                <p:cNvPr id="85" name="Group 6"/>
                <p:cNvGrpSpPr/>
                <p:nvPr/>
              </p:nvGrpSpPr>
              <p:grpSpPr>
                <a:xfrm>
                  <a:off x="2773080" y="399960"/>
                  <a:ext cx="6625800" cy="4392000"/>
                  <a:chOff x="2773080" y="399960"/>
                  <a:chExt cx="6625800" cy="4392000"/>
                </a:xfrm>
              </p:grpSpPr>
              <p:pic>
                <p:nvPicPr>
                  <p:cNvPr id="86" name="Picture 6" descr="A picture containing shoji, indoor, tiled, public&#10;&#10;Description automatically generated"/>
                  <p:cNvPicPr/>
                  <p:nvPr/>
                </p:nvPicPr>
                <p:blipFill>
                  <a:blip r:embed="rId1"/>
                  <a:stretch/>
                </p:blipFill>
                <p:spPr>
                  <a:xfrm>
                    <a:off x="2773080" y="399960"/>
                    <a:ext cx="6625440" cy="4392000"/>
                  </a:xfrm>
                  <a:prstGeom prst="rect">
                    <a:avLst/>
                  </a:prstGeom>
                  <a:ln>
                    <a:noFill/>
                  </a:ln>
                </p:spPr>
              </p:pic>
              <p:pic>
                <p:nvPicPr>
                  <p:cNvPr id="87" name="Picture 4" descr="A picture containing text, clock, device, compass&#10;&#10;Description automatically generated"/>
                  <p:cNvPicPr/>
                  <p:nvPr/>
                </p:nvPicPr>
                <p:blipFill>
                  <a:blip r:embed="rId2"/>
                  <a:srcRect l="0" t="0" r="2590" b="10300"/>
                  <a:stretch/>
                </p:blipFill>
                <p:spPr>
                  <a:xfrm>
                    <a:off x="8319960" y="3718800"/>
                    <a:ext cx="1078920" cy="1072800"/>
                  </a:xfrm>
                  <a:prstGeom prst="rect">
                    <a:avLst/>
                  </a:prstGeom>
                  <a:ln>
                    <a:noFill/>
                  </a:ln>
                </p:spPr>
              </p:pic>
            </p:grpSp>
            <p:sp>
              <p:nvSpPr>
                <p:cNvPr id="88" name="CustomShape 7"/>
                <p:cNvSpPr/>
                <p:nvPr/>
              </p:nvSpPr>
              <p:spPr>
                <a:xfrm>
                  <a:off x="6086160" y="399960"/>
                  <a:ext cx="360" cy="4392000"/>
                </a:xfrm>
                <a:custGeom>
                  <a:avLst/>
                  <a:gdLst/>
                  <a:ahLst/>
                  <a:rect l="l" t="t" r="r" b="b"/>
                  <a:pathLst>
                    <a:path w="21600" h="21600">
                      <a:moveTo>
                        <a:pt x="0" y="0"/>
                      </a:moveTo>
                      <a:lnTo>
                        <a:pt x="21600" y="21600"/>
                      </a:lnTo>
                    </a:path>
                  </a:pathLst>
                </a:custGeom>
                <a:noFill/>
                <a:ln w="19080">
                  <a:solidFill>
                    <a:srgbClr val="3f6ec2"/>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89" name="CustomShape 8"/>
                <p:cNvSpPr/>
                <p:nvPr/>
              </p:nvSpPr>
              <p:spPr>
                <a:xfrm flipH="1">
                  <a:off x="2772360" y="2596320"/>
                  <a:ext cx="6625440" cy="360"/>
                </a:xfrm>
                <a:custGeom>
                  <a:avLst/>
                  <a:gdLst/>
                  <a:ahLst/>
                  <a:rect l="l" t="t" r="r" b="b"/>
                  <a:pathLst>
                    <a:path w="21600" h="21600">
                      <a:moveTo>
                        <a:pt x="0" y="0"/>
                      </a:moveTo>
                      <a:lnTo>
                        <a:pt x="21600" y="21600"/>
                      </a:lnTo>
                    </a:path>
                  </a:pathLst>
                </a:custGeom>
                <a:noFill/>
                <a:ln w="19080">
                  <a:solidFill>
                    <a:srgbClr val="3f6ec2"/>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90" name="CustomShape 9"/>
                <p:cNvSpPr/>
                <p:nvPr/>
              </p:nvSpPr>
              <p:spPr>
                <a:xfrm>
                  <a:off x="2400480" y="4734000"/>
                  <a:ext cx="1215720" cy="242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000" spc="-1" strike="noStrike">
                      <a:solidFill>
                        <a:srgbClr val="000000"/>
                      </a:solidFill>
                      <a:latin typeface="Calibri"/>
                      <a:ea typeface="DejaVu Sans"/>
                    </a:rPr>
                    <a:t>(-500,-500)</a:t>
                  </a:r>
                  <a:endParaRPr b="0" lang="en-GB" sz="1000" spc="-1" strike="noStrike">
                    <a:latin typeface="Arial"/>
                  </a:endParaRPr>
                </a:p>
              </p:txBody>
            </p:sp>
            <p:sp>
              <p:nvSpPr>
                <p:cNvPr id="91" name="CustomShape 10"/>
                <p:cNvSpPr/>
                <p:nvPr/>
              </p:nvSpPr>
              <p:spPr>
                <a:xfrm>
                  <a:off x="2751480" y="4763160"/>
                  <a:ext cx="50760" cy="57960"/>
                </a:xfrm>
                <a:prstGeom prst="ellipse">
                  <a:avLst/>
                </a:prstGeom>
                <a:ln/>
              </p:spPr>
              <p:style>
                <a:lnRef idx="2">
                  <a:schemeClr val="accent1">
                    <a:shade val="50000"/>
                  </a:schemeClr>
                </a:lnRef>
                <a:fillRef idx="1">
                  <a:schemeClr val="accent1"/>
                </a:fillRef>
                <a:effectRef idx="0">
                  <a:schemeClr val="accent1"/>
                </a:effectRef>
                <a:fontRef idx="minor"/>
              </p:style>
            </p:sp>
          </p:grpSp>
          <p:grpSp>
            <p:nvGrpSpPr>
              <p:cNvPr id="92" name="Group 11"/>
              <p:cNvGrpSpPr/>
              <p:nvPr/>
            </p:nvGrpSpPr>
            <p:grpSpPr>
              <a:xfrm>
                <a:off x="9055800" y="158040"/>
                <a:ext cx="1215720" cy="270360"/>
                <a:chOff x="9055800" y="158040"/>
                <a:chExt cx="1215720" cy="270360"/>
              </a:xfrm>
            </p:grpSpPr>
            <p:sp>
              <p:nvSpPr>
                <p:cNvPr id="93" name="CustomShape 12"/>
                <p:cNvSpPr/>
                <p:nvPr/>
              </p:nvSpPr>
              <p:spPr>
                <a:xfrm>
                  <a:off x="9055800" y="158040"/>
                  <a:ext cx="1215720" cy="242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000" spc="-1" strike="noStrike">
                      <a:solidFill>
                        <a:srgbClr val="000000"/>
                      </a:solidFill>
                      <a:latin typeface="Calibri"/>
                      <a:ea typeface="DejaVu Sans"/>
                    </a:rPr>
                    <a:t>(500,500)</a:t>
                  </a:r>
                  <a:endParaRPr b="0" lang="en-GB" sz="1000" spc="-1" strike="noStrike">
                    <a:latin typeface="Arial"/>
                  </a:endParaRPr>
                </a:p>
              </p:txBody>
            </p:sp>
            <p:sp>
              <p:nvSpPr>
                <p:cNvPr id="94" name="CustomShape 13"/>
                <p:cNvSpPr/>
                <p:nvPr/>
              </p:nvSpPr>
              <p:spPr>
                <a:xfrm>
                  <a:off x="9369000" y="370440"/>
                  <a:ext cx="50760" cy="57960"/>
                </a:xfrm>
                <a:prstGeom prst="ellipse">
                  <a:avLst/>
                </a:prstGeom>
                <a:ln/>
              </p:spPr>
              <p:style>
                <a:lnRef idx="2">
                  <a:schemeClr val="accent1">
                    <a:shade val="50000"/>
                  </a:schemeClr>
                </a:lnRef>
                <a:fillRef idx="1">
                  <a:schemeClr val="accent1"/>
                </a:fillRef>
                <a:effectRef idx="0">
                  <a:schemeClr val="accent1"/>
                </a:effectRef>
                <a:fontRef idx="minor"/>
              </p:style>
            </p:sp>
          </p:grpSp>
          <p:grpSp>
            <p:nvGrpSpPr>
              <p:cNvPr id="95" name="Group 14"/>
              <p:cNvGrpSpPr/>
              <p:nvPr/>
            </p:nvGrpSpPr>
            <p:grpSpPr>
              <a:xfrm>
                <a:off x="2434680" y="158040"/>
                <a:ext cx="1215720" cy="270360"/>
                <a:chOff x="2434680" y="158040"/>
                <a:chExt cx="1215720" cy="270360"/>
              </a:xfrm>
            </p:grpSpPr>
            <p:sp>
              <p:nvSpPr>
                <p:cNvPr id="96" name="CustomShape 15"/>
                <p:cNvSpPr/>
                <p:nvPr/>
              </p:nvSpPr>
              <p:spPr>
                <a:xfrm>
                  <a:off x="2434680" y="158040"/>
                  <a:ext cx="1215720" cy="242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000" spc="-1" strike="noStrike">
                      <a:solidFill>
                        <a:srgbClr val="000000"/>
                      </a:solidFill>
                      <a:latin typeface="Calibri"/>
                      <a:ea typeface="DejaVu Sans"/>
                    </a:rPr>
                    <a:t>(0,500)</a:t>
                  </a:r>
                  <a:endParaRPr b="0" lang="en-GB" sz="1000" spc="-1" strike="noStrike">
                    <a:latin typeface="Arial"/>
                  </a:endParaRPr>
                </a:p>
              </p:txBody>
            </p:sp>
            <p:sp>
              <p:nvSpPr>
                <p:cNvPr id="97" name="CustomShape 16"/>
                <p:cNvSpPr/>
                <p:nvPr/>
              </p:nvSpPr>
              <p:spPr>
                <a:xfrm>
                  <a:off x="2747880" y="370440"/>
                  <a:ext cx="50760" cy="57960"/>
                </a:xfrm>
                <a:prstGeom prst="ellipse">
                  <a:avLst/>
                </a:prstGeom>
                <a:ln/>
              </p:spPr>
              <p:style>
                <a:lnRef idx="2">
                  <a:schemeClr val="accent1">
                    <a:shade val="50000"/>
                  </a:schemeClr>
                </a:lnRef>
                <a:fillRef idx="1">
                  <a:schemeClr val="accent1"/>
                </a:fillRef>
                <a:effectRef idx="0">
                  <a:schemeClr val="accent1"/>
                </a:effectRef>
                <a:fontRef idx="minor"/>
              </p:style>
            </p:sp>
          </p:grpSp>
        </p:grpSp>
        <p:grpSp>
          <p:nvGrpSpPr>
            <p:cNvPr id="98" name="Group 17"/>
            <p:cNvGrpSpPr/>
            <p:nvPr/>
          </p:nvGrpSpPr>
          <p:grpSpPr>
            <a:xfrm>
              <a:off x="9163440" y="4530960"/>
              <a:ext cx="1215720" cy="290160"/>
              <a:chOff x="9163440" y="4530960"/>
              <a:chExt cx="1215720" cy="290160"/>
            </a:xfrm>
          </p:grpSpPr>
          <p:sp>
            <p:nvSpPr>
              <p:cNvPr id="99" name="CustomShape 18"/>
              <p:cNvSpPr/>
              <p:nvPr/>
            </p:nvSpPr>
            <p:spPr>
              <a:xfrm>
                <a:off x="9163440" y="4530960"/>
                <a:ext cx="1215720" cy="242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000" spc="-1" strike="noStrike">
                    <a:solidFill>
                      <a:srgbClr val="000000"/>
                    </a:solidFill>
                    <a:latin typeface="Calibri"/>
                    <a:ea typeface="DejaVu Sans"/>
                  </a:rPr>
                  <a:t>(0,500)</a:t>
                </a:r>
                <a:endParaRPr b="0" lang="en-GB" sz="1000" spc="-1" strike="noStrike">
                  <a:latin typeface="Arial"/>
                </a:endParaRPr>
              </a:p>
            </p:txBody>
          </p:sp>
          <p:sp>
            <p:nvSpPr>
              <p:cNvPr id="100" name="CustomShape 19"/>
              <p:cNvSpPr/>
              <p:nvPr/>
            </p:nvSpPr>
            <p:spPr>
              <a:xfrm>
                <a:off x="9358560" y="4763160"/>
                <a:ext cx="50760" cy="57960"/>
              </a:xfrm>
              <a:prstGeom prst="ellipse">
                <a:avLst/>
              </a:prstGeom>
              <a:ln/>
            </p:spPr>
            <p:style>
              <a:lnRef idx="2">
                <a:schemeClr val="accent1">
                  <a:shade val="50000"/>
                </a:schemeClr>
              </a:lnRef>
              <a:fillRef idx="1">
                <a:schemeClr val="accent1"/>
              </a:fillRef>
              <a:effectRef idx="0">
                <a:schemeClr val="accent1"/>
              </a:effectRef>
              <a:fontRef idx="minor"/>
            </p:style>
          </p:sp>
        </p:gr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67DE6F1A7B2F40AF7288DA9B2DC66F" ma:contentTypeVersion="14" ma:contentTypeDescription="Create a new document." ma:contentTypeScope="" ma:versionID="4e1c8a5da8a3e412e962715a975e9766">
  <xsd:schema xmlns:xsd="http://www.w3.org/2001/XMLSchema" xmlns:xs="http://www.w3.org/2001/XMLSchema" xmlns:p="http://schemas.microsoft.com/office/2006/metadata/properties" xmlns:ns3="bd6448f9-4a1c-4e61-8c75-19c935a45542" xmlns:ns4="74cd053d-540d-4485-8ea1-05c7663abe95" targetNamespace="http://schemas.microsoft.com/office/2006/metadata/properties" ma:root="true" ma:fieldsID="5bb6b93dc1bcffd0d3ac468555b8a18e" ns3:_="" ns4:_="">
    <xsd:import namespace="bd6448f9-4a1c-4e61-8c75-19c935a45542"/>
    <xsd:import namespace="74cd053d-540d-4485-8ea1-05c7663abe9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6448f9-4a1c-4e61-8c75-19c935a455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4cd053d-540d-4485-8ea1-05c7663abe9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C6BCB7-BEDB-4B05-AA18-8351898859BF}">
  <ds:schemaRefs>
    <ds:schemaRef ds:uri="http://purl.org/dc/elements/1.1/"/>
    <ds:schemaRef ds:uri="http://schemas.microsoft.com/office/2006/metadata/properties"/>
    <ds:schemaRef ds:uri="http://schemas.microsoft.com/office/2006/documentManagement/types"/>
    <ds:schemaRef ds:uri="74cd053d-540d-4485-8ea1-05c7663abe95"/>
    <ds:schemaRef ds:uri="http://purl.org/dc/terms/"/>
    <ds:schemaRef ds:uri="http://schemas.openxmlformats.org/package/2006/metadata/core-properties"/>
    <ds:schemaRef ds:uri="http://purl.org/dc/dcmitype/"/>
    <ds:schemaRef ds:uri="bd6448f9-4a1c-4e61-8c75-19c935a45542"/>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5FF17481-E8C9-437B-BF0D-382765010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6448f9-4a1c-4e61-8c75-19c935a45542"/>
    <ds:schemaRef ds:uri="74cd053d-540d-4485-8ea1-05c7663abe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DDCE17-88C3-4032-A5F7-6798F0AF4B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1158</TotalTime>
  <Application>LibreOffice/6.4.7.2$Linux_X86_64 LibreOffice_project/40$Build-2</Application>
  <Words>484</Words>
  <Paragraphs>37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2022-09-16T18:14:47Z</dcterms:created>
  <dc:creator>Stephen Rerri-Bekibele (16663359)</dc:creator>
  <dc:description/>
  <dc:language>en-GB</dc:language>
  <cp:lastModifiedBy/>
  <dcterms:modified xsi:type="dcterms:W3CDTF">2022-09-22T04:23:44Z</dcterms:modified>
  <cp:revision>11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0x0101004C67DE6F1A7B2F40AF7288DA9B2DC66F</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3</vt:i4>
  </property>
</Properties>
</file>