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C29466-0FF5-41B7-B060-D5A2D3236A6F}" v="1" dt="2022-09-17T15:34:49.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A04B-95CA-0E7E-54F6-1C7151111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AD115D-05AC-B5C6-B1F1-E3963FCFB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1C983B-52BC-7B80-E8A7-73CA847DD1B9}"/>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2C04A583-74E2-2DA9-5681-8665E1D45B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39BA9E-CD3B-0B48-E6B6-8542EB9266A5}"/>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423975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C12B-F3B7-15FB-8C0D-D06168AAAC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D6EBDD-A4AA-B1D0-3018-8D93CD2D9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70C12C-EAD4-41B4-A137-10AC0638DFDF}"/>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CB58E48C-85A5-8E99-36CE-B0D1A9081B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3105C1-A3D2-4DB1-1D83-C39A83A4722C}"/>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55410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84BDD-4076-084E-1437-DED9845E74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E5D515-9FB5-3573-930E-D57D2608D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31291-5289-0A97-8232-4DEC21B5ED11}"/>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973C0FEE-59D1-D2B6-A339-1A57E96B0B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9E887B-E274-E5AF-7F7A-7DA067CAE5E8}"/>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257493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6D7D-7836-0E4E-8A93-6651C71FB3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6166864-741D-6976-E0BD-EDF842966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DC41D1-5816-1921-AB29-F6FEAB38531E}"/>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2DA88E96-0F53-5BA4-A2EB-EFAC242C1E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F198F4-7718-AEE0-FB62-F35F069FB865}"/>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41561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F509-A8AE-77CB-CC5F-F53A0AEC6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BA9FA8-6376-6A77-35B5-E6D981950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C6DF9F-B129-F327-9F28-638C41A2703D}"/>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9AFACDD1-2A43-09C9-A455-079B33A824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625166-3DCF-517A-4369-DDF29F9CD247}"/>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22184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F7BF-0EBB-9600-D0E5-7808414CF7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47263E-9A6E-5775-8E88-990631D9AB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5006EA-D541-1B5A-8C2F-EEF80888B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95854B-0CF1-EA75-C15C-3CEF07D14F14}"/>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6" name="Footer Placeholder 5">
            <a:extLst>
              <a:ext uri="{FF2B5EF4-FFF2-40B4-BE49-F238E27FC236}">
                <a16:creationId xmlns:a16="http://schemas.microsoft.com/office/drawing/2014/main" id="{F98FD7CF-FC21-47A7-D6B2-8F311E0D5A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020A0C-960B-184F-0FDE-42A9AAC62389}"/>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61142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9E37-D0B3-20BE-2B6C-89D7D182FE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28E8CC-4E2B-CC9C-8F4E-FE19032F95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C4096-200D-5A06-9664-A51B48955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9EEF01-D909-4A5F-8B57-95EF85FED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C6772-499C-EC17-3CD6-0CC8A55796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9D2AB4-B1C1-32D7-53F1-82335930A29C}"/>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8" name="Footer Placeholder 7">
            <a:extLst>
              <a:ext uri="{FF2B5EF4-FFF2-40B4-BE49-F238E27FC236}">
                <a16:creationId xmlns:a16="http://schemas.microsoft.com/office/drawing/2014/main" id="{0AD32EB6-778A-F052-8EB6-6569EBF13E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A9D29A5-A237-AEAD-2513-BE1C556A28A3}"/>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49127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122B-C4E3-B346-E1EB-7295079AA85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D3BCFD-4811-8BCC-4FA3-8E5E8084E654}"/>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4" name="Footer Placeholder 3">
            <a:extLst>
              <a:ext uri="{FF2B5EF4-FFF2-40B4-BE49-F238E27FC236}">
                <a16:creationId xmlns:a16="http://schemas.microsoft.com/office/drawing/2014/main" id="{3DCD9A0E-4589-998C-ADB0-D3B39CB988D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E14639-1595-3946-03F3-78771C1F5866}"/>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39024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3DA9D-2E1E-80B2-D382-563946650CCE}"/>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3" name="Footer Placeholder 2">
            <a:extLst>
              <a:ext uri="{FF2B5EF4-FFF2-40B4-BE49-F238E27FC236}">
                <a16:creationId xmlns:a16="http://schemas.microsoft.com/office/drawing/2014/main" id="{6C399314-03B6-2A3C-D610-9CA9374CBE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4A9137-7738-236C-2473-26F2E50BD339}"/>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03553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4BA4-D925-1238-84E5-193BEB077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582311-8E65-E045-53FA-B4A2FE636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F2A54E-BE59-97C7-7AD1-4AD797425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95709-3317-AAC4-B245-41F5055021EB}"/>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6" name="Footer Placeholder 5">
            <a:extLst>
              <a:ext uri="{FF2B5EF4-FFF2-40B4-BE49-F238E27FC236}">
                <a16:creationId xmlns:a16="http://schemas.microsoft.com/office/drawing/2014/main" id="{C337D56F-91EB-6ACC-CA7E-DAFF86DAE8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C27525-BA82-ED85-C8D7-71168DA01ED7}"/>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1867256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1015-3165-28C5-AB4E-85CA674F5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A903D9-CA4E-DA2C-986F-7B4A43425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F062BFA-9335-0E41-E5CF-B9FB5395E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61DFF-A643-D492-81F9-8512AE810515}"/>
              </a:ext>
            </a:extLst>
          </p:cNvPr>
          <p:cNvSpPr>
            <a:spLocks noGrp="1"/>
          </p:cNvSpPr>
          <p:nvPr>
            <p:ph type="dt" sz="half" idx="10"/>
          </p:nvPr>
        </p:nvSpPr>
        <p:spPr/>
        <p:txBody>
          <a:bodyPr/>
          <a:lstStyle/>
          <a:p>
            <a:fld id="{30747E31-BBCE-4D18-BF23-93E75BB54C66}" type="datetimeFigureOut">
              <a:rPr lang="en-GB" smtClean="0"/>
              <a:t>19/09/2022</a:t>
            </a:fld>
            <a:endParaRPr lang="en-GB"/>
          </a:p>
        </p:txBody>
      </p:sp>
      <p:sp>
        <p:nvSpPr>
          <p:cNvPr id="6" name="Footer Placeholder 5">
            <a:extLst>
              <a:ext uri="{FF2B5EF4-FFF2-40B4-BE49-F238E27FC236}">
                <a16:creationId xmlns:a16="http://schemas.microsoft.com/office/drawing/2014/main" id="{F1F02974-AE88-2360-C1BF-D9F749C62B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60F4D7-57E6-A3A2-E6AA-2A9CD45182C8}"/>
              </a:ext>
            </a:extLst>
          </p:cNvPr>
          <p:cNvSpPr>
            <a:spLocks noGrp="1"/>
          </p:cNvSpPr>
          <p:nvPr>
            <p:ph type="sldNum" sz="quarter" idx="12"/>
          </p:nvPr>
        </p:nvSpPr>
        <p:spPr/>
        <p:txBody>
          <a:bodyPr/>
          <a:lstStyle/>
          <a:p>
            <a:fld id="{C4C0191A-9A09-400D-B244-3ADD14C7822B}" type="slidenum">
              <a:rPr lang="en-GB" smtClean="0"/>
              <a:t>‹#›</a:t>
            </a:fld>
            <a:endParaRPr lang="en-GB"/>
          </a:p>
        </p:txBody>
      </p:sp>
    </p:spTree>
    <p:extLst>
      <p:ext uri="{BB962C8B-B14F-4D97-AF65-F5344CB8AC3E}">
        <p14:creationId xmlns:p14="http://schemas.microsoft.com/office/powerpoint/2010/main" val="294871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63921-099F-FE45-B3A6-FD36BEB7B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E9D53C-31D6-1A66-98F8-274DB2C3C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561D4-6363-E64F-6DA2-7548D404E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47E31-BBCE-4D18-BF23-93E75BB54C66}" type="datetimeFigureOut">
              <a:rPr lang="en-GB" smtClean="0"/>
              <a:t>19/09/2022</a:t>
            </a:fld>
            <a:endParaRPr lang="en-GB"/>
          </a:p>
        </p:txBody>
      </p:sp>
      <p:sp>
        <p:nvSpPr>
          <p:cNvPr id="5" name="Footer Placeholder 4">
            <a:extLst>
              <a:ext uri="{FF2B5EF4-FFF2-40B4-BE49-F238E27FC236}">
                <a16:creationId xmlns:a16="http://schemas.microsoft.com/office/drawing/2014/main" id="{55D74537-477A-0B59-20C9-A601AE94FA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5C1484-BEF1-836D-BF23-F5A88EA703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0191A-9A09-400D-B244-3ADD14C7822B}" type="slidenum">
              <a:rPr lang="en-GB" smtClean="0"/>
              <a:t>‹#›</a:t>
            </a:fld>
            <a:endParaRPr lang="en-GB"/>
          </a:p>
        </p:txBody>
      </p:sp>
    </p:spTree>
    <p:extLst>
      <p:ext uri="{BB962C8B-B14F-4D97-AF65-F5344CB8AC3E}">
        <p14:creationId xmlns:p14="http://schemas.microsoft.com/office/powerpoint/2010/main" val="34178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27F6-B9F7-19B9-AE58-3B704883222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196E1EA-8F4C-34E8-A1B4-17F7E0B777B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6284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AC2A414-A5ED-CBE5-44A6-9E3198DCF259}"/>
              </a:ext>
            </a:extLst>
          </p:cNvPr>
          <p:cNvGraphicFramePr>
            <a:graphicFrameLocks noGrp="1"/>
          </p:cNvGraphicFramePr>
          <p:nvPr>
            <p:extLst>
              <p:ext uri="{D42A27DB-BD31-4B8C-83A1-F6EECF244321}">
                <p14:modId xmlns:p14="http://schemas.microsoft.com/office/powerpoint/2010/main" val="1740237868"/>
              </p:ext>
            </p:extLst>
          </p:nvPr>
        </p:nvGraphicFramePr>
        <p:xfrm>
          <a:off x="2032000" y="691571"/>
          <a:ext cx="8293263" cy="1788235"/>
        </p:xfrm>
        <a:graphic>
          <a:graphicData uri="http://schemas.openxmlformats.org/drawingml/2006/table">
            <a:tbl>
              <a:tblPr firstRow="1" bandRow="1">
                <a:tableStyleId>{073A0DAA-6AF3-43AB-8588-CEC1D06C72B9}</a:tableStyleId>
              </a:tblPr>
              <a:tblGrid>
                <a:gridCol w="2764421">
                  <a:extLst>
                    <a:ext uri="{9D8B030D-6E8A-4147-A177-3AD203B41FA5}">
                      <a16:colId xmlns:a16="http://schemas.microsoft.com/office/drawing/2014/main" val="2786444815"/>
                    </a:ext>
                  </a:extLst>
                </a:gridCol>
                <a:gridCol w="2764421">
                  <a:extLst>
                    <a:ext uri="{9D8B030D-6E8A-4147-A177-3AD203B41FA5}">
                      <a16:colId xmlns:a16="http://schemas.microsoft.com/office/drawing/2014/main" val="2271369814"/>
                    </a:ext>
                  </a:extLst>
                </a:gridCol>
                <a:gridCol w="2764421">
                  <a:extLst>
                    <a:ext uri="{9D8B030D-6E8A-4147-A177-3AD203B41FA5}">
                      <a16:colId xmlns:a16="http://schemas.microsoft.com/office/drawing/2014/main" val="2595214002"/>
                    </a:ext>
                  </a:extLst>
                </a:gridCol>
              </a:tblGrid>
              <a:tr h="653095">
                <a:tc>
                  <a:txBody>
                    <a:bodyPr/>
                    <a:lstStyle/>
                    <a:p>
                      <a:r>
                        <a:rPr lang="en-GB" sz="1800" dirty="0"/>
                        <a:t>Face recognition algorithm</a:t>
                      </a:r>
                    </a:p>
                  </a:txBody>
                  <a:tcPr marL="93299" marR="93299" marT="46650" marB="46650"/>
                </a:tc>
                <a:tc>
                  <a:txBody>
                    <a:bodyPr/>
                    <a:lstStyle/>
                    <a:p>
                      <a:r>
                        <a:rPr lang="en-GB" sz="1800" dirty="0"/>
                        <a:t>Recognition Confidence(%)</a:t>
                      </a:r>
                    </a:p>
                  </a:txBody>
                  <a:tcPr marL="93299" marR="93299" marT="46650" marB="46650"/>
                </a:tc>
                <a:tc>
                  <a:txBody>
                    <a:bodyPr/>
                    <a:lstStyle/>
                    <a:p>
                      <a:r>
                        <a:rPr lang="en-GB" sz="1800" dirty="0"/>
                        <a:t>Max detection distance(m)</a:t>
                      </a:r>
                    </a:p>
                  </a:txBody>
                  <a:tcPr marL="93299" marR="93299" marT="46650" marB="46650"/>
                </a:tc>
                <a:extLst>
                  <a:ext uri="{0D108BD9-81ED-4DB2-BD59-A6C34878D82A}">
                    <a16:rowId xmlns:a16="http://schemas.microsoft.com/office/drawing/2014/main" val="2744253622"/>
                  </a:ext>
                </a:extLst>
              </a:tr>
              <a:tr h="378380">
                <a:tc>
                  <a:txBody>
                    <a:bodyPr/>
                    <a:lstStyle/>
                    <a:p>
                      <a:r>
                        <a:rPr lang="en-GB" sz="1800" dirty="0" err="1"/>
                        <a:t>Dlib</a:t>
                      </a:r>
                      <a:r>
                        <a:rPr lang="en-GB" sz="1800" dirty="0"/>
                        <a:t> SVM</a:t>
                      </a:r>
                    </a:p>
                  </a:txBody>
                  <a:tcPr marL="93299" marR="93299" marT="46650" marB="46650"/>
                </a:tc>
                <a:tc>
                  <a:txBody>
                    <a:bodyPr/>
                    <a:lstStyle/>
                    <a:p>
                      <a:r>
                        <a:rPr lang="en-GB" sz="1800" dirty="0"/>
                        <a:t>0.75</a:t>
                      </a:r>
                    </a:p>
                  </a:txBody>
                  <a:tcPr marL="93299" marR="93299" marT="46650" marB="46650"/>
                </a:tc>
                <a:tc>
                  <a:txBody>
                    <a:bodyPr/>
                    <a:lstStyle/>
                    <a:p>
                      <a:r>
                        <a:rPr lang="en-GB" sz="1800" dirty="0"/>
                        <a:t>2</a:t>
                      </a:r>
                    </a:p>
                  </a:txBody>
                  <a:tcPr marL="93299" marR="93299" marT="46650" marB="46650"/>
                </a:tc>
                <a:extLst>
                  <a:ext uri="{0D108BD9-81ED-4DB2-BD59-A6C34878D82A}">
                    <a16:rowId xmlns:a16="http://schemas.microsoft.com/office/drawing/2014/main" val="3155824475"/>
                  </a:ext>
                </a:extLst>
              </a:tr>
              <a:tr h="378380">
                <a:tc>
                  <a:txBody>
                    <a:bodyPr/>
                    <a:lstStyle/>
                    <a:p>
                      <a:r>
                        <a:rPr lang="en-GB" sz="1800" dirty="0"/>
                        <a:t>YOLO</a:t>
                      </a:r>
                    </a:p>
                  </a:txBody>
                  <a:tcPr marL="93299" marR="93299" marT="46650" marB="46650"/>
                </a:tc>
                <a:tc>
                  <a:txBody>
                    <a:bodyPr/>
                    <a:lstStyle/>
                    <a:p>
                      <a:r>
                        <a:rPr lang="en-GB" sz="1800" dirty="0"/>
                        <a:t>0.80</a:t>
                      </a:r>
                    </a:p>
                  </a:txBody>
                  <a:tcPr marL="93299" marR="93299" marT="46650" marB="46650"/>
                </a:tc>
                <a:tc>
                  <a:txBody>
                    <a:bodyPr/>
                    <a:lstStyle/>
                    <a:p>
                      <a:r>
                        <a:rPr lang="en-GB" sz="1800" dirty="0"/>
                        <a:t>7</a:t>
                      </a:r>
                    </a:p>
                  </a:txBody>
                  <a:tcPr marL="93299" marR="93299" marT="46650" marB="46650"/>
                </a:tc>
                <a:extLst>
                  <a:ext uri="{0D108BD9-81ED-4DB2-BD59-A6C34878D82A}">
                    <a16:rowId xmlns:a16="http://schemas.microsoft.com/office/drawing/2014/main" val="3804267664"/>
                  </a:ext>
                </a:extLst>
              </a:tr>
              <a:tr h="378380">
                <a:tc>
                  <a:txBody>
                    <a:bodyPr/>
                    <a:lstStyle/>
                    <a:p>
                      <a:r>
                        <a:rPr lang="en-GB" sz="1800" dirty="0" err="1"/>
                        <a:t>Haar_cascade</a:t>
                      </a:r>
                      <a:endParaRPr lang="en-GB" sz="1800" dirty="0"/>
                    </a:p>
                  </a:txBody>
                  <a:tcPr marL="93299" marR="93299" marT="46650" marB="46650"/>
                </a:tc>
                <a:tc>
                  <a:txBody>
                    <a:bodyPr/>
                    <a:lstStyle/>
                    <a:p>
                      <a:r>
                        <a:rPr lang="en-GB" sz="1800" dirty="0"/>
                        <a:t>100</a:t>
                      </a:r>
                    </a:p>
                  </a:txBody>
                  <a:tcPr marL="93299" marR="93299" marT="46650" marB="46650"/>
                </a:tc>
                <a:tc>
                  <a:txBody>
                    <a:bodyPr/>
                    <a:lstStyle/>
                    <a:p>
                      <a:r>
                        <a:rPr lang="en-GB" sz="1800" dirty="0"/>
                        <a:t>7</a:t>
                      </a:r>
                    </a:p>
                  </a:txBody>
                  <a:tcPr marL="93299" marR="93299" marT="46650" marB="46650"/>
                </a:tc>
                <a:extLst>
                  <a:ext uri="{0D108BD9-81ED-4DB2-BD59-A6C34878D82A}">
                    <a16:rowId xmlns:a16="http://schemas.microsoft.com/office/drawing/2014/main" val="1571392497"/>
                  </a:ext>
                </a:extLst>
              </a:tr>
            </a:tbl>
          </a:graphicData>
        </a:graphic>
      </p:graphicFrame>
      <p:graphicFrame>
        <p:nvGraphicFramePr>
          <p:cNvPr id="2" name="Content Placeholder 3">
            <a:extLst>
              <a:ext uri="{FF2B5EF4-FFF2-40B4-BE49-F238E27FC236}">
                <a16:creationId xmlns:a16="http://schemas.microsoft.com/office/drawing/2014/main" id="{FCF504E8-01E9-06F3-2DDD-7B284747F07B}"/>
              </a:ext>
            </a:extLst>
          </p:cNvPr>
          <p:cNvGraphicFramePr>
            <a:graphicFrameLocks noGrp="1"/>
          </p:cNvGraphicFramePr>
          <p:nvPr>
            <p:ph idx="1"/>
            <p:extLst>
              <p:ext uri="{D42A27DB-BD31-4B8C-83A1-F6EECF244321}">
                <p14:modId xmlns:p14="http://schemas.microsoft.com/office/powerpoint/2010/main" val="2193877681"/>
              </p:ext>
            </p:extLst>
          </p:nvPr>
        </p:nvGraphicFramePr>
        <p:xfrm>
          <a:off x="3199329" y="3161633"/>
          <a:ext cx="3706192" cy="3171658"/>
        </p:xfrm>
        <a:graphic>
          <a:graphicData uri="http://schemas.openxmlformats.org/drawingml/2006/table">
            <a:tbl>
              <a:tblPr>
                <a:tableStyleId>{5C22544A-7EE6-4342-B048-85BDC9FD1C3A}</a:tableStyleId>
              </a:tblPr>
              <a:tblGrid>
                <a:gridCol w="1153038">
                  <a:extLst>
                    <a:ext uri="{9D8B030D-6E8A-4147-A177-3AD203B41FA5}">
                      <a16:colId xmlns:a16="http://schemas.microsoft.com/office/drawing/2014/main" val="4211242878"/>
                    </a:ext>
                  </a:extLst>
                </a:gridCol>
                <a:gridCol w="696314">
                  <a:extLst>
                    <a:ext uri="{9D8B030D-6E8A-4147-A177-3AD203B41FA5}">
                      <a16:colId xmlns:a16="http://schemas.microsoft.com/office/drawing/2014/main" val="2919795183"/>
                    </a:ext>
                  </a:extLst>
                </a:gridCol>
                <a:gridCol w="928420">
                  <a:extLst>
                    <a:ext uri="{9D8B030D-6E8A-4147-A177-3AD203B41FA5}">
                      <a16:colId xmlns:a16="http://schemas.microsoft.com/office/drawing/2014/main" val="2522750703"/>
                    </a:ext>
                  </a:extLst>
                </a:gridCol>
                <a:gridCol w="928420">
                  <a:extLst>
                    <a:ext uri="{9D8B030D-6E8A-4147-A177-3AD203B41FA5}">
                      <a16:colId xmlns:a16="http://schemas.microsoft.com/office/drawing/2014/main" val="1200049596"/>
                    </a:ext>
                  </a:extLst>
                </a:gridCol>
              </a:tblGrid>
              <a:tr h="184540">
                <a:tc>
                  <a:txBody>
                    <a:bodyPr/>
                    <a:lstStyle/>
                    <a:p>
                      <a:pPr fontAlgn="auto"/>
                      <a:r>
                        <a:rPr lang="en-GB" sz="500" kern="150" dirty="0">
                          <a:effectLst/>
                        </a:rPr>
                        <a:t>Risk items (Potential future problems derived from Brainstorming)</a:t>
                      </a:r>
                      <a:endParaRPr lang="en-GB" sz="400" kern="150" dirty="0">
                        <a:effectLst/>
                        <a:latin typeface="Liberation Serif"/>
                        <a:ea typeface="Noto Serif CJK SC"/>
                        <a:cs typeface="Lohit Devanagari"/>
                      </a:endParaRPr>
                    </a:p>
                  </a:txBody>
                  <a:tcPr marL="15715" marR="15715" marT="7974" marB="7974">
                    <a:solidFill>
                      <a:schemeClr val="bg1">
                        <a:lumMod val="75000"/>
                      </a:schemeClr>
                    </a:solidFill>
                  </a:tcPr>
                </a:tc>
                <a:tc>
                  <a:txBody>
                    <a:bodyPr/>
                    <a:lstStyle/>
                    <a:p>
                      <a:pPr fontAlgn="auto"/>
                      <a:r>
                        <a:rPr lang="en-GB" sz="500" kern="150" dirty="0">
                          <a:effectLst/>
                        </a:rPr>
                        <a:t>Likelihood of Risk Item Occurring</a:t>
                      </a:r>
                      <a:endParaRPr lang="en-GB" sz="400" kern="150" dirty="0">
                        <a:effectLst/>
                        <a:latin typeface="Liberation Serif"/>
                        <a:ea typeface="Noto Serif CJK SC"/>
                        <a:cs typeface="Lohit Devanagari"/>
                      </a:endParaRPr>
                    </a:p>
                  </a:txBody>
                  <a:tcPr marL="15715" marR="15715" marT="7974" marB="7974">
                    <a:solidFill>
                      <a:schemeClr val="bg1">
                        <a:lumMod val="75000"/>
                      </a:schemeClr>
                    </a:solidFill>
                  </a:tcPr>
                </a:tc>
                <a:tc>
                  <a:txBody>
                    <a:bodyPr/>
                    <a:lstStyle/>
                    <a:p>
                      <a:pPr fontAlgn="auto"/>
                      <a:r>
                        <a:rPr lang="en-GB" sz="500" kern="150" dirty="0">
                          <a:effectLst/>
                        </a:rPr>
                        <a:t>Impact to project if Risk item does occur</a:t>
                      </a:r>
                      <a:endParaRPr lang="en-GB" sz="400" kern="150" dirty="0">
                        <a:effectLst/>
                        <a:latin typeface="Liberation Serif"/>
                        <a:ea typeface="Noto Serif CJK SC"/>
                        <a:cs typeface="Lohit Devanagari"/>
                      </a:endParaRPr>
                    </a:p>
                  </a:txBody>
                  <a:tcPr marL="15715" marR="15715" marT="7974" marB="7974">
                    <a:solidFill>
                      <a:schemeClr val="bg1">
                        <a:lumMod val="75000"/>
                      </a:schemeClr>
                    </a:solidFill>
                  </a:tcPr>
                </a:tc>
                <a:tc>
                  <a:txBody>
                    <a:bodyPr/>
                    <a:lstStyle/>
                    <a:p>
                      <a:pPr fontAlgn="auto"/>
                      <a:r>
                        <a:rPr lang="en-GB" sz="500" kern="150" dirty="0">
                          <a:effectLst/>
                        </a:rPr>
                        <a:t>Solution</a:t>
                      </a:r>
                      <a:endParaRPr lang="en-GB" sz="400" kern="150" dirty="0">
                        <a:effectLst/>
                        <a:latin typeface="Liberation Serif"/>
                        <a:ea typeface="Noto Serif CJK SC"/>
                        <a:cs typeface="Lohit Devanagari"/>
                      </a:endParaRPr>
                    </a:p>
                  </a:txBody>
                  <a:tcPr marL="15715" marR="15715" marT="7974" marB="7974">
                    <a:solidFill>
                      <a:schemeClr val="bg1">
                        <a:lumMod val="75000"/>
                      </a:schemeClr>
                    </a:solidFill>
                  </a:tcPr>
                </a:tc>
                <a:extLst>
                  <a:ext uri="{0D108BD9-81ED-4DB2-BD59-A6C34878D82A}">
                    <a16:rowId xmlns:a16="http://schemas.microsoft.com/office/drawing/2014/main" val="2847108049"/>
                  </a:ext>
                </a:extLst>
              </a:tr>
              <a:tr h="599420">
                <a:tc>
                  <a:txBody>
                    <a:bodyPr/>
                    <a:lstStyle/>
                    <a:p>
                      <a:pPr fontAlgn="auto"/>
                      <a:r>
                        <a:rPr lang="en-GB" sz="500" kern="150" dirty="0">
                          <a:effectLst/>
                        </a:rPr>
                        <a:t>Failing to get an autonomous drone will mean there will be no physical artifact</a:t>
                      </a:r>
                      <a:endParaRPr lang="en-GB" sz="400" kern="150" dirty="0">
                        <a:effectLst/>
                        <a:latin typeface="Liberation Serif"/>
                        <a:ea typeface="Noto Serif CJK SC"/>
                        <a:cs typeface="Lohit Devanagari"/>
                      </a:endParaRPr>
                    </a:p>
                  </a:txBody>
                  <a:tcPr marL="15715" marR="15715" marT="7974" marB="7974"/>
                </a:tc>
                <a:tc>
                  <a:txBody>
                    <a:bodyPr/>
                    <a:lstStyle/>
                    <a:p>
                      <a:pPr fontAlgn="auto"/>
                      <a:r>
                        <a:rPr lang="en-GB" sz="500" kern="150" dirty="0">
                          <a:effectLst/>
                        </a:rPr>
                        <a:t>L:5, C:2</a:t>
                      </a:r>
                      <a:endParaRPr lang="en-GB" sz="400" kern="150" dirty="0">
                        <a:effectLst/>
                        <a:latin typeface="Liberation Serif"/>
                        <a:ea typeface="Noto Serif CJK SC"/>
                        <a:cs typeface="Lohit Devanagari"/>
                      </a:endParaRPr>
                    </a:p>
                  </a:txBody>
                  <a:tcPr marL="15715" marR="15715" marT="7974" marB="7974"/>
                </a:tc>
                <a:tc>
                  <a:txBody>
                    <a:bodyPr/>
                    <a:lstStyle/>
                    <a:p>
                      <a:pPr fontAlgn="auto"/>
                      <a:r>
                        <a:rPr lang="en-GB" sz="500" kern="150">
                          <a:effectLst/>
                        </a:rPr>
                        <a:t>The project will have to be entirely simulation based without a drone. Some aspects of the project would be able to be demonstrated with a mobile phone.</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The project started off with using Virtual machines to simulate the raspberry pi which would be running the face recognition software. A mobile phone could then be used to simulate the drone at different distances and heights  </a:t>
                      </a:r>
                      <a:endParaRPr lang="en-GB" sz="400" kern="150">
                        <a:effectLst/>
                        <a:latin typeface="Liberation Serif"/>
                        <a:ea typeface="Noto Serif CJK SC"/>
                        <a:cs typeface="Lohit Devanagari"/>
                      </a:endParaRPr>
                    </a:p>
                  </a:txBody>
                  <a:tcPr marL="15715" marR="15715" marT="7974" marB="7974"/>
                </a:tc>
                <a:extLst>
                  <a:ext uri="{0D108BD9-81ED-4DB2-BD59-A6C34878D82A}">
                    <a16:rowId xmlns:a16="http://schemas.microsoft.com/office/drawing/2014/main" val="1119394881"/>
                  </a:ext>
                </a:extLst>
              </a:tr>
              <a:tr h="451180">
                <a:tc>
                  <a:txBody>
                    <a:bodyPr/>
                    <a:lstStyle/>
                    <a:p>
                      <a:pPr fontAlgn="auto"/>
                      <a:r>
                        <a:rPr lang="en-GB" sz="500" kern="150">
                          <a:effectLst/>
                        </a:rPr>
                        <a:t>Failing to safely secure user data on a storage device would mean the project cannot go on.</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L:2, C:5</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The project will not be able to go on without secure encryption or a safe method of ensuring unauthorised access to the user data at rest or during transit.</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The images of targets will be sent remotely via a secure port to the drone and then saved in an encrypted folder.</a:t>
                      </a:r>
                      <a:endParaRPr lang="en-GB" sz="400" kern="150">
                        <a:effectLst/>
                        <a:latin typeface="Liberation Serif"/>
                        <a:ea typeface="Noto Serif CJK SC"/>
                        <a:cs typeface="Lohit Devanagari"/>
                      </a:endParaRPr>
                    </a:p>
                  </a:txBody>
                  <a:tcPr marL="15715" marR="15715" marT="7974" marB="7974"/>
                </a:tc>
                <a:extLst>
                  <a:ext uri="{0D108BD9-81ED-4DB2-BD59-A6C34878D82A}">
                    <a16:rowId xmlns:a16="http://schemas.microsoft.com/office/drawing/2014/main" val="1803487848"/>
                  </a:ext>
                </a:extLst>
              </a:tr>
              <a:tr h="777308">
                <a:tc>
                  <a:txBody>
                    <a:bodyPr/>
                    <a:lstStyle/>
                    <a:p>
                      <a:pPr fontAlgn="auto"/>
                      <a:r>
                        <a:rPr lang="en-GB" sz="500" kern="150">
                          <a:effectLst/>
                        </a:rPr>
                        <a:t>Failing to compare other face recognition libraries would make it difficult to justify the choice of using a particular face recognition algorithm.</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dirty="0">
                          <a:effectLst/>
                        </a:rPr>
                        <a:t>L:3, L:2</a:t>
                      </a:r>
                      <a:endParaRPr lang="en-GB" sz="400" kern="150" dirty="0">
                        <a:effectLst/>
                        <a:latin typeface="Liberation Serif"/>
                        <a:ea typeface="Noto Serif CJK SC"/>
                        <a:cs typeface="Lohit Devanagari"/>
                      </a:endParaRPr>
                    </a:p>
                  </a:txBody>
                  <a:tcPr marL="15715" marR="15715" marT="7974" marB="7974"/>
                </a:tc>
                <a:tc>
                  <a:txBody>
                    <a:bodyPr/>
                    <a:lstStyle/>
                    <a:p>
                      <a:pPr fontAlgn="auto"/>
                      <a:r>
                        <a:rPr lang="en-GB" sz="500" kern="150">
                          <a:effectLst/>
                        </a:rPr>
                        <a:t>It is vital to test a range of facial recognition algorithms because some are more lightweight than others, allowing them to run, smoother, faster or on devices with less storage. In addition, some algorithms will outperform others and this is important information to discuss.</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Ensuring that multiple face recognition algorithms are tested will make the main objectives of implementing facial recognition into a drone more interesting to discuss while providing more functionality to the drone as some algorithms can be repurposed</a:t>
                      </a:r>
                      <a:endParaRPr lang="en-GB" sz="400" kern="150">
                        <a:effectLst/>
                        <a:latin typeface="Liberation Serif"/>
                        <a:ea typeface="Noto Serif CJK SC"/>
                        <a:cs typeface="Lohit Devanagari"/>
                      </a:endParaRPr>
                    </a:p>
                  </a:txBody>
                  <a:tcPr marL="15715" marR="15715" marT="7974" marB="7974"/>
                </a:tc>
                <a:extLst>
                  <a:ext uri="{0D108BD9-81ED-4DB2-BD59-A6C34878D82A}">
                    <a16:rowId xmlns:a16="http://schemas.microsoft.com/office/drawing/2014/main" val="1447916840"/>
                  </a:ext>
                </a:extLst>
              </a:tr>
              <a:tr h="1133082">
                <a:tc>
                  <a:txBody>
                    <a:bodyPr/>
                    <a:lstStyle/>
                    <a:p>
                      <a:pPr fontAlgn="auto"/>
                      <a:r>
                        <a:rPr lang="en-GB" sz="500" kern="150">
                          <a:effectLst/>
                        </a:rPr>
                        <a:t>Failing to build a raspberry pi drone but acquiring a suitable drone will mean a smaller budget will suffice however the project scope will be limited to the capabilities of the drone.</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a:effectLst/>
                        </a:rPr>
                        <a:t>L:5, C:1</a:t>
                      </a:r>
                      <a:endParaRPr lang="en-GB" sz="400" kern="150">
                        <a:effectLst/>
                        <a:latin typeface="Liberation Serif"/>
                        <a:ea typeface="Noto Serif CJK SC"/>
                        <a:cs typeface="Lohit Devanagari"/>
                      </a:endParaRPr>
                    </a:p>
                  </a:txBody>
                  <a:tcPr marL="15715" marR="15715" marT="7974" marB="7974"/>
                </a:tc>
                <a:tc>
                  <a:txBody>
                    <a:bodyPr/>
                    <a:lstStyle/>
                    <a:p>
                      <a:pPr fontAlgn="auto"/>
                      <a:r>
                        <a:rPr lang="en-GB" sz="500" kern="150" dirty="0">
                          <a:effectLst/>
                        </a:rPr>
                        <a:t>Without a raspberry pi or drone the project was originally going to be carried out with Virtual Machines to simulate the remote communication between a drone and control device.</a:t>
                      </a:r>
                      <a:endParaRPr lang="en-GB" sz="400" kern="150" dirty="0">
                        <a:effectLst/>
                        <a:latin typeface="Liberation Serif"/>
                        <a:ea typeface="Noto Serif CJK SC"/>
                        <a:cs typeface="Lohit Devanagari"/>
                      </a:endParaRPr>
                    </a:p>
                  </a:txBody>
                  <a:tcPr marL="15715" marR="15715" marT="7974" marB="7974"/>
                </a:tc>
                <a:tc>
                  <a:txBody>
                    <a:bodyPr/>
                    <a:lstStyle/>
                    <a:p>
                      <a:pPr fontAlgn="auto"/>
                      <a:r>
                        <a:rPr lang="en-GB" sz="500" kern="150" dirty="0">
                          <a:effectLst/>
                        </a:rPr>
                        <a:t>The end solution was to purchase a drone rather than building one because while building one would allow the selection of task specific hardware that are required on all autonomous vehicles, it would have required a larger budget, required more time on the building aspect and less to the implementation of face recognition and autonomous navigation, the key objectives of the project.</a:t>
                      </a:r>
                      <a:endParaRPr lang="en-GB" sz="400" kern="150" dirty="0">
                        <a:effectLst/>
                        <a:latin typeface="Liberation Serif"/>
                        <a:ea typeface="Noto Serif CJK SC"/>
                        <a:cs typeface="Lohit Devanagari"/>
                      </a:endParaRPr>
                    </a:p>
                  </a:txBody>
                  <a:tcPr marL="15715" marR="15715" marT="7974" marB="7974"/>
                </a:tc>
                <a:extLst>
                  <a:ext uri="{0D108BD9-81ED-4DB2-BD59-A6C34878D82A}">
                    <a16:rowId xmlns:a16="http://schemas.microsoft.com/office/drawing/2014/main" val="983877516"/>
                  </a:ext>
                </a:extLst>
              </a:tr>
            </a:tbl>
          </a:graphicData>
        </a:graphic>
      </p:graphicFrame>
    </p:spTree>
    <p:extLst>
      <p:ext uri="{BB962C8B-B14F-4D97-AF65-F5344CB8AC3E}">
        <p14:creationId xmlns:p14="http://schemas.microsoft.com/office/powerpoint/2010/main" val="2255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9E6F5-1248-383B-469A-117F0D46A45F}"/>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Tello Map template</a:t>
            </a:r>
          </a:p>
        </p:txBody>
      </p:sp>
      <p:grpSp>
        <p:nvGrpSpPr>
          <p:cNvPr id="27" name="Group 26">
            <a:extLst>
              <a:ext uri="{FF2B5EF4-FFF2-40B4-BE49-F238E27FC236}">
                <a16:creationId xmlns:a16="http://schemas.microsoft.com/office/drawing/2014/main" id="{42A1D780-D208-CD5C-1575-A032F42E00DE}"/>
              </a:ext>
            </a:extLst>
          </p:cNvPr>
          <p:cNvGrpSpPr/>
          <p:nvPr/>
        </p:nvGrpSpPr>
        <p:grpSpPr>
          <a:xfrm>
            <a:off x="1762083" y="146146"/>
            <a:ext cx="8142610" cy="4822189"/>
            <a:chOff x="1149867" y="212862"/>
            <a:chExt cx="8142610" cy="4822189"/>
          </a:xfrm>
        </p:grpSpPr>
        <p:grpSp>
          <p:nvGrpSpPr>
            <p:cNvPr id="26" name="Group 25">
              <a:extLst>
                <a:ext uri="{FF2B5EF4-FFF2-40B4-BE49-F238E27FC236}">
                  <a16:creationId xmlns:a16="http://schemas.microsoft.com/office/drawing/2014/main" id="{AEAB5A1F-5931-9D3E-4ED9-F41C3E409B14}"/>
                </a:ext>
              </a:extLst>
            </p:cNvPr>
            <p:cNvGrpSpPr/>
            <p:nvPr/>
          </p:nvGrpSpPr>
          <p:grpSpPr>
            <a:xfrm>
              <a:off x="1149867" y="212862"/>
              <a:ext cx="7871822" cy="4822189"/>
              <a:chOff x="1420655" y="223651"/>
              <a:chExt cx="7871822" cy="4822189"/>
            </a:xfrm>
          </p:grpSpPr>
          <p:grpSp>
            <p:nvGrpSpPr>
              <p:cNvPr id="16" name="Group 15">
                <a:extLst>
                  <a:ext uri="{FF2B5EF4-FFF2-40B4-BE49-F238E27FC236}">
                    <a16:creationId xmlns:a16="http://schemas.microsoft.com/office/drawing/2014/main" id="{0EFD047B-6451-9BD5-83F4-37866D862F28}"/>
                  </a:ext>
                </a:extLst>
              </p:cNvPr>
              <p:cNvGrpSpPr/>
              <p:nvPr/>
            </p:nvGrpSpPr>
            <p:grpSpPr>
              <a:xfrm>
                <a:off x="1420655" y="465574"/>
                <a:ext cx="6998696" cy="4580266"/>
                <a:chOff x="1424579" y="363538"/>
                <a:chExt cx="6998696" cy="4580266"/>
              </a:xfrm>
            </p:grpSpPr>
            <p:grpSp>
              <p:nvGrpSpPr>
                <p:cNvPr id="8" name="Group 7">
                  <a:extLst>
                    <a:ext uri="{FF2B5EF4-FFF2-40B4-BE49-F238E27FC236}">
                      <a16:creationId xmlns:a16="http://schemas.microsoft.com/office/drawing/2014/main" id="{0271D48A-5A19-E704-FE88-53F543104022}"/>
                    </a:ext>
                  </a:extLst>
                </p:cNvPr>
                <p:cNvGrpSpPr/>
                <p:nvPr/>
              </p:nvGrpSpPr>
              <p:grpSpPr>
                <a:xfrm>
                  <a:off x="1797050" y="363538"/>
                  <a:ext cx="6626225" cy="4392613"/>
                  <a:chOff x="1797050" y="363538"/>
                  <a:chExt cx="6626225" cy="4392613"/>
                </a:xfrm>
              </p:grpSpPr>
              <p:pic>
                <p:nvPicPr>
                  <p:cNvPr id="7" name="Picture 6" descr="A picture containing shoji, indoor, tiled, public&#10;&#10;Description automatically generated">
                    <a:extLst>
                      <a:ext uri="{FF2B5EF4-FFF2-40B4-BE49-F238E27FC236}">
                        <a16:creationId xmlns:a16="http://schemas.microsoft.com/office/drawing/2014/main" id="{EE33B43B-2BA6-906C-659C-19CD56282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50" y="363538"/>
                    <a:ext cx="6626225" cy="4392613"/>
                  </a:xfrm>
                  <a:prstGeom prst="rect">
                    <a:avLst/>
                  </a:prstGeom>
                </p:spPr>
              </p:pic>
              <p:pic>
                <p:nvPicPr>
                  <p:cNvPr id="5" name="Picture 4" descr="A picture containing text, clock, device, compass&#10;&#10;Description automatically generated">
                    <a:extLst>
                      <a:ext uri="{FF2B5EF4-FFF2-40B4-BE49-F238E27FC236}">
                        <a16:creationId xmlns:a16="http://schemas.microsoft.com/office/drawing/2014/main" id="{2C50805B-BBD4-4CDC-5630-F3FDD9F96DB0}"/>
                      </a:ext>
                    </a:extLst>
                  </p:cNvPr>
                  <p:cNvPicPr>
                    <a:picLocks noChangeAspect="1"/>
                  </p:cNvPicPr>
                  <p:nvPr/>
                </p:nvPicPr>
                <p:blipFill rotWithShape="1">
                  <a:blip r:embed="rId3">
                    <a:extLst>
                      <a:ext uri="{28A0092B-C50C-407E-A947-70E740481C1C}">
                        <a14:useLocalDpi xmlns:a14="http://schemas.microsoft.com/office/drawing/2010/main" val="0"/>
                      </a:ext>
                    </a:extLst>
                  </a:blip>
                  <a:srcRect r="2582" b="10296"/>
                  <a:stretch/>
                </p:blipFill>
                <p:spPr>
                  <a:xfrm>
                    <a:off x="7343775" y="3682603"/>
                    <a:ext cx="1079500" cy="1073548"/>
                  </a:xfrm>
                  <a:prstGeom prst="rect">
                    <a:avLst/>
                  </a:prstGeom>
                </p:spPr>
              </p:pic>
            </p:grpSp>
            <p:cxnSp>
              <p:nvCxnSpPr>
                <p:cNvPr id="4" name="Straight Arrow Connector 3">
                  <a:extLst>
                    <a:ext uri="{FF2B5EF4-FFF2-40B4-BE49-F238E27FC236}">
                      <a16:creationId xmlns:a16="http://schemas.microsoft.com/office/drawing/2014/main" id="{AA484F98-D7E0-B76D-4DD8-42497C93C6BE}"/>
                    </a:ext>
                  </a:extLst>
                </p:cNvPr>
                <p:cNvCxnSpPr>
                  <a:stCxn id="7" idx="0"/>
                  <a:endCxn id="7" idx="2"/>
                </p:cNvCxnSpPr>
                <p:nvPr/>
              </p:nvCxnSpPr>
              <p:spPr>
                <a:xfrm>
                  <a:off x="5110163" y="363538"/>
                  <a:ext cx="0" cy="4392613"/>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BE08EC4-A0A2-EB5E-9E3A-7CBF4147DF95}"/>
                    </a:ext>
                  </a:extLst>
                </p:cNvPr>
                <p:cNvCxnSpPr>
                  <a:cxnSpLocks/>
                  <a:stCxn id="7" idx="3"/>
                  <a:endCxn id="7" idx="1"/>
                </p:cNvCxnSpPr>
                <p:nvPr/>
              </p:nvCxnSpPr>
              <p:spPr>
                <a:xfrm flipH="1">
                  <a:off x="1797050" y="2559845"/>
                  <a:ext cx="6626225"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A099D6-69A9-63ED-467A-38F343C8C4EF}"/>
                    </a:ext>
                  </a:extLst>
                </p:cNvPr>
                <p:cNvSpPr txBox="1"/>
                <p:nvPr/>
              </p:nvSpPr>
              <p:spPr>
                <a:xfrm>
                  <a:off x="1424579" y="4697583"/>
                  <a:ext cx="1216586" cy="246221"/>
                </a:xfrm>
                <a:prstGeom prst="rect">
                  <a:avLst/>
                </a:prstGeom>
                <a:noFill/>
              </p:spPr>
              <p:txBody>
                <a:bodyPr wrap="square" rtlCol="0">
                  <a:spAutoFit/>
                </a:bodyPr>
                <a:lstStyle/>
                <a:p>
                  <a:r>
                    <a:rPr lang="en-GB" sz="1000" dirty="0"/>
                    <a:t>(-500,-500)</a:t>
                  </a:r>
                </a:p>
              </p:txBody>
            </p:sp>
            <p:sp>
              <p:nvSpPr>
                <p:cNvPr id="13" name="Oval 12">
                  <a:extLst>
                    <a:ext uri="{FF2B5EF4-FFF2-40B4-BE49-F238E27FC236}">
                      <a16:creationId xmlns:a16="http://schemas.microsoft.com/office/drawing/2014/main" id="{11BAE01B-4DF2-BD9A-754F-C924B9EF855C}"/>
                    </a:ext>
                  </a:extLst>
                </p:cNvPr>
                <p:cNvSpPr/>
                <p:nvPr/>
              </p:nvSpPr>
              <p:spPr>
                <a:xfrm>
                  <a:off x="1775288" y="4726866"/>
                  <a:ext cx="51372" cy="5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5FDB1CDF-0132-AB79-5E50-32B46C2C4E21}"/>
                  </a:ext>
                </a:extLst>
              </p:cNvPr>
              <p:cNvGrpSpPr/>
              <p:nvPr/>
            </p:nvGrpSpPr>
            <p:grpSpPr>
              <a:xfrm>
                <a:off x="8075891" y="223651"/>
                <a:ext cx="1216586" cy="271206"/>
                <a:chOff x="8075891" y="223651"/>
                <a:chExt cx="1216586" cy="271206"/>
              </a:xfrm>
            </p:grpSpPr>
            <p:sp>
              <p:nvSpPr>
                <p:cNvPr id="17" name="TextBox 16">
                  <a:extLst>
                    <a:ext uri="{FF2B5EF4-FFF2-40B4-BE49-F238E27FC236}">
                      <a16:creationId xmlns:a16="http://schemas.microsoft.com/office/drawing/2014/main" id="{A1E66D55-272E-A3DE-FB71-C3A261E9621D}"/>
                    </a:ext>
                  </a:extLst>
                </p:cNvPr>
                <p:cNvSpPr txBox="1"/>
                <p:nvPr/>
              </p:nvSpPr>
              <p:spPr>
                <a:xfrm>
                  <a:off x="8075891" y="223651"/>
                  <a:ext cx="1216586" cy="246221"/>
                </a:xfrm>
                <a:prstGeom prst="rect">
                  <a:avLst/>
                </a:prstGeom>
                <a:noFill/>
              </p:spPr>
              <p:txBody>
                <a:bodyPr wrap="square" rtlCol="0">
                  <a:spAutoFit/>
                </a:bodyPr>
                <a:lstStyle/>
                <a:p>
                  <a:r>
                    <a:rPr lang="en-GB" sz="1000" dirty="0"/>
                    <a:t>(500,500)</a:t>
                  </a:r>
                </a:p>
              </p:txBody>
            </p:sp>
            <p:sp>
              <p:nvSpPr>
                <p:cNvPr id="18" name="Oval 17">
                  <a:extLst>
                    <a:ext uri="{FF2B5EF4-FFF2-40B4-BE49-F238E27FC236}">
                      <a16:creationId xmlns:a16="http://schemas.microsoft.com/office/drawing/2014/main" id="{C1E12AEF-BE34-9E73-C4E8-1D0F7C787DE5}"/>
                    </a:ext>
                  </a:extLst>
                </p:cNvPr>
                <p:cNvSpPr/>
                <p:nvPr/>
              </p:nvSpPr>
              <p:spPr>
                <a:xfrm>
                  <a:off x="8388978" y="436291"/>
                  <a:ext cx="51372" cy="5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93309E06-3D27-690D-E40E-8113EE75B542}"/>
                  </a:ext>
                </a:extLst>
              </p:cNvPr>
              <p:cNvGrpSpPr/>
              <p:nvPr/>
            </p:nvGrpSpPr>
            <p:grpSpPr>
              <a:xfrm>
                <a:off x="1454667" y="223651"/>
                <a:ext cx="1216586" cy="271206"/>
                <a:chOff x="8075891" y="223651"/>
                <a:chExt cx="1216586" cy="271206"/>
              </a:xfrm>
            </p:grpSpPr>
            <p:sp>
              <p:nvSpPr>
                <p:cNvPr id="21" name="TextBox 20">
                  <a:extLst>
                    <a:ext uri="{FF2B5EF4-FFF2-40B4-BE49-F238E27FC236}">
                      <a16:creationId xmlns:a16="http://schemas.microsoft.com/office/drawing/2014/main" id="{57AE6E78-2848-8F0D-EEDB-AD9A277E36D9}"/>
                    </a:ext>
                  </a:extLst>
                </p:cNvPr>
                <p:cNvSpPr txBox="1"/>
                <p:nvPr/>
              </p:nvSpPr>
              <p:spPr>
                <a:xfrm>
                  <a:off x="8075891" y="223651"/>
                  <a:ext cx="1216586" cy="246221"/>
                </a:xfrm>
                <a:prstGeom prst="rect">
                  <a:avLst/>
                </a:prstGeom>
                <a:noFill/>
              </p:spPr>
              <p:txBody>
                <a:bodyPr wrap="square" rtlCol="0">
                  <a:spAutoFit/>
                </a:bodyPr>
                <a:lstStyle/>
                <a:p>
                  <a:r>
                    <a:rPr lang="en-GB" sz="1000" dirty="0"/>
                    <a:t>(0,500)</a:t>
                  </a:r>
                </a:p>
              </p:txBody>
            </p:sp>
            <p:sp>
              <p:nvSpPr>
                <p:cNvPr id="22" name="Oval 21">
                  <a:extLst>
                    <a:ext uri="{FF2B5EF4-FFF2-40B4-BE49-F238E27FC236}">
                      <a16:creationId xmlns:a16="http://schemas.microsoft.com/office/drawing/2014/main" id="{3FEA2DDD-D676-C764-EB75-795D2679CD1E}"/>
                    </a:ext>
                  </a:extLst>
                </p:cNvPr>
                <p:cNvSpPr/>
                <p:nvPr/>
              </p:nvSpPr>
              <p:spPr>
                <a:xfrm>
                  <a:off x="8388978" y="436291"/>
                  <a:ext cx="51372" cy="5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3" name="Group 22">
              <a:extLst>
                <a:ext uri="{FF2B5EF4-FFF2-40B4-BE49-F238E27FC236}">
                  <a16:creationId xmlns:a16="http://schemas.microsoft.com/office/drawing/2014/main" id="{945B07B6-8012-E158-A1CE-0221574C2DA2}"/>
                </a:ext>
              </a:extLst>
            </p:cNvPr>
            <p:cNvGrpSpPr/>
            <p:nvPr/>
          </p:nvGrpSpPr>
          <p:grpSpPr>
            <a:xfrm>
              <a:off x="8075891" y="4570936"/>
              <a:ext cx="1216586" cy="271206"/>
              <a:chOff x="8075891" y="223651"/>
              <a:chExt cx="1216586" cy="271206"/>
            </a:xfrm>
          </p:grpSpPr>
          <p:sp>
            <p:nvSpPr>
              <p:cNvPr id="24" name="TextBox 23">
                <a:extLst>
                  <a:ext uri="{FF2B5EF4-FFF2-40B4-BE49-F238E27FC236}">
                    <a16:creationId xmlns:a16="http://schemas.microsoft.com/office/drawing/2014/main" id="{69079663-B295-F529-3E6F-A0C11B5276BE}"/>
                  </a:ext>
                </a:extLst>
              </p:cNvPr>
              <p:cNvSpPr txBox="1"/>
              <p:nvPr/>
            </p:nvSpPr>
            <p:spPr>
              <a:xfrm>
                <a:off x="8075891" y="223651"/>
                <a:ext cx="1216586" cy="246221"/>
              </a:xfrm>
              <a:prstGeom prst="rect">
                <a:avLst/>
              </a:prstGeom>
              <a:noFill/>
            </p:spPr>
            <p:txBody>
              <a:bodyPr wrap="square" rtlCol="0">
                <a:spAutoFit/>
              </a:bodyPr>
              <a:lstStyle/>
              <a:p>
                <a:r>
                  <a:rPr lang="en-GB" sz="1000" dirty="0"/>
                  <a:t>(0,500)</a:t>
                </a:r>
              </a:p>
            </p:txBody>
          </p:sp>
          <p:sp>
            <p:nvSpPr>
              <p:cNvPr id="25" name="Oval 24">
                <a:extLst>
                  <a:ext uri="{FF2B5EF4-FFF2-40B4-BE49-F238E27FC236}">
                    <a16:creationId xmlns:a16="http://schemas.microsoft.com/office/drawing/2014/main" id="{F1F5800D-A5CE-DA3E-3124-38846619AC4F}"/>
                  </a:ext>
                </a:extLst>
              </p:cNvPr>
              <p:cNvSpPr/>
              <p:nvPr/>
            </p:nvSpPr>
            <p:spPr>
              <a:xfrm>
                <a:off x="8388978" y="436291"/>
                <a:ext cx="51372" cy="58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65897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67DE6F1A7B2F40AF7288DA9B2DC66F" ma:contentTypeVersion="14" ma:contentTypeDescription="Create a new document." ma:contentTypeScope="" ma:versionID="4e1c8a5da8a3e412e962715a975e9766">
  <xsd:schema xmlns:xsd="http://www.w3.org/2001/XMLSchema" xmlns:xs="http://www.w3.org/2001/XMLSchema" xmlns:p="http://schemas.microsoft.com/office/2006/metadata/properties" xmlns:ns3="bd6448f9-4a1c-4e61-8c75-19c935a45542" xmlns:ns4="74cd053d-540d-4485-8ea1-05c7663abe95" targetNamespace="http://schemas.microsoft.com/office/2006/metadata/properties" ma:root="true" ma:fieldsID="5bb6b93dc1bcffd0d3ac468555b8a18e" ns3:_="" ns4:_="">
    <xsd:import namespace="bd6448f9-4a1c-4e61-8c75-19c935a45542"/>
    <xsd:import namespace="74cd053d-540d-4485-8ea1-05c7663abe9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6448f9-4a1c-4e61-8c75-19c935a45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cd053d-540d-4485-8ea1-05c7663abe9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DDCE17-88C3-4032-A5F7-6798F0AF4B1E}">
  <ds:schemaRefs>
    <ds:schemaRef ds:uri="http://schemas.microsoft.com/sharepoint/v3/contenttype/forms"/>
  </ds:schemaRefs>
</ds:datastoreItem>
</file>

<file path=customXml/itemProps2.xml><?xml version="1.0" encoding="utf-8"?>
<ds:datastoreItem xmlns:ds="http://schemas.openxmlformats.org/officeDocument/2006/customXml" ds:itemID="{5FF17481-E8C9-437B-BF0D-382765010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6448f9-4a1c-4e61-8c75-19c935a45542"/>
    <ds:schemaRef ds:uri="74cd053d-540d-4485-8ea1-05c7663abe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C6BCB7-BEDB-4B05-AA18-8351898859BF}">
  <ds:schemaRefs>
    <ds:schemaRef ds:uri="http://purl.org/dc/elements/1.1/"/>
    <ds:schemaRef ds:uri="http://schemas.microsoft.com/office/2006/metadata/properties"/>
    <ds:schemaRef ds:uri="http://schemas.microsoft.com/office/2006/documentManagement/types"/>
    <ds:schemaRef ds:uri="74cd053d-540d-4485-8ea1-05c7663abe95"/>
    <ds:schemaRef ds:uri="http://purl.org/dc/terms/"/>
    <ds:schemaRef ds:uri="http://schemas.openxmlformats.org/package/2006/metadata/core-properties"/>
    <ds:schemaRef ds:uri="http://purl.org/dc/dcmitype/"/>
    <ds:schemaRef ds:uri="bd6448f9-4a1c-4e61-8c75-19c935a45542"/>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124</TotalTime>
  <Words>484</Words>
  <Application>Microsoft Office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Liberation Serif</vt:lpstr>
      <vt:lpstr>Office Theme</vt:lpstr>
      <vt:lpstr>PowerPoint Presentation</vt:lpstr>
      <vt:lpstr>PowerPoint Presentation</vt:lpstr>
      <vt:lpstr>Tello Map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Rerri-Bekibele (16663359)</dc:creator>
  <cp:lastModifiedBy>Stephen Rerri-Bekibele (16663359)</cp:lastModifiedBy>
  <cp:revision>6</cp:revision>
  <dcterms:created xsi:type="dcterms:W3CDTF">2022-09-16T18:14:47Z</dcterms:created>
  <dcterms:modified xsi:type="dcterms:W3CDTF">2022-09-19T17:24:45Z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0x0101004C67DE6F1A7B2F40AF7288DA9B2DC66F</vt:lpwstr>
  </property>
</Properties>
</file>