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6" r:id="rId4"/>
    <p:sldId id="265" r:id="rId5"/>
    <p:sldId id="276" r:id="rId6"/>
    <p:sldId id="278" r:id="rId7"/>
    <p:sldId id="262" r:id="rId8"/>
    <p:sldId id="275" r:id="rId9"/>
    <p:sldId id="264" r:id="rId10"/>
    <p:sldId id="280" r:id="rId11"/>
    <p:sldId id="273" r:id="rId12"/>
    <p:sldId id="271" r:id="rId13"/>
    <p:sldId id="268" r:id="rId14"/>
    <p:sldId id="270" r:id="rId15"/>
    <p:sldId id="279" r:id="rId16"/>
    <p:sldId id="281" r:id="rId17"/>
    <p:sldId id="259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8D2F52B-241A-4E8A-97E0-EF232C1D73D9}">
          <p14:sldIdLst>
            <p14:sldId id="256"/>
          </p14:sldIdLst>
        </p14:section>
        <p14:section name="总体设计" id="{3D901482-7F6F-4A64-9B89-F816E3C255AB}">
          <p14:sldIdLst>
            <p14:sldId id="258"/>
            <p14:sldId id="266"/>
            <p14:sldId id="265"/>
            <p14:sldId id="276"/>
          </p14:sldIdLst>
        </p14:section>
        <p14:section name="闪电链" id="{223198C9-6B95-4BF3-A6F9-9BA69EC96D4B}">
          <p14:sldIdLst>
            <p14:sldId id="278"/>
            <p14:sldId id="262"/>
            <p14:sldId id="275"/>
            <p14:sldId id="264"/>
            <p14:sldId id="280"/>
            <p14:sldId id="273"/>
          </p14:sldIdLst>
        </p14:section>
        <p14:section name="闪电链数据库设计" id="{2699922C-48DD-49A2-B595-A66DC83DB42B}">
          <p14:sldIdLst>
            <p14:sldId id="271"/>
            <p14:sldId id="268"/>
            <p14:sldId id="270"/>
          </p14:sldIdLst>
        </p14:section>
        <p14:section name="数据量较大的表清单" id="{AC614C00-7D56-4A4D-8712-A58872985516}">
          <p14:sldIdLst>
            <p14:sldId id="279"/>
          </p14:sldIdLst>
        </p14:section>
        <p14:section name="报表" id="{08198E7F-462D-48D0-9461-42683F6D01CE}">
          <p14:sldIdLst>
            <p14:sldId id="28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.zhao" initials="a" lastIdx="1" clrIdx="0">
    <p:extLst>
      <p:ext uri="{19B8F6BF-5375-455C-9EA6-DF929625EA0E}">
        <p15:presenceInfo xmlns:p15="http://schemas.microsoft.com/office/powerpoint/2012/main" userId="alan.z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97" y="2648225"/>
            <a:ext cx="5481040" cy="1590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闪电链应用 聊天时序图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D799E0-0204-43F4-8771-2E5D5A59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9" y="745755"/>
            <a:ext cx="11181335" cy="61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8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53AC969B-C4AE-4C56-815F-DFEDF94A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0" y="749392"/>
            <a:ext cx="6792105" cy="5923115"/>
          </a:xfrm>
          <a:prstGeom prst="rect">
            <a:avLst/>
          </a:prstGeom>
        </p:spPr>
      </p:pic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5511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闪电链应用 时序图</a:t>
            </a:r>
          </a:p>
        </p:txBody>
      </p:sp>
      <p:sp>
        <p:nvSpPr>
          <p:cNvPr id="8" name="圆角矩形 1">
            <a:extLst>
              <a:ext uri="{FF2B5EF4-FFF2-40B4-BE49-F238E27FC236}">
                <a16:creationId xmlns:a16="http://schemas.microsoft.com/office/drawing/2014/main" id="{130EA175-FC21-413C-9C2D-ABA75E5009C7}"/>
              </a:ext>
            </a:extLst>
          </p:cNvPr>
          <p:cNvSpPr/>
          <p:nvPr/>
        </p:nvSpPr>
        <p:spPr>
          <a:xfrm>
            <a:off x="9147138" y="2327843"/>
            <a:ext cx="1216743" cy="4036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问题处理</a:t>
            </a:r>
          </a:p>
        </p:txBody>
      </p:sp>
      <p:cxnSp>
        <p:nvCxnSpPr>
          <p:cNvPr id="9" name="肘形连接符 19">
            <a:extLst>
              <a:ext uri="{FF2B5EF4-FFF2-40B4-BE49-F238E27FC236}">
                <a16:creationId xmlns:a16="http://schemas.microsoft.com/office/drawing/2014/main" id="{88DD68E0-A66F-441D-A6AC-66631299D73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9609747" y="2877300"/>
            <a:ext cx="29152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227300DC-B3E2-458A-BB4A-22AAF8F91E20}"/>
              </a:ext>
            </a:extLst>
          </p:cNvPr>
          <p:cNvSpPr/>
          <p:nvPr/>
        </p:nvSpPr>
        <p:spPr>
          <a:xfrm>
            <a:off x="9645271" y="1798040"/>
            <a:ext cx="220480" cy="2035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">
            <a:extLst>
              <a:ext uri="{FF2B5EF4-FFF2-40B4-BE49-F238E27FC236}">
                <a16:creationId xmlns:a16="http://schemas.microsoft.com/office/drawing/2014/main" id="{CDA36E50-EF90-4645-98FC-6117E8BA6945}"/>
              </a:ext>
            </a:extLst>
          </p:cNvPr>
          <p:cNvSpPr/>
          <p:nvPr/>
        </p:nvSpPr>
        <p:spPr>
          <a:xfrm>
            <a:off x="9339072" y="4120658"/>
            <a:ext cx="832885" cy="381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等待确认信号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FAFCD3BA-4514-4ED9-B617-5A0278CB738C}"/>
              </a:ext>
            </a:extLst>
          </p:cNvPr>
          <p:cNvSpPr/>
          <p:nvPr/>
        </p:nvSpPr>
        <p:spPr>
          <a:xfrm>
            <a:off x="9367591" y="3023064"/>
            <a:ext cx="775833" cy="4036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判断</a:t>
            </a: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BC1040F5-BA64-4E3E-8959-81D30AD4F0A8}"/>
              </a:ext>
            </a:extLst>
          </p:cNvPr>
          <p:cNvSpPr/>
          <p:nvPr/>
        </p:nvSpPr>
        <p:spPr>
          <a:xfrm>
            <a:off x="9367594" y="5210382"/>
            <a:ext cx="775833" cy="4036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判断</a:t>
            </a:r>
          </a:p>
        </p:txBody>
      </p:sp>
      <p:cxnSp>
        <p:nvCxnSpPr>
          <p:cNvPr id="15" name="肘形连接符 19">
            <a:extLst>
              <a:ext uri="{FF2B5EF4-FFF2-40B4-BE49-F238E27FC236}">
                <a16:creationId xmlns:a16="http://schemas.microsoft.com/office/drawing/2014/main" id="{03EA57AD-8DE5-4425-967E-AB004F1384B4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16200000" flipH="1">
            <a:off x="9408562" y="3773705"/>
            <a:ext cx="693898" cy="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肘形连接符 19">
            <a:extLst>
              <a:ext uri="{FF2B5EF4-FFF2-40B4-BE49-F238E27FC236}">
                <a16:creationId xmlns:a16="http://schemas.microsoft.com/office/drawing/2014/main" id="{62707DB2-F55B-4291-AF54-F690CE9744A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9401615" y="4856482"/>
            <a:ext cx="707796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0FA42E00-E0E8-4243-9232-C39EF2D6EE91}"/>
              </a:ext>
            </a:extLst>
          </p:cNvPr>
          <p:cNvSpPr/>
          <p:nvPr/>
        </p:nvSpPr>
        <p:spPr>
          <a:xfrm>
            <a:off x="9656940" y="6094247"/>
            <a:ext cx="197140" cy="19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9">
            <a:extLst>
              <a:ext uri="{FF2B5EF4-FFF2-40B4-BE49-F238E27FC236}">
                <a16:creationId xmlns:a16="http://schemas.microsoft.com/office/drawing/2014/main" id="{036D13C9-000F-4CEC-B5A9-5813652671F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5400000">
            <a:off x="9515427" y="5854162"/>
            <a:ext cx="4801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DD4009B-A3C9-432E-B559-2946E6D43FE8}"/>
              </a:ext>
            </a:extLst>
          </p:cNvPr>
          <p:cNvSpPr txBox="1"/>
          <p:nvPr/>
        </p:nvSpPr>
        <p:spPr>
          <a:xfrm>
            <a:off x="9723922" y="3455188"/>
            <a:ext cx="57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已完成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7F3ABFD-4A2A-4EA1-A0F7-EC705734692E}"/>
              </a:ext>
            </a:extLst>
          </p:cNvPr>
          <p:cNvCxnSpPr>
            <a:stCxn id="13" idx="3"/>
            <a:endCxn id="8" idx="3"/>
          </p:cNvCxnSpPr>
          <p:nvPr/>
        </p:nvCxnSpPr>
        <p:spPr>
          <a:xfrm flipV="1">
            <a:off x="10143424" y="2529691"/>
            <a:ext cx="220457" cy="695221"/>
          </a:xfrm>
          <a:prstGeom prst="bentConnector3">
            <a:avLst>
              <a:gd name="adj1" fmla="val 60661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ECCD7DA-A7B3-4394-9777-9E795395D510}"/>
              </a:ext>
            </a:extLst>
          </p:cNvPr>
          <p:cNvSpPr txBox="1"/>
          <p:nvPr/>
        </p:nvSpPr>
        <p:spPr>
          <a:xfrm>
            <a:off x="10303490" y="2955479"/>
            <a:ext cx="1327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未完成转给其他人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C7A45D4-AB45-4972-A6B6-37F6EEFD583D}"/>
              </a:ext>
            </a:extLst>
          </p:cNvPr>
          <p:cNvCxnSpPr>
            <a:cxnSpLocks/>
            <a:stCxn id="14" idx="1"/>
            <a:endCxn id="8" idx="1"/>
          </p:cNvCxnSpPr>
          <p:nvPr/>
        </p:nvCxnSpPr>
        <p:spPr>
          <a:xfrm rot="10800000">
            <a:off x="9147138" y="2529692"/>
            <a:ext cx="220456" cy="2882539"/>
          </a:xfrm>
          <a:prstGeom prst="bentConnector3">
            <a:avLst>
              <a:gd name="adj1" fmla="val 36723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265A558-130F-4D4B-ACB0-8783485E2811}"/>
              </a:ext>
            </a:extLst>
          </p:cNvPr>
          <p:cNvSpPr txBox="1"/>
          <p:nvPr/>
        </p:nvSpPr>
        <p:spPr>
          <a:xfrm>
            <a:off x="8588314" y="5166009"/>
            <a:ext cx="6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未解决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3A3D92-0A42-4CDD-92D6-712400AB628B}"/>
              </a:ext>
            </a:extLst>
          </p:cNvPr>
          <p:cNvSpPr txBox="1"/>
          <p:nvPr/>
        </p:nvSpPr>
        <p:spPr>
          <a:xfrm>
            <a:off x="9699221" y="5731052"/>
            <a:ext cx="57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已解决</a:t>
            </a:r>
          </a:p>
        </p:txBody>
      </p:sp>
      <p:cxnSp>
        <p:nvCxnSpPr>
          <p:cNvPr id="26" name="肘形连接符 19">
            <a:extLst>
              <a:ext uri="{FF2B5EF4-FFF2-40B4-BE49-F238E27FC236}">
                <a16:creationId xmlns:a16="http://schemas.microsoft.com/office/drawing/2014/main" id="{09F61755-22F1-4CED-B504-643D2FCB1D88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 rot="5400000">
            <a:off x="9592380" y="2164711"/>
            <a:ext cx="3262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99B2746-BB6D-4EDB-AAC1-5B462F96959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602233" y="1642783"/>
            <a:ext cx="3153278" cy="155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BBD85EF3-4797-430C-9685-F10A7C64F2B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602233" y="4311622"/>
            <a:ext cx="2736839" cy="2136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7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闪电链应用 </a:t>
            </a: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ER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724BDC-211D-4D47-81EA-F120106E64A0}"/>
              </a:ext>
            </a:extLst>
          </p:cNvPr>
          <p:cNvSpPr/>
          <p:nvPr/>
        </p:nvSpPr>
        <p:spPr>
          <a:xfrm>
            <a:off x="3567333" y="2612345"/>
            <a:ext cx="1364310" cy="420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问题表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12D86B5-BE94-47D2-BD4B-6305C148A263}"/>
              </a:ext>
            </a:extLst>
          </p:cNvPr>
          <p:cNvSpPr/>
          <p:nvPr/>
        </p:nvSpPr>
        <p:spPr>
          <a:xfrm>
            <a:off x="6921235" y="2640716"/>
            <a:ext cx="1335669" cy="4338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问题分类表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502500B-E72E-4927-A332-C5ED2DB3A75D}"/>
              </a:ext>
            </a:extLst>
          </p:cNvPr>
          <p:cNvSpPr/>
          <p:nvPr/>
        </p:nvSpPr>
        <p:spPr>
          <a:xfrm>
            <a:off x="9243497" y="2732577"/>
            <a:ext cx="933450" cy="223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流程</a:t>
            </a:r>
            <a:r>
              <a:rPr lang="en-US" altLang="zh-CN" sz="1000" dirty="0"/>
              <a:t>Key</a:t>
            </a:r>
            <a:endParaRPr lang="zh-CN" altLang="en-US" sz="1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E323D91-333A-42AC-AD9D-5FA07A30A45A}"/>
              </a:ext>
            </a:extLst>
          </p:cNvPr>
          <p:cNvSpPr/>
          <p:nvPr/>
        </p:nvSpPr>
        <p:spPr>
          <a:xfrm>
            <a:off x="9243557" y="2055896"/>
            <a:ext cx="571799" cy="201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ID</a:t>
            </a:r>
            <a:endParaRPr lang="zh-CN" altLang="en-US" sz="10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B52EAB-7E10-44E5-9E8A-52348030BC34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 flipV="1">
            <a:off x="8256904" y="2228026"/>
            <a:ext cx="1070391" cy="6296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3AB32BE-9E43-4491-82B1-1052FCFFD4DF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8256904" y="2844197"/>
            <a:ext cx="986593" cy="134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0EE0E7B4-F540-45A9-90DB-6C1BAF99EACA}"/>
              </a:ext>
            </a:extLst>
          </p:cNvPr>
          <p:cNvSpPr/>
          <p:nvPr/>
        </p:nvSpPr>
        <p:spPr>
          <a:xfrm>
            <a:off x="9243557" y="2439241"/>
            <a:ext cx="633701" cy="1737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名称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48DF2FE-BE15-4E87-9B3B-EEC796586ADB}"/>
              </a:ext>
            </a:extLst>
          </p:cNvPr>
          <p:cNvCxnSpPr>
            <a:cxnSpLocks/>
            <a:stCxn id="9" idx="3"/>
            <a:endCxn id="24" idx="2"/>
          </p:cNvCxnSpPr>
          <p:nvPr/>
        </p:nvCxnSpPr>
        <p:spPr>
          <a:xfrm flipV="1">
            <a:off x="8256904" y="2526119"/>
            <a:ext cx="986653" cy="3315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8C8D1D7D-B9F0-4B45-B9F5-21B82CA2C818}"/>
              </a:ext>
            </a:extLst>
          </p:cNvPr>
          <p:cNvSpPr/>
          <p:nvPr/>
        </p:nvSpPr>
        <p:spPr>
          <a:xfrm>
            <a:off x="1606712" y="2334697"/>
            <a:ext cx="687633" cy="2533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标题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AFB8FDB-BA77-4922-82C3-F33CB6F71AAD}"/>
              </a:ext>
            </a:extLst>
          </p:cNvPr>
          <p:cNvSpPr/>
          <p:nvPr/>
        </p:nvSpPr>
        <p:spPr>
          <a:xfrm>
            <a:off x="1754587" y="1908309"/>
            <a:ext cx="561329" cy="2533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ID</a:t>
            </a:r>
            <a:endParaRPr lang="zh-CN" altLang="en-US" sz="10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AB6D68F-AEE9-4E53-BA68-8A7F046D7C0D}"/>
              </a:ext>
            </a:extLst>
          </p:cNvPr>
          <p:cNvSpPr/>
          <p:nvPr/>
        </p:nvSpPr>
        <p:spPr>
          <a:xfrm>
            <a:off x="1675346" y="2795033"/>
            <a:ext cx="618999" cy="2533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状态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A49782E-2025-44DE-8550-74E6477779EE}"/>
              </a:ext>
            </a:extLst>
          </p:cNvPr>
          <p:cNvSpPr/>
          <p:nvPr/>
        </p:nvSpPr>
        <p:spPr>
          <a:xfrm>
            <a:off x="1908765" y="3249177"/>
            <a:ext cx="852590" cy="2663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分类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A7344BD-47D0-449C-B043-A1962FE45DE8}"/>
              </a:ext>
            </a:extLst>
          </p:cNvPr>
          <p:cNvCxnSpPr>
            <a:cxnSpLocks/>
            <a:stCxn id="7" idx="1"/>
            <a:endCxn id="29" idx="6"/>
          </p:cNvCxnSpPr>
          <p:nvPr/>
        </p:nvCxnSpPr>
        <p:spPr>
          <a:xfrm flipH="1" flipV="1">
            <a:off x="2315916" y="2035002"/>
            <a:ext cx="1251417" cy="7875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8EB343C-6CF6-40D7-80C9-6418BBCFC19C}"/>
              </a:ext>
            </a:extLst>
          </p:cNvPr>
          <p:cNvCxnSpPr>
            <a:cxnSpLocks/>
            <a:stCxn id="7" idx="1"/>
            <a:endCxn id="28" idx="6"/>
          </p:cNvCxnSpPr>
          <p:nvPr/>
        </p:nvCxnSpPr>
        <p:spPr>
          <a:xfrm flipH="1" flipV="1">
            <a:off x="2294345" y="2461390"/>
            <a:ext cx="1272988" cy="3611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07E5133-25E8-44F9-9E82-4BFD63F2AA9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375775" y="2822515"/>
            <a:ext cx="1191558" cy="4266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E21DC44-3339-44B5-81DF-C0F913CE1F24}"/>
              </a:ext>
            </a:extLst>
          </p:cNvPr>
          <p:cNvCxnSpPr>
            <a:cxnSpLocks/>
            <a:stCxn id="7" idx="1"/>
            <a:endCxn id="30" idx="6"/>
          </p:cNvCxnSpPr>
          <p:nvPr/>
        </p:nvCxnSpPr>
        <p:spPr>
          <a:xfrm flipH="1">
            <a:off x="2294345" y="2822515"/>
            <a:ext cx="1272988" cy="992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644595B-BF34-42BA-BA41-EF1EDD906767}"/>
              </a:ext>
            </a:extLst>
          </p:cNvPr>
          <p:cNvSpPr/>
          <p:nvPr/>
        </p:nvSpPr>
        <p:spPr>
          <a:xfrm>
            <a:off x="5878286" y="3515480"/>
            <a:ext cx="1380910" cy="4372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附件表（</a:t>
            </a:r>
            <a:r>
              <a:rPr kumimoji="1" lang="zh-CN" altLang="en-US" sz="1400" dirty="0">
                <a:solidFill>
                  <a:srgbClr val="FF0000"/>
                </a:solidFill>
              </a:rPr>
              <a:t>通用</a:t>
            </a:r>
            <a:r>
              <a:rPr lang="zh-CN" altLang="en-US" sz="1400" dirty="0"/>
              <a:t>）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6F0F688-7043-4A3D-A5DC-B0EF53F3508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931643" y="2822515"/>
            <a:ext cx="1989592" cy="351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8EFEFCA-19BD-417C-81D5-208BB73DF69D}"/>
              </a:ext>
            </a:extLst>
          </p:cNvPr>
          <p:cNvSpPr txBox="1"/>
          <p:nvPr/>
        </p:nvSpPr>
        <p:spPr>
          <a:xfrm>
            <a:off x="5684466" y="2705698"/>
            <a:ext cx="42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n:1</a:t>
            </a:r>
            <a:endParaRPr lang="zh-CN" altLang="en-US" sz="12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1741EAA-E3F4-4A60-8946-4206A3DC7C88}"/>
              </a:ext>
            </a:extLst>
          </p:cNvPr>
          <p:cNvSpPr/>
          <p:nvPr/>
        </p:nvSpPr>
        <p:spPr>
          <a:xfrm>
            <a:off x="5841710" y="4435361"/>
            <a:ext cx="1417486" cy="43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消息表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12299F8-85F6-4EB2-9CCD-163F5704EF76}"/>
              </a:ext>
            </a:extLst>
          </p:cNvPr>
          <p:cNvSpPr/>
          <p:nvPr/>
        </p:nvSpPr>
        <p:spPr>
          <a:xfrm>
            <a:off x="5763386" y="5738735"/>
            <a:ext cx="577451" cy="2363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ID</a:t>
            </a:r>
            <a:endParaRPr lang="zh-CN" altLang="en-US" sz="10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93BBE04-5097-4B71-9FE0-257788115FCB}"/>
              </a:ext>
            </a:extLst>
          </p:cNvPr>
          <p:cNvSpPr/>
          <p:nvPr/>
        </p:nvSpPr>
        <p:spPr>
          <a:xfrm>
            <a:off x="7686036" y="5301390"/>
            <a:ext cx="821731" cy="2298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创建人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2BEE45D-DF51-438B-A66E-7D2E4B102CC6}"/>
              </a:ext>
            </a:extLst>
          </p:cNvPr>
          <p:cNvSpPr/>
          <p:nvPr/>
        </p:nvSpPr>
        <p:spPr>
          <a:xfrm>
            <a:off x="7633799" y="5671689"/>
            <a:ext cx="623106" cy="2593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内容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3561F88-CC7E-4A99-84A4-45F0B2C4EB43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 flipH="1">
            <a:off x="6052112" y="4872617"/>
            <a:ext cx="498341" cy="8661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FF8417A-25B4-4A98-AB4D-7C70F31E9909}"/>
              </a:ext>
            </a:extLst>
          </p:cNvPr>
          <p:cNvCxnSpPr>
            <a:cxnSpLocks/>
            <a:stCxn id="33" idx="2"/>
            <a:endCxn id="46" idx="2"/>
          </p:cNvCxnSpPr>
          <p:nvPr/>
        </p:nvCxnSpPr>
        <p:spPr>
          <a:xfrm>
            <a:off x="6550453" y="4872617"/>
            <a:ext cx="1083346" cy="9287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5E53D94-4710-4649-AC9F-F6AAEA7A4E24}"/>
              </a:ext>
            </a:extLst>
          </p:cNvPr>
          <p:cNvCxnSpPr>
            <a:cxnSpLocks/>
            <a:stCxn id="33" idx="2"/>
            <a:endCxn id="43" idx="2"/>
          </p:cNvCxnSpPr>
          <p:nvPr/>
        </p:nvCxnSpPr>
        <p:spPr>
          <a:xfrm>
            <a:off x="6550453" y="4872617"/>
            <a:ext cx="1135583" cy="5437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355F0002-BBA9-4004-99AC-7A052BB4CA69}"/>
              </a:ext>
            </a:extLst>
          </p:cNvPr>
          <p:cNvSpPr/>
          <p:nvPr/>
        </p:nvSpPr>
        <p:spPr>
          <a:xfrm>
            <a:off x="8328191" y="3279101"/>
            <a:ext cx="577451" cy="2363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ID</a:t>
            </a:r>
            <a:endParaRPr lang="zh-CN" altLang="en-US" sz="1000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7D236CC2-6059-4BEE-924E-D7C566509AA9}"/>
              </a:ext>
            </a:extLst>
          </p:cNvPr>
          <p:cNvCxnSpPr>
            <a:cxnSpLocks/>
            <a:stCxn id="44" idx="3"/>
            <a:endCxn id="87" idx="2"/>
          </p:cNvCxnSpPr>
          <p:nvPr/>
        </p:nvCxnSpPr>
        <p:spPr>
          <a:xfrm flipV="1">
            <a:off x="7259196" y="3397291"/>
            <a:ext cx="1068995" cy="3368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EC40A6B7-7A3C-459C-AFCF-63FF8F7C2C27}"/>
              </a:ext>
            </a:extLst>
          </p:cNvPr>
          <p:cNvSpPr/>
          <p:nvPr/>
        </p:nvSpPr>
        <p:spPr>
          <a:xfrm>
            <a:off x="9039512" y="3535768"/>
            <a:ext cx="775844" cy="2593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406BD7B-32A0-4287-96A5-CD07C9A60BD8}"/>
              </a:ext>
            </a:extLst>
          </p:cNvPr>
          <p:cNvCxnSpPr>
            <a:cxnSpLocks/>
            <a:stCxn id="44" idx="3"/>
            <a:endCxn id="91" idx="1"/>
          </p:cNvCxnSpPr>
          <p:nvPr/>
        </p:nvCxnSpPr>
        <p:spPr>
          <a:xfrm flipV="1">
            <a:off x="7259196" y="3573743"/>
            <a:ext cx="1893936" cy="1603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F65CFDB2-087A-4079-A933-832EBB5A164D}"/>
              </a:ext>
            </a:extLst>
          </p:cNvPr>
          <p:cNvSpPr/>
          <p:nvPr/>
        </p:nvSpPr>
        <p:spPr>
          <a:xfrm>
            <a:off x="8850550" y="4375027"/>
            <a:ext cx="1026708" cy="3442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文件相对路径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C15770A-C748-4D1A-81D2-EEA3C0108424}"/>
              </a:ext>
            </a:extLst>
          </p:cNvPr>
          <p:cNvCxnSpPr>
            <a:cxnSpLocks/>
            <a:stCxn id="44" idx="3"/>
            <a:endCxn id="98" idx="1"/>
          </p:cNvCxnSpPr>
          <p:nvPr/>
        </p:nvCxnSpPr>
        <p:spPr>
          <a:xfrm>
            <a:off x="7259196" y="3734108"/>
            <a:ext cx="1741712" cy="6913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0BFF656E-2330-4588-88A7-90E057EF4519}"/>
              </a:ext>
            </a:extLst>
          </p:cNvPr>
          <p:cNvSpPr/>
          <p:nvPr/>
        </p:nvSpPr>
        <p:spPr>
          <a:xfrm>
            <a:off x="3803229" y="4643545"/>
            <a:ext cx="1323246" cy="4372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值班表（</a:t>
            </a:r>
            <a:r>
              <a:rPr kumimoji="1" lang="zh-CN" altLang="en-US" sz="1400" dirty="0">
                <a:solidFill>
                  <a:srgbClr val="FF0000"/>
                </a:solidFill>
              </a:rPr>
              <a:t>通用</a:t>
            </a:r>
            <a:r>
              <a:rPr lang="zh-CN" altLang="en-US" sz="1400" dirty="0"/>
              <a:t>）</a:t>
            </a: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D7C58FF8-0C36-460E-AF74-0ADBD3342561}"/>
              </a:ext>
            </a:extLst>
          </p:cNvPr>
          <p:cNvSpPr/>
          <p:nvPr/>
        </p:nvSpPr>
        <p:spPr>
          <a:xfrm>
            <a:off x="2172331" y="4601452"/>
            <a:ext cx="577451" cy="2363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ID</a:t>
            </a:r>
            <a:endParaRPr lang="zh-CN" altLang="en-US" sz="10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B2B28A18-D1C3-42C4-82FB-B1A584C089A2}"/>
              </a:ext>
            </a:extLst>
          </p:cNvPr>
          <p:cNvSpPr/>
          <p:nvPr/>
        </p:nvSpPr>
        <p:spPr>
          <a:xfrm>
            <a:off x="2149432" y="4948959"/>
            <a:ext cx="1001615" cy="2981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值班日期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B422FD06-A506-421E-A2E5-5430921CAB8C}"/>
              </a:ext>
            </a:extLst>
          </p:cNvPr>
          <p:cNvSpPr/>
          <p:nvPr/>
        </p:nvSpPr>
        <p:spPr>
          <a:xfrm>
            <a:off x="2625787" y="5476445"/>
            <a:ext cx="1001615" cy="2981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值班人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3F2B88FD-D588-4AD6-A175-6E385A2910BC}"/>
              </a:ext>
            </a:extLst>
          </p:cNvPr>
          <p:cNvSpPr/>
          <p:nvPr/>
        </p:nvSpPr>
        <p:spPr>
          <a:xfrm>
            <a:off x="3967659" y="5738735"/>
            <a:ext cx="1001615" cy="2981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创建时间</a:t>
            </a: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4E78BA9-EB5C-4E62-8A69-41587829C84F}"/>
              </a:ext>
            </a:extLst>
          </p:cNvPr>
          <p:cNvCxnSpPr>
            <a:cxnSpLocks/>
            <a:stCxn id="106" idx="1"/>
            <a:endCxn id="107" idx="6"/>
          </p:cNvCxnSpPr>
          <p:nvPr/>
        </p:nvCxnSpPr>
        <p:spPr>
          <a:xfrm flipH="1" flipV="1">
            <a:off x="2749782" y="4719642"/>
            <a:ext cx="1053447" cy="1425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E7D4DC6-CF23-4E72-9706-4BA90087CC51}"/>
              </a:ext>
            </a:extLst>
          </p:cNvPr>
          <p:cNvCxnSpPr>
            <a:cxnSpLocks/>
            <a:stCxn id="106" idx="1"/>
            <a:endCxn id="108" idx="7"/>
          </p:cNvCxnSpPr>
          <p:nvPr/>
        </p:nvCxnSpPr>
        <p:spPr>
          <a:xfrm flipH="1">
            <a:off x="3004364" y="4862173"/>
            <a:ext cx="798865" cy="1304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50990C94-0FE4-4017-BC49-EEF36F82725C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>
            <a:off x="4464852" y="5080801"/>
            <a:ext cx="3615" cy="6579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FD9D8A88-6533-4CE8-9F62-AE3BC379B7FB}"/>
              </a:ext>
            </a:extLst>
          </p:cNvPr>
          <p:cNvCxnSpPr>
            <a:cxnSpLocks/>
            <a:stCxn id="106" idx="2"/>
            <a:endCxn id="109" idx="7"/>
          </p:cNvCxnSpPr>
          <p:nvPr/>
        </p:nvCxnSpPr>
        <p:spPr>
          <a:xfrm flipH="1">
            <a:off x="3480719" y="5080801"/>
            <a:ext cx="984133" cy="43930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2491757-99DA-4070-A5CC-624EE2531E07}"/>
              </a:ext>
            </a:extLst>
          </p:cNvPr>
          <p:cNvSpPr/>
          <p:nvPr/>
        </p:nvSpPr>
        <p:spPr>
          <a:xfrm>
            <a:off x="7767236" y="4545686"/>
            <a:ext cx="877855" cy="2593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扩展名</a:t>
            </a: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4AD04D36-F5F4-4263-995A-769D44826A43}"/>
              </a:ext>
            </a:extLst>
          </p:cNvPr>
          <p:cNvCxnSpPr>
            <a:cxnSpLocks/>
            <a:stCxn id="44" idx="3"/>
            <a:endCxn id="126" idx="2"/>
          </p:cNvCxnSpPr>
          <p:nvPr/>
        </p:nvCxnSpPr>
        <p:spPr>
          <a:xfrm>
            <a:off x="7259196" y="3734108"/>
            <a:ext cx="508040" cy="9412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0C82EE53-D6A5-4B3D-96C9-359F14209677}"/>
              </a:ext>
            </a:extLst>
          </p:cNvPr>
          <p:cNvSpPr/>
          <p:nvPr/>
        </p:nvSpPr>
        <p:spPr>
          <a:xfrm>
            <a:off x="9151313" y="3931939"/>
            <a:ext cx="775844" cy="2593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任务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81296EB3-858E-4988-B2CC-E3C97D78E997}"/>
              </a:ext>
            </a:extLst>
          </p:cNvPr>
          <p:cNvCxnSpPr>
            <a:cxnSpLocks/>
            <a:stCxn id="44" idx="3"/>
            <a:endCxn id="136" idx="2"/>
          </p:cNvCxnSpPr>
          <p:nvPr/>
        </p:nvCxnSpPr>
        <p:spPr>
          <a:xfrm>
            <a:off x="7259196" y="3734108"/>
            <a:ext cx="1892117" cy="3274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6711BF2F-6A32-47C8-9EC2-B67DC77027A9}"/>
              </a:ext>
            </a:extLst>
          </p:cNvPr>
          <p:cNvSpPr/>
          <p:nvPr/>
        </p:nvSpPr>
        <p:spPr>
          <a:xfrm>
            <a:off x="2930839" y="1308585"/>
            <a:ext cx="775844" cy="2593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6FD4606-D641-47DE-AF0F-07EF85265BD9}"/>
              </a:ext>
            </a:extLst>
          </p:cNvPr>
          <p:cNvCxnSpPr>
            <a:cxnSpLocks/>
            <a:stCxn id="7" idx="1"/>
            <a:endCxn id="153" idx="4"/>
          </p:cNvCxnSpPr>
          <p:nvPr/>
        </p:nvCxnSpPr>
        <p:spPr>
          <a:xfrm flipH="1" flipV="1">
            <a:off x="3318761" y="1567893"/>
            <a:ext cx="248572" cy="12546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16B7ED3C-8E4C-4346-8DB4-C616F5328D5C}"/>
              </a:ext>
            </a:extLst>
          </p:cNvPr>
          <p:cNvSpPr/>
          <p:nvPr/>
        </p:nvSpPr>
        <p:spPr>
          <a:xfrm>
            <a:off x="2400551" y="1661408"/>
            <a:ext cx="789202" cy="366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流程定义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AF2D5689-9849-4B1B-BADE-3E5C6FC05B8F}"/>
              </a:ext>
            </a:extLst>
          </p:cNvPr>
          <p:cNvCxnSpPr>
            <a:cxnSpLocks/>
            <a:stCxn id="7" idx="1"/>
            <a:endCxn id="159" idx="4"/>
          </p:cNvCxnSpPr>
          <p:nvPr/>
        </p:nvCxnSpPr>
        <p:spPr>
          <a:xfrm flipH="1" flipV="1">
            <a:off x="2795152" y="2028007"/>
            <a:ext cx="772181" cy="7945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22ADD80D-AF23-48C4-AB16-79E4E8A4874D}"/>
              </a:ext>
            </a:extLst>
          </p:cNvPr>
          <p:cNvSpPr/>
          <p:nvPr/>
        </p:nvSpPr>
        <p:spPr>
          <a:xfrm>
            <a:off x="2216813" y="3659092"/>
            <a:ext cx="1154820" cy="2663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受理部门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DACB21AB-5317-499E-9668-C7F55B4694D4}"/>
              </a:ext>
            </a:extLst>
          </p:cNvPr>
          <p:cNvSpPr/>
          <p:nvPr/>
        </p:nvSpPr>
        <p:spPr>
          <a:xfrm>
            <a:off x="3114629" y="3965916"/>
            <a:ext cx="952479" cy="2663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受理人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6BDCED15-6917-47B4-BCEB-B16716460F9C}"/>
              </a:ext>
            </a:extLst>
          </p:cNvPr>
          <p:cNvCxnSpPr>
            <a:cxnSpLocks/>
            <a:stCxn id="7" idx="1"/>
            <a:endCxn id="177" idx="0"/>
          </p:cNvCxnSpPr>
          <p:nvPr/>
        </p:nvCxnSpPr>
        <p:spPr>
          <a:xfrm flipH="1">
            <a:off x="2794223" y="2822515"/>
            <a:ext cx="773110" cy="8365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F85B8AB8-590A-4718-9D68-D5AFCA3A5D2A}"/>
              </a:ext>
            </a:extLst>
          </p:cNvPr>
          <p:cNvCxnSpPr>
            <a:cxnSpLocks/>
            <a:stCxn id="7" idx="1"/>
            <a:endCxn id="178" idx="0"/>
          </p:cNvCxnSpPr>
          <p:nvPr/>
        </p:nvCxnSpPr>
        <p:spPr>
          <a:xfrm>
            <a:off x="3567333" y="2822515"/>
            <a:ext cx="23536" cy="11434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9ED8D98D-4CDD-49C4-9E1D-93FA4A3C9D95}"/>
              </a:ext>
            </a:extLst>
          </p:cNvPr>
          <p:cNvSpPr/>
          <p:nvPr/>
        </p:nvSpPr>
        <p:spPr>
          <a:xfrm>
            <a:off x="6507919" y="5752653"/>
            <a:ext cx="775844" cy="2593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83DB04FD-AC11-4445-A786-FE78A925EA4A}"/>
              </a:ext>
            </a:extLst>
          </p:cNvPr>
          <p:cNvCxnSpPr>
            <a:cxnSpLocks/>
            <a:stCxn id="33" idx="2"/>
            <a:endCxn id="187" idx="0"/>
          </p:cNvCxnSpPr>
          <p:nvPr/>
        </p:nvCxnSpPr>
        <p:spPr>
          <a:xfrm>
            <a:off x="6550453" y="4872617"/>
            <a:ext cx="345388" cy="8800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E989A300-783B-41F2-AB54-A20240167427}"/>
              </a:ext>
            </a:extLst>
          </p:cNvPr>
          <p:cNvSpPr/>
          <p:nvPr/>
        </p:nvSpPr>
        <p:spPr>
          <a:xfrm>
            <a:off x="1474289" y="1286605"/>
            <a:ext cx="952478" cy="366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聊天群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7BE75FA-8CDC-47AC-9024-54150B77F357}"/>
              </a:ext>
            </a:extLst>
          </p:cNvPr>
          <p:cNvCxnSpPr>
            <a:cxnSpLocks/>
            <a:stCxn id="7" idx="1"/>
            <a:endCxn id="59" idx="4"/>
          </p:cNvCxnSpPr>
          <p:nvPr/>
        </p:nvCxnSpPr>
        <p:spPr>
          <a:xfrm flipH="1" flipV="1">
            <a:off x="1950528" y="1653204"/>
            <a:ext cx="1616805" cy="11693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闪电链应用 表结构</a:t>
            </a:r>
          </a:p>
        </p:txBody>
      </p:sp>
      <p:graphicFrame>
        <p:nvGraphicFramePr>
          <p:cNvPr id="27" name="内容占位符 3">
            <a:extLst>
              <a:ext uri="{FF2B5EF4-FFF2-40B4-BE49-F238E27FC236}">
                <a16:creationId xmlns:a16="http://schemas.microsoft.com/office/drawing/2014/main" id="{5ADA7A88-63EF-475A-AE24-D26840741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241330"/>
              </p:ext>
            </p:extLst>
          </p:nvPr>
        </p:nvGraphicFramePr>
        <p:xfrm>
          <a:off x="876300" y="1436132"/>
          <a:ext cx="10439400" cy="491489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426387763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790338035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76727654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74313437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686141925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4227820722"/>
                    </a:ext>
                  </a:extLst>
                </a:gridCol>
              </a:tblGrid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序号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字段名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数据类型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主键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非空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描述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860867792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ID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INT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是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是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主键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1077094004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TITLE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VARCHAR(255)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问题标题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991158063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CATEGORY_ID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INT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问题所属分类</a:t>
                      </a:r>
                      <a:r>
                        <a:rPr lang="en-US" sz="800" kern="100">
                          <a:effectLst/>
                        </a:rPr>
                        <a:t>ID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3645045212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DESCRIPTION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VARCHAR(255)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问题描述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555587173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EXPECTED_GROUP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VARCHAR(255)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期待哪个组来解决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199901127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EXPECTED_SOLVER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VARCHAR(255)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期望</a:t>
                      </a:r>
                      <a:r>
                        <a:rPr lang="zh-CN" altLang="en-US" sz="800" kern="100" dirty="0">
                          <a:effectLst/>
                        </a:rPr>
                        <a:t>处理</a:t>
                      </a:r>
                      <a:r>
                        <a:rPr lang="zh-CN" sz="800" kern="100" dirty="0">
                          <a:effectLst/>
                        </a:rPr>
                        <a:t>人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1606400621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EXPECTED_TIME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TIMESTAMP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期望解决时间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3080559137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DEFINITION_ID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VARCHAR(64)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流程定义</a:t>
                      </a:r>
                      <a:r>
                        <a:rPr lang="en-US" sz="800" kern="100">
                          <a:effectLst/>
                        </a:rPr>
                        <a:t>id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1370577540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INSTANCE_ID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VARCHAR(64)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流程</a:t>
                      </a:r>
                      <a:r>
                        <a:rPr lang="en-US" sz="800" kern="100">
                          <a:effectLst/>
                        </a:rPr>
                        <a:t>id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1169753108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CREATED_BY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INT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创建人</a:t>
                      </a:r>
                      <a:r>
                        <a:rPr lang="en-US" sz="800" kern="100">
                          <a:effectLst/>
                        </a:rPr>
                        <a:t>ID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3413514961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11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CREATOR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VARCHAR(100)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创建人名称</a:t>
                      </a:r>
                      <a:r>
                        <a:rPr lang="en-US" sz="800" kern="100">
                          <a:effectLst/>
                        </a:rPr>
                        <a:t>(</a:t>
                      </a:r>
                      <a:r>
                        <a:rPr lang="zh-CN" sz="800" kern="100">
                          <a:effectLst/>
                        </a:rPr>
                        <a:t>冗余字段</a:t>
                      </a:r>
                      <a:r>
                        <a:rPr lang="en-US" sz="800" kern="100">
                          <a:effectLst/>
                        </a:rPr>
                        <a:t>)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1483381117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CREATED_ON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TIMESTAMP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创建时间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3393372839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13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LAST_UPDATED_BY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INT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最后修改者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1154585737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14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LAST_UPDATED_ON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TIMESTAMP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最后修改日期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2848091393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15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STATUS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INT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否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是</a:t>
                      </a:r>
                      <a:endParaRPr lang="zh-CN" sz="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状态：</a:t>
                      </a:r>
                      <a:r>
                        <a:rPr lang="en-US" sz="800" kern="100" dirty="0">
                          <a:effectLst/>
                        </a:rPr>
                        <a:t> -1 </a:t>
                      </a:r>
                      <a:r>
                        <a:rPr lang="zh-CN" sz="800" kern="100" dirty="0">
                          <a:effectLst/>
                        </a:rPr>
                        <a:t>作废</a:t>
                      </a:r>
                      <a:r>
                        <a:rPr lang="en-US" sz="800" kern="100" dirty="0">
                          <a:effectLst/>
                        </a:rPr>
                        <a:t> 0 </a:t>
                      </a:r>
                      <a:r>
                        <a:rPr lang="zh-CN" sz="800" kern="100" dirty="0">
                          <a:effectLst/>
                        </a:rPr>
                        <a:t>待处理</a:t>
                      </a:r>
                      <a:r>
                        <a:rPr lang="en-US" sz="800" kern="100" dirty="0">
                          <a:effectLst/>
                        </a:rPr>
                        <a:t> 1 </a:t>
                      </a:r>
                      <a:r>
                        <a:rPr lang="zh-CN" sz="800" kern="100" dirty="0">
                          <a:effectLst/>
                        </a:rPr>
                        <a:t>处理中</a:t>
                      </a:r>
                      <a:r>
                        <a:rPr lang="en-US" sz="800" kern="100" dirty="0">
                          <a:effectLst/>
                        </a:rPr>
                        <a:t> 3 </a:t>
                      </a:r>
                      <a:r>
                        <a:rPr lang="zh-CN" sz="800" kern="100" dirty="0">
                          <a:effectLst/>
                        </a:rPr>
                        <a:t>待确认</a:t>
                      </a:r>
                      <a:r>
                        <a:rPr lang="en-US" sz="800" kern="100" dirty="0">
                          <a:effectLst/>
                        </a:rPr>
                        <a:t> 4 </a:t>
                      </a:r>
                      <a:r>
                        <a:rPr lang="zh-CN" sz="800" kern="100" dirty="0">
                          <a:effectLst/>
                        </a:rPr>
                        <a:t>已解决</a:t>
                      </a:r>
                      <a:r>
                        <a:rPr lang="en-US" altLang="zh-CN" sz="800" kern="100" dirty="0">
                          <a:effectLst/>
                        </a:rPr>
                        <a:t> 5 </a:t>
                      </a:r>
                      <a:r>
                        <a:rPr lang="zh-CN" altLang="en-US" sz="800" kern="100" dirty="0">
                          <a:effectLst/>
                        </a:rPr>
                        <a:t>已撤销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710" marR="51710" marT="0" marB="0" anchor="ctr"/>
                </a:tc>
                <a:extLst>
                  <a:ext uri="{0D108BD9-81ED-4DB2-BD59-A6C34878D82A}">
                    <a16:rowId xmlns:a16="http://schemas.microsoft.com/office/drawing/2014/main" val="87437946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C24C23B-ECD8-4C14-9FDC-C0734A6AEA9E}"/>
              </a:ext>
            </a:extLst>
          </p:cNvPr>
          <p:cNvSpPr txBox="1"/>
          <p:nvPr/>
        </p:nvSpPr>
        <p:spPr>
          <a:xfrm>
            <a:off x="812800" y="88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问题表</a:t>
            </a:r>
          </a:p>
        </p:txBody>
      </p:sp>
    </p:spTree>
    <p:extLst>
      <p:ext uri="{BB962C8B-B14F-4D97-AF65-F5344CB8AC3E}">
        <p14:creationId xmlns:p14="http://schemas.microsoft.com/office/powerpoint/2010/main" val="415423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闪电链应用 表结构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24C23B-ECD8-4C14-9FDC-C0734A6AEA9E}"/>
              </a:ext>
            </a:extLst>
          </p:cNvPr>
          <p:cNvSpPr txBox="1"/>
          <p:nvPr/>
        </p:nvSpPr>
        <p:spPr>
          <a:xfrm>
            <a:off x="584200" y="882650"/>
            <a:ext cx="172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问题单分类表</a:t>
            </a:r>
            <a:endParaRPr lang="zh-CN" altLang="zh-CN" sz="8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AB9B77E-645A-4166-AF4F-29F6273C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97618"/>
              </p:ext>
            </p:extLst>
          </p:nvPr>
        </p:nvGraphicFramePr>
        <p:xfrm>
          <a:off x="812800" y="1436132"/>
          <a:ext cx="10337801" cy="427252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722967">
                  <a:extLst>
                    <a:ext uri="{9D8B030D-6E8A-4147-A177-3AD203B41FA5}">
                      <a16:colId xmlns:a16="http://schemas.microsoft.com/office/drawing/2014/main" val="1090164800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882321474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1790348412"/>
                    </a:ext>
                  </a:extLst>
                </a:gridCol>
                <a:gridCol w="1306908">
                  <a:extLst>
                    <a:ext uri="{9D8B030D-6E8A-4147-A177-3AD203B41FA5}">
                      <a16:colId xmlns:a16="http://schemas.microsoft.com/office/drawing/2014/main" val="3722057370"/>
                    </a:ext>
                  </a:extLst>
                </a:gridCol>
                <a:gridCol w="1439738">
                  <a:extLst>
                    <a:ext uri="{9D8B030D-6E8A-4147-A177-3AD203B41FA5}">
                      <a16:colId xmlns:a16="http://schemas.microsoft.com/office/drawing/2014/main" val="1810488533"/>
                    </a:ext>
                  </a:extLst>
                </a:gridCol>
                <a:gridCol w="2422254">
                  <a:extLst>
                    <a:ext uri="{9D8B030D-6E8A-4147-A177-3AD203B41FA5}">
                      <a16:colId xmlns:a16="http://schemas.microsoft.com/office/drawing/2014/main" val="2225794929"/>
                    </a:ext>
                  </a:extLst>
                </a:gridCol>
              </a:tblGrid>
              <a:tr h="427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8876681"/>
                  </a:ext>
                </a:extLst>
              </a:tr>
              <a:tr h="427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7109778"/>
                  </a:ext>
                </a:extLst>
              </a:tr>
              <a:tr h="427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问题分类名称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0819872"/>
                  </a:ext>
                </a:extLst>
              </a:tr>
              <a:tr h="427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DEFINITION_KEY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VARCHAR(128)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流程定义</a:t>
                      </a:r>
                      <a:r>
                        <a:rPr lang="en-US" sz="1050" kern="100">
                          <a:effectLst/>
                        </a:rPr>
                        <a:t>key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0390234"/>
                  </a:ext>
                </a:extLst>
              </a:tr>
              <a:tr h="427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CREATED_BY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创建人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7121179"/>
                  </a:ext>
                </a:extLst>
              </a:tr>
              <a:tr h="427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CREATOR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VARCHAR(100)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创建人名称</a:t>
                      </a: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zh-CN" sz="1050" kern="100" dirty="0">
                          <a:effectLst/>
                        </a:rPr>
                        <a:t>冗余字段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0640736"/>
                  </a:ext>
                </a:extLst>
              </a:tr>
              <a:tr h="427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CREATED_ON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TIMESTAMP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创建时间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8917580"/>
                  </a:ext>
                </a:extLst>
              </a:tr>
              <a:tr h="427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LAST_UPDATED_BY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最后修改者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794613"/>
                  </a:ext>
                </a:extLst>
              </a:tr>
              <a:tr h="427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LAST_UPDATED_ON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TIMESTAMP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最后修改日期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4900581"/>
                  </a:ext>
                </a:extLst>
              </a:tr>
              <a:tr h="427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STATUS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状态：</a:t>
                      </a:r>
                      <a:r>
                        <a:rPr lang="en-US" sz="1050" kern="100" dirty="0">
                          <a:effectLst/>
                        </a:rPr>
                        <a:t> -1 </a:t>
                      </a:r>
                      <a:r>
                        <a:rPr lang="zh-CN" sz="1050" kern="100" dirty="0">
                          <a:effectLst/>
                        </a:rPr>
                        <a:t>作废</a:t>
                      </a:r>
                      <a:r>
                        <a:rPr lang="en-US" sz="1050" kern="100" dirty="0">
                          <a:effectLst/>
                        </a:rPr>
                        <a:t> 0 </a:t>
                      </a:r>
                      <a:r>
                        <a:rPr lang="zh-CN" sz="1050" kern="100" dirty="0">
                          <a:effectLst/>
                        </a:rPr>
                        <a:t>禁用</a:t>
                      </a:r>
                      <a:r>
                        <a:rPr lang="en-US" sz="1050" kern="100" dirty="0">
                          <a:effectLst/>
                        </a:rPr>
                        <a:t> 1 </a:t>
                      </a:r>
                      <a:r>
                        <a:rPr lang="zh-CN" sz="1050" kern="100" dirty="0">
                          <a:effectLst/>
                        </a:rPr>
                        <a:t>启用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807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61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数据量较大的表清单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ADD0A0-4FB8-43F3-B4FA-176628764CC9}"/>
              </a:ext>
            </a:extLst>
          </p:cNvPr>
          <p:cNvSpPr txBox="1"/>
          <p:nvPr/>
        </p:nvSpPr>
        <p:spPr>
          <a:xfrm>
            <a:off x="605941" y="1390564"/>
            <a:ext cx="71011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原则上，推推棒不存业务数据，至多临时保存是为了分支判断，当流程结束后可能删除。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以下表是数据量的表：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</a:rPr>
              <a:t>问题表。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/>
              <a:t>实例表。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</a:rPr>
              <a:t>任务表。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/>
              <a:t>通知表。</a:t>
            </a:r>
            <a:endParaRPr lang="en-US" altLang="zh-CN" sz="1400" dirty="0"/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</a:rPr>
              <a:t>日志表。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</a:rPr>
              <a:t>附件表。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</a:rPr>
              <a:t>消息表。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7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报表</a:t>
            </a: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3C3188-2549-4DD8-B08D-7276E8987F1E}"/>
              </a:ext>
            </a:extLst>
          </p:cNvPr>
          <p:cNvSpPr/>
          <p:nvPr/>
        </p:nvSpPr>
        <p:spPr>
          <a:xfrm>
            <a:off x="414529" y="118529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 每个月导入 （固定流程</a:t>
            </a:r>
            <a:r>
              <a:rPr lang="en-US" altLang="zh-CN" dirty="0"/>
              <a:t>+</a:t>
            </a:r>
            <a:r>
              <a:rPr lang="zh-CN" altLang="en-US" dirty="0"/>
              <a:t>开放性流程，每月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en-US" altLang="zh-CN" dirty="0"/>
              <a:t>~31</a:t>
            </a:r>
            <a:r>
              <a:rPr lang="zh-CN" altLang="en-US" dirty="0"/>
              <a:t>号，次月</a:t>
            </a:r>
            <a:r>
              <a:rPr lang="en-US" altLang="zh-CN" dirty="0"/>
              <a:t>1</a:t>
            </a:r>
            <a:r>
              <a:rPr lang="zh-CN" altLang="en-US" dirty="0"/>
              <a:t>号发邮件）</a:t>
            </a:r>
            <a:br>
              <a:rPr lang="zh-CN" altLang="en-US" dirty="0"/>
            </a:br>
            <a:r>
              <a:rPr lang="zh-CN" altLang="en-US" dirty="0"/>
              <a:t>①处理时效（按小时分段）分部门</a:t>
            </a:r>
            <a:r>
              <a:rPr lang="en-US" altLang="zh-CN" dirty="0"/>
              <a:t>/</a:t>
            </a:r>
            <a:r>
              <a:rPr lang="zh-CN" altLang="en-US" dirty="0"/>
              <a:t>总时效</a:t>
            </a:r>
            <a:br>
              <a:rPr lang="zh-CN" altLang="en-US" dirty="0"/>
            </a:br>
            <a:r>
              <a:rPr lang="zh-CN" altLang="en-US" dirty="0"/>
              <a:t>②结束的数量</a:t>
            </a:r>
            <a:r>
              <a:rPr lang="en-US" altLang="zh-CN" dirty="0"/>
              <a:t>/</a:t>
            </a:r>
            <a:r>
              <a:rPr lang="zh-CN" altLang="en-US" dirty="0"/>
              <a:t>交接的数量  数字</a:t>
            </a:r>
            <a:r>
              <a:rPr lang="en-US" altLang="zh-CN" dirty="0"/>
              <a:t>+</a:t>
            </a:r>
            <a:r>
              <a:rPr lang="zh-CN" altLang="en-US" dirty="0"/>
              <a:t>百分比</a:t>
            </a:r>
            <a:br>
              <a:rPr lang="zh-CN" altLang="en-US" dirty="0"/>
            </a:br>
            <a:r>
              <a:rPr lang="zh-CN" altLang="en-US" dirty="0"/>
              <a:t>③问题升级的占比，二级，三级各自占比</a:t>
            </a:r>
            <a:br>
              <a:rPr lang="zh-CN" altLang="en-US" dirty="0"/>
            </a:br>
            <a:r>
              <a:rPr lang="zh-CN" altLang="en-US" dirty="0"/>
              <a:t>④超时的问题  分部门  数字</a:t>
            </a:r>
            <a:r>
              <a:rPr lang="en-US" altLang="zh-CN" dirty="0"/>
              <a:t>+</a:t>
            </a:r>
            <a:r>
              <a:rPr lang="zh-CN" altLang="en-US" dirty="0"/>
              <a:t>百分比</a:t>
            </a:r>
            <a:br>
              <a:rPr lang="zh-CN" altLang="en-US" dirty="0"/>
            </a:br>
            <a:r>
              <a:rPr lang="zh-CN" altLang="en-US" dirty="0"/>
              <a:t>⑤排序：问题受理人  ①②③④排序</a:t>
            </a:r>
            <a:br>
              <a:rPr lang="zh-CN" altLang="en-US" dirty="0"/>
            </a:br>
            <a:r>
              <a:rPr lang="zh-CN" altLang="en-US" dirty="0"/>
              <a:t>⑥问题申请  分部门  数量</a:t>
            </a:r>
            <a:br>
              <a:rPr lang="zh-CN" altLang="en-US" dirty="0"/>
            </a:br>
            <a:r>
              <a:rPr lang="zh-CN" altLang="en-US" dirty="0"/>
              <a:t>⑦撤销数量  分部门  数量</a:t>
            </a:r>
            <a:br>
              <a:rPr lang="zh-CN" altLang="en-US" dirty="0"/>
            </a:br>
            <a:r>
              <a:rPr lang="zh-CN" altLang="en-US" dirty="0"/>
              <a:t>⑧评价的星星平均数（当月全部问题的总评分）</a:t>
            </a:r>
            <a:r>
              <a:rPr lang="en-US" altLang="zh-CN" dirty="0"/>
              <a:t>+ </a:t>
            </a:r>
            <a:r>
              <a:rPr lang="zh-CN" altLang="en-US" dirty="0"/>
              <a:t>好评人（部门汇总</a:t>
            </a:r>
            <a:r>
              <a:rPr lang="en-US" altLang="zh-CN" dirty="0"/>
              <a:t>/</a:t>
            </a:r>
            <a:r>
              <a:rPr lang="zh-CN" altLang="en-US" dirty="0"/>
              <a:t>排序）</a:t>
            </a:r>
          </a:p>
        </p:txBody>
      </p:sp>
    </p:spTree>
    <p:extLst>
      <p:ext uri="{BB962C8B-B14F-4D97-AF65-F5344CB8AC3E}">
        <p14:creationId xmlns:p14="http://schemas.microsoft.com/office/powerpoint/2010/main" val="44999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63016" y="2758286"/>
            <a:ext cx="55298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lang="zh-CN" altLang="en-US" sz="6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9737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推推棒  应用架构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0A3551C0-81FE-BE4C-A2F4-2C165904F59E}"/>
              </a:ext>
            </a:extLst>
          </p:cNvPr>
          <p:cNvSpPr/>
          <p:nvPr/>
        </p:nvSpPr>
        <p:spPr>
          <a:xfrm>
            <a:off x="4723539" y="2453510"/>
            <a:ext cx="1165698" cy="4036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推推棒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627817-90FB-9C46-8311-0206CE83ABC5}"/>
              </a:ext>
            </a:extLst>
          </p:cNvPr>
          <p:cNvSpPr/>
          <p:nvPr/>
        </p:nvSpPr>
        <p:spPr>
          <a:xfrm>
            <a:off x="6518362" y="1276842"/>
            <a:ext cx="1828799" cy="403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API</a:t>
            </a:r>
            <a:endParaRPr kumimoji="1" lang="zh-CN" altLang="en-US" sz="1400" dirty="0"/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74C3CC30-D4E0-CF43-95E7-C637ECDE7CB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889237" y="1478691"/>
            <a:ext cx="629125" cy="1176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FE4CC19-582E-854F-908B-A16AF8863138}"/>
              </a:ext>
            </a:extLst>
          </p:cNvPr>
          <p:cNvSpPr/>
          <p:nvPr/>
        </p:nvSpPr>
        <p:spPr>
          <a:xfrm>
            <a:off x="6518363" y="2453510"/>
            <a:ext cx="1828800" cy="403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企业微信</a:t>
            </a:r>
            <a:r>
              <a:rPr kumimoji="1" lang="en-US" altLang="zh-CN" sz="1400" dirty="0"/>
              <a:t>H5</a:t>
            </a:r>
            <a:r>
              <a:rPr kumimoji="1" lang="zh-CN" altLang="en-US" sz="1400" dirty="0"/>
              <a:t>应用</a:t>
            </a: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5CEDC8DA-37B4-FD46-89B3-9209FD5E4C51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5889237" y="2655358"/>
            <a:ext cx="62912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E74DD65-05F5-DC45-9F50-960D49FD5C08}"/>
              </a:ext>
            </a:extLst>
          </p:cNvPr>
          <p:cNvSpPr/>
          <p:nvPr/>
        </p:nvSpPr>
        <p:spPr>
          <a:xfrm>
            <a:off x="9605415" y="2453510"/>
            <a:ext cx="1410511" cy="403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创建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2C994F9-46C8-E94E-81FC-6C0377FB2665}"/>
              </a:ext>
            </a:extLst>
          </p:cNvPr>
          <p:cNvSpPr/>
          <p:nvPr/>
        </p:nvSpPr>
        <p:spPr>
          <a:xfrm>
            <a:off x="9605414" y="3110127"/>
            <a:ext cx="1410511" cy="4036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dirty="0"/>
              <a:t>已提交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F21D4A-17AB-A543-A0CD-42CA0FC7E452}"/>
              </a:ext>
            </a:extLst>
          </p:cNvPr>
          <p:cNvSpPr/>
          <p:nvPr/>
        </p:nvSpPr>
        <p:spPr>
          <a:xfrm>
            <a:off x="9605413" y="3789118"/>
            <a:ext cx="1410511" cy="403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待办</a:t>
            </a:r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53CD1557-845C-3240-869A-8B2EC9C3E9D6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 flipV="1">
            <a:off x="8347163" y="2655358"/>
            <a:ext cx="12582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FED5978A-E684-C846-A774-8709C9C8C293}"/>
              </a:ext>
            </a:extLst>
          </p:cNvPr>
          <p:cNvCxnSpPr>
            <a:cxnSpLocks/>
            <a:stCxn id="13" idx="2"/>
            <a:endCxn id="27" idx="1"/>
          </p:cNvCxnSpPr>
          <p:nvPr/>
        </p:nvCxnSpPr>
        <p:spPr>
          <a:xfrm rot="16200000" flipH="1">
            <a:off x="8291706" y="1998264"/>
            <a:ext cx="454765" cy="2172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E3340A00-8B64-7942-B6FB-97B17700B791}"/>
              </a:ext>
            </a:extLst>
          </p:cNvPr>
          <p:cNvCxnSpPr>
            <a:cxnSpLocks/>
            <a:stCxn id="13" idx="2"/>
            <a:endCxn id="28" idx="1"/>
          </p:cNvCxnSpPr>
          <p:nvPr/>
        </p:nvCxnSpPr>
        <p:spPr>
          <a:xfrm rot="16200000" flipH="1">
            <a:off x="7952210" y="2337761"/>
            <a:ext cx="1133756" cy="2172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0F09858-1CE2-974A-B0F8-15E217EA1DE0}"/>
              </a:ext>
            </a:extLst>
          </p:cNvPr>
          <p:cNvSpPr/>
          <p:nvPr/>
        </p:nvSpPr>
        <p:spPr>
          <a:xfrm>
            <a:off x="6518363" y="4178343"/>
            <a:ext cx="1828799" cy="403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PC</a:t>
            </a:r>
            <a:r>
              <a:rPr kumimoji="1" lang="zh-CN" altLang="en-US" sz="1400" dirty="0"/>
              <a:t>网页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A565BD09-9209-B940-896E-F391692D1E38}"/>
              </a:ext>
            </a:extLst>
          </p:cNvPr>
          <p:cNvSpPr/>
          <p:nvPr/>
        </p:nvSpPr>
        <p:spPr>
          <a:xfrm>
            <a:off x="2429868" y="3833083"/>
            <a:ext cx="1227293" cy="5803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中台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C486786E-5955-A444-9509-F41EF733A214}"/>
              </a:ext>
            </a:extLst>
          </p:cNvPr>
          <p:cNvCxnSpPr>
            <a:cxnSpLocks/>
            <a:stCxn id="42" idx="3"/>
            <a:endCxn id="2" idx="1"/>
          </p:cNvCxnSpPr>
          <p:nvPr/>
        </p:nvCxnSpPr>
        <p:spPr>
          <a:xfrm flipV="1">
            <a:off x="3657161" y="2655358"/>
            <a:ext cx="1066378" cy="1467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6A56A4CF-0777-7B47-89D4-FA4CC19B1B42}"/>
              </a:ext>
            </a:extLst>
          </p:cNvPr>
          <p:cNvSpPr/>
          <p:nvPr/>
        </p:nvSpPr>
        <p:spPr>
          <a:xfrm>
            <a:off x="4723539" y="5107202"/>
            <a:ext cx="1165698" cy="4522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权限中心</a:t>
            </a:r>
          </a:p>
        </p:txBody>
      </p:sp>
      <p:sp>
        <p:nvSpPr>
          <p:cNvPr id="50" name="剪去单角的矩形 49">
            <a:extLst>
              <a:ext uri="{FF2B5EF4-FFF2-40B4-BE49-F238E27FC236}">
                <a16:creationId xmlns:a16="http://schemas.microsoft.com/office/drawing/2014/main" id="{3A06674E-F58E-3E4C-B26D-B873170F678D}"/>
              </a:ext>
            </a:extLst>
          </p:cNvPr>
          <p:cNvSpPr/>
          <p:nvPr/>
        </p:nvSpPr>
        <p:spPr>
          <a:xfrm>
            <a:off x="7264118" y="6071589"/>
            <a:ext cx="1997327" cy="386221"/>
          </a:xfrm>
          <a:prstGeom prst="snip1Rect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说明</a:t>
            </a:r>
            <a:r>
              <a:rPr kumimoji="1" lang="en-US" altLang="zh-CN" sz="1200" dirty="0"/>
              <a:t>:</a:t>
            </a:r>
            <a:r>
              <a:rPr kumimoji="1" lang="zh-CN" altLang="en-US" sz="1200" dirty="0"/>
              <a:t> 部门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用户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权限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角色</a:t>
            </a:r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E339C00A-C498-3548-92E8-7F0BE8180AC4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>
            <a:off x="5889237" y="5333328"/>
            <a:ext cx="1374881" cy="93137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1C81A50F-96AD-E244-A90C-E54AA362E89E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3657161" y="4123273"/>
            <a:ext cx="1066378" cy="1210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8ADA9A4-318A-8047-A5EF-25D0EAF49AF3}"/>
              </a:ext>
            </a:extLst>
          </p:cNvPr>
          <p:cNvCxnSpPr>
            <a:cxnSpLocks/>
            <a:stCxn id="2" idx="2"/>
            <a:endCxn id="45" idx="0"/>
          </p:cNvCxnSpPr>
          <p:nvPr/>
        </p:nvCxnSpPr>
        <p:spPr>
          <a:xfrm>
            <a:off x="5306388" y="2857206"/>
            <a:ext cx="0" cy="22499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2BD67B6D-4D3B-6540-B031-D5016CF54AB9}"/>
              </a:ext>
            </a:extLst>
          </p:cNvPr>
          <p:cNvSpPr txBox="1"/>
          <p:nvPr/>
        </p:nvSpPr>
        <p:spPr>
          <a:xfrm>
            <a:off x="5329968" y="39685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使用</a:t>
            </a: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81C3D6C6-5118-6848-93C2-73C156E5F1FF}"/>
              </a:ext>
            </a:extLst>
          </p:cNvPr>
          <p:cNvSpPr/>
          <p:nvPr/>
        </p:nvSpPr>
        <p:spPr>
          <a:xfrm>
            <a:off x="2429868" y="5865673"/>
            <a:ext cx="1227306" cy="580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企业微信</a:t>
            </a:r>
          </a:p>
        </p:txBody>
      </p: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81ADDED0-8FCC-284E-9211-96A98581AE2F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5889237" y="2655358"/>
            <a:ext cx="629126" cy="1724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>
            <a:extLst>
              <a:ext uri="{FF2B5EF4-FFF2-40B4-BE49-F238E27FC236}">
                <a16:creationId xmlns:a16="http://schemas.microsoft.com/office/drawing/2014/main" id="{ACD5A012-3C61-B541-AAC4-9FC766BE718A}"/>
              </a:ext>
            </a:extLst>
          </p:cNvPr>
          <p:cNvCxnSpPr>
            <a:cxnSpLocks/>
            <a:stCxn id="42" idx="2"/>
            <a:endCxn id="65" idx="0"/>
          </p:cNvCxnSpPr>
          <p:nvPr/>
        </p:nvCxnSpPr>
        <p:spPr>
          <a:xfrm rot="16200000" flipH="1">
            <a:off x="2317413" y="5139564"/>
            <a:ext cx="1452211" cy="6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990AFADA-199E-9D4B-AB46-C92BBAC1D817}"/>
              </a:ext>
            </a:extLst>
          </p:cNvPr>
          <p:cNvSpPr txBox="1"/>
          <p:nvPr/>
        </p:nvSpPr>
        <p:spPr>
          <a:xfrm>
            <a:off x="3017497" y="53849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使用</a:t>
            </a:r>
          </a:p>
        </p:txBody>
      </p:sp>
      <p:sp>
        <p:nvSpPr>
          <p:cNvPr id="168" name="剪去单角的矩形 167">
            <a:extLst>
              <a:ext uri="{FF2B5EF4-FFF2-40B4-BE49-F238E27FC236}">
                <a16:creationId xmlns:a16="http://schemas.microsoft.com/office/drawing/2014/main" id="{2BB00B34-DF1C-AE4E-B631-3DCC0BF1C848}"/>
              </a:ext>
            </a:extLst>
          </p:cNvPr>
          <p:cNvSpPr/>
          <p:nvPr/>
        </p:nvSpPr>
        <p:spPr>
          <a:xfrm>
            <a:off x="4322701" y="5908907"/>
            <a:ext cx="1706236" cy="483738"/>
          </a:xfrm>
          <a:prstGeom prst="snip1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说明</a:t>
            </a:r>
            <a:r>
              <a:rPr kumimoji="1" lang="en-US" altLang="zh-CN" sz="1200" dirty="0"/>
              <a:t>:</a:t>
            </a:r>
            <a:r>
              <a:rPr kumimoji="1" lang="zh-CN" altLang="en-US" sz="1200" dirty="0"/>
              <a:t> 在企业微信后台设置部门领导</a:t>
            </a:r>
          </a:p>
        </p:txBody>
      </p:sp>
      <p:cxnSp>
        <p:nvCxnSpPr>
          <p:cNvPr id="173" name="肘形连接符 172">
            <a:extLst>
              <a:ext uri="{FF2B5EF4-FFF2-40B4-BE49-F238E27FC236}">
                <a16:creationId xmlns:a16="http://schemas.microsoft.com/office/drawing/2014/main" id="{7CA0CE9F-09DE-EF47-AB59-9F9463508F97}"/>
              </a:ext>
            </a:extLst>
          </p:cNvPr>
          <p:cNvCxnSpPr>
            <a:cxnSpLocks/>
            <a:stCxn id="65" idx="3"/>
            <a:endCxn id="168" idx="2"/>
          </p:cNvCxnSpPr>
          <p:nvPr/>
        </p:nvCxnSpPr>
        <p:spPr>
          <a:xfrm flipV="1">
            <a:off x="3657174" y="6150776"/>
            <a:ext cx="665527" cy="5086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2" name="剪去单角的矩形 181">
            <a:extLst>
              <a:ext uri="{FF2B5EF4-FFF2-40B4-BE49-F238E27FC236}">
                <a16:creationId xmlns:a16="http://schemas.microsoft.com/office/drawing/2014/main" id="{3D89FF92-4B2C-814C-983C-E045728EC58D}"/>
              </a:ext>
            </a:extLst>
          </p:cNvPr>
          <p:cNvSpPr/>
          <p:nvPr/>
        </p:nvSpPr>
        <p:spPr>
          <a:xfrm>
            <a:off x="8659149" y="4794354"/>
            <a:ext cx="2271922" cy="386221"/>
          </a:xfrm>
          <a:prstGeom prst="snip1Rect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说明</a:t>
            </a:r>
            <a:r>
              <a:rPr kumimoji="1" lang="en-US" altLang="zh-CN" sz="1200" dirty="0"/>
              <a:t>:</a:t>
            </a:r>
            <a:r>
              <a:rPr kumimoji="1" lang="zh-CN" altLang="en-US" sz="1200" dirty="0"/>
              <a:t> 设计流程</a:t>
            </a:r>
            <a:r>
              <a:rPr kumimoji="1" lang="en-US" altLang="zh-CN" sz="1200" dirty="0"/>
              <a:t>,</a:t>
            </a:r>
            <a:r>
              <a:rPr kumimoji="1" lang="zh-CN" altLang="en-US" sz="1200" dirty="0"/>
              <a:t> 管理流程实例</a:t>
            </a:r>
          </a:p>
        </p:txBody>
      </p:sp>
      <p:cxnSp>
        <p:nvCxnSpPr>
          <p:cNvPr id="185" name="肘形连接符 184">
            <a:extLst>
              <a:ext uri="{FF2B5EF4-FFF2-40B4-BE49-F238E27FC236}">
                <a16:creationId xmlns:a16="http://schemas.microsoft.com/office/drawing/2014/main" id="{94734717-5574-F844-86DD-F96EDB0D3254}"/>
              </a:ext>
            </a:extLst>
          </p:cNvPr>
          <p:cNvCxnSpPr>
            <a:cxnSpLocks/>
            <a:stCxn id="41" idx="3"/>
            <a:endCxn id="182" idx="2"/>
          </p:cNvCxnSpPr>
          <p:nvPr/>
        </p:nvCxnSpPr>
        <p:spPr>
          <a:xfrm>
            <a:off x="8347162" y="4380192"/>
            <a:ext cx="311987" cy="60727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0885734-1CA1-4605-9258-4947FB89DE17}"/>
              </a:ext>
            </a:extLst>
          </p:cNvPr>
          <p:cNvSpPr txBox="1"/>
          <p:nvPr/>
        </p:nvSpPr>
        <p:spPr>
          <a:xfrm>
            <a:off x="512133" y="1149885"/>
            <a:ext cx="3628557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200" dirty="0"/>
              <a:t>推推棒是中台的一部分，是业务中台</a:t>
            </a:r>
            <a:endParaRPr lang="en-US" altLang="zh-CN" sz="1200" dirty="0"/>
          </a:p>
          <a:p>
            <a:pPr marL="342900" indent="-342900">
              <a:buAutoNum type="arabicPeriod"/>
            </a:pPr>
            <a:r>
              <a:rPr lang="zh-CN" altLang="en-US" sz="1200" dirty="0"/>
              <a:t>推推棒提供的：</a:t>
            </a:r>
            <a:endParaRPr lang="en-US" altLang="zh-CN" sz="1200" dirty="0"/>
          </a:p>
          <a:p>
            <a:r>
              <a:rPr lang="en-US" altLang="zh-CN" sz="1200" dirty="0"/>
              <a:t>          </a:t>
            </a:r>
            <a:r>
              <a:rPr lang="zh-CN" altLang="en-US" sz="1200" dirty="0"/>
              <a:t>一个流程运行平台</a:t>
            </a:r>
            <a:endParaRPr lang="en-US" altLang="zh-CN" sz="1200" dirty="0"/>
          </a:p>
          <a:p>
            <a:r>
              <a:rPr lang="en-US" altLang="zh-CN" sz="1200" dirty="0"/>
              <a:t>          </a:t>
            </a:r>
            <a:r>
              <a:rPr lang="zh-CN" altLang="en-US" sz="1200" dirty="0"/>
              <a:t>流程、实例、任务的</a:t>
            </a:r>
            <a:r>
              <a:rPr lang="en-US" altLang="zh-CN" sz="1200" dirty="0"/>
              <a:t>API</a:t>
            </a:r>
          </a:p>
          <a:p>
            <a:r>
              <a:rPr lang="en-US" altLang="zh-CN" sz="1200" dirty="0"/>
              <a:t>          </a:t>
            </a:r>
            <a:r>
              <a:rPr lang="zh-CN" altLang="en-US" sz="1200" dirty="0"/>
              <a:t>企业微信应用和消息列表</a:t>
            </a:r>
            <a:endParaRPr lang="en-US" altLang="zh-CN" sz="1200" dirty="0"/>
          </a:p>
          <a:p>
            <a:r>
              <a:rPr lang="en-US" altLang="zh-CN" sz="1200" dirty="0"/>
              <a:t>          </a:t>
            </a:r>
            <a:r>
              <a:rPr lang="zh-CN" altLang="en-US" sz="1200" dirty="0"/>
              <a:t>流程和表单设计工具</a:t>
            </a:r>
            <a:endParaRPr lang="en-US" altLang="zh-CN" sz="1200" dirty="0"/>
          </a:p>
          <a:p>
            <a:r>
              <a:rPr lang="en-US" altLang="zh-CN" sz="1200" dirty="0"/>
              <a:t>          </a:t>
            </a:r>
            <a:r>
              <a:rPr lang="zh-CN" altLang="en-US" sz="1200" dirty="0"/>
              <a:t>消息通知</a:t>
            </a:r>
            <a:endParaRPr lang="en-US" altLang="zh-CN" sz="1200" dirty="0"/>
          </a:p>
          <a:p>
            <a:r>
              <a:rPr lang="en-US" altLang="zh-CN" sz="1200" dirty="0"/>
              <a:t>          </a:t>
            </a:r>
            <a:r>
              <a:rPr lang="zh-CN" altLang="en-US" sz="1200" dirty="0"/>
              <a:t>超时升级至领导</a:t>
            </a:r>
          </a:p>
        </p:txBody>
      </p:sp>
      <p:cxnSp>
        <p:nvCxnSpPr>
          <p:cNvPr id="49" name="肘形连接符 51">
            <a:extLst>
              <a:ext uri="{FF2B5EF4-FFF2-40B4-BE49-F238E27FC236}">
                <a16:creationId xmlns:a16="http://schemas.microsoft.com/office/drawing/2014/main" id="{88F359A9-0E42-432A-8DC4-09E78FFC4819}"/>
              </a:ext>
            </a:extLst>
          </p:cNvPr>
          <p:cNvCxnSpPr>
            <a:cxnSpLocks/>
            <a:stCxn id="24" idx="3"/>
            <a:endCxn id="2" idx="0"/>
          </p:cNvCxnSpPr>
          <p:nvPr/>
        </p:nvCxnSpPr>
        <p:spPr>
          <a:xfrm>
            <a:off x="4140690" y="1934715"/>
            <a:ext cx="1165698" cy="51879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3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推推棒  功能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701A6A4-7813-4302-9947-B5F7AF02C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2955" y="623985"/>
            <a:ext cx="6059040" cy="6129875"/>
          </a:xfrm>
        </p:spPr>
      </p:pic>
    </p:spTree>
    <p:extLst>
      <p:ext uri="{BB962C8B-B14F-4D97-AF65-F5344CB8AC3E}">
        <p14:creationId xmlns:p14="http://schemas.microsoft.com/office/powerpoint/2010/main" val="13229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57A459F-04B1-44C2-933A-576B5DC04DF6}"/>
              </a:ext>
            </a:extLst>
          </p:cNvPr>
          <p:cNvCxnSpPr/>
          <p:nvPr/>
        </p:nvCxnSpPr>
        <p:spPr>
          <a:xfrm>
            <a:off x="723900" y="4038600"/>
            <a:ext cx="10877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推推棒  </a:t>
            </a: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81C3D6C6-5118-6848-93C2-73C156E5F1FF}"/>
              </a:ext>
            </a:extLst>
          </p:cNvPr>
          <p:cNvSpPr/>
          <p:nvPr/>
        </p:nvSpPr>
        <p:spPr>
          <a:xfrm>
            <a:off x="1137157" y="1920886"/>
            <a:ext cx="1206730" cy="4022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流程设计器</a:t>
            </a:r>
          </a:p>
        </p:txBody>
      </p:sp>
      <p:sp>
        <p:nvSpPr>
          <p:cNvPr id="32" name="圆角矩形 64">
            <a:extLst>
              <a:ext uri="{FF2B5EF4-FFF2-40B4-BE49-F238E27FC236}">
                <a16:creationId xmlns:a16="http://schemas.microsoft.com/office/drawing/2014/main" id="{EA8BB18B-366B-4531-93D6-19AFD523DD64}"/>
              </a:ext>
            </a:extLst>
          </p:cNvPr>
          <p:cNvSpPr/>
          <p:nvPr/>
        </p:nvSpPr>
        <p:spPr>
          <a:xfrm>
            <a:off x="2672438" y="1919013"/>
            <a:ext cx="1206730" cy="4022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表单设计器</a:t>
            </a:r>
          </a:p>
        </p:txBody>
      </p:sp>
      <p:sp>
        <p:nvSpPr>
          <p:cNvPr id="34" name="圆角矩形 64">
            <a:extLst>
              <a:ext uri="{FF2B5EF4-FFF2-40B4-BE49-F238E27FC236}">
                <a16:creationId xmlns:a16="http://schemas.microsoft.com/office/drawing/2014/main" id="{152572B0-1CE0-466A-A9EC-AD9A97672788}"/>
              </a:ext>
            </a:extLst>
          </p:cNvPr>
          <p:cNvSpPr/>
          <p:nvPr/>
        </p:nvSpPr>
        <p:spPr>
          <a:xfrm>
            <a:off x="4203968" y="1919013"/>
            <a:ext cx="1206730" cy="4022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通知配置</a:t>
            </a: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C0D93356-CAD5-45BA-9530-6B85490B358D}"/>
              </a:ext>
            </a:extLst>
          </p:cNvPr>
          <p:cNvSpPr/>
          <p:nvPr/>
        </p:nvSpPr>
        <p:spPr>
          <a:xfrm>
            <a:off x="2564700" y="5449514"/>
            <a:ext cx="798205" cy="52692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文档 8">
            <a:extLst>
              <a:ext uri="{FF2B5EF4-FFF2-40B4-BE49-F238E27FC236}">
                <a16:creationId xmlns:a16="http://schemas.microsoft.com/office/drawing/2014/main" id="{DD0545C3-C2AB-40A7-9754-17AF97967092}"/>
              </a:ext>
            </a:extLst>
          </p:cNvPr>
          <p:cNvSpPr/>
          <p:nvPr/>
        </p:nvSpPr>
        <p:spPr>
          <a:xfrm>
            <a:off x="1791335" y="3060191"/>
            <a:ext cx="662002" cy="41168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BPMN</a:t>
            </a:r>
            <a:endParaRPr lang="zh-CN" altLang="en-US" sz="1200" dirty="0"/>
          </a:p>
        </p:txBody>
      </p:sp>
      <p:sp>
        <p:nvSpPr>
          <p:cNvPr id="37" name="流程图: 文档 36">
            <a:extLst>
              <a:ext uri="{FF2B5EF4-FFF2-40B4-BE49-F238E27FC236}">
                <a16:creationId xmlns:a16="http://schemas.microsoft.com/office/drawing/2014/main" id="{7E1031DE-4DB4-4716-97F1-33557D40B25E}"/>
              </a:ext>
            </a:extLst>
          </p:cNvPr>
          <p:cNvSpPr/>
          <p:nvPr/>
        </p:nvSpPr>
        <p:spPr>
          <a:xfrm>
            <a:off x="3354862" y="3086715"/>
            <a:ext cx="560657" cy="385157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JSON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C9B795-ED8D-415B-ACA9-293A9D841A6F}"/>
              </a:ext>
            </a:extLst>
          </p:cNvPr>
          <p:cNvSpPr txBox="1"/>
          <p:nvPr/>
        </p:nvSpPr>
        <p:spPr>
          <a:xfrm>
            <a:off x="2924323" y="1258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设计时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C00C19C-AE3F-4BD1-A339-5AE37123AAEF}"/>
              </a:ext>
            </a:extLst>
          </p:cNvPr>
          <p:cNvSpPr txBox="1"/>
          <p:nvPr/>
        </p:nvSpPr>
        <p:spPr>
          <a:xfrm>
            <a:off x="8113935" y="1241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运行时</a:t>
            </a:r>
          </a:p>
        </p:txBody>
      </p:sp>
      <p:sp>
        <p:nvSpPr>
          <p:cNvPr id="46" name="流程图: 文档 45">
            <a:extLst>
              <a:ext uri="{FF2B5EF4-FFF2-40B4-BE49-F238E27FC236}">
                <a16:creationId xmlns:a16="http://schemas.microsoft.com/office/drawing/2014/main" id="{276B7C1C-3199-459E-A919-58AB28A2435F}"/>
              </a:ext>
            </a:extLst>
          </p:cNvPr>
          <p:cNvSpPr/>
          <p:nvPr/>
        </p:nvSpPr>
        <p:spPr>
          <a:xfrm>
            <a:off x="4930704" y="3053307"/>
            <a:ext cx="615244" cy="4022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配置</a:t>
            </a:r>
          </a:p>
        </p:txBody>
      </p:sp>
      <p:sp>
        <p:nvSpPr>
          <p:cNvPr id="47" name="圆角矩形 64">
            <a:extLst>
              <a:ext uri="{FF2B5EF4-FFF2-40B4-BE49-F238E27FC236}">
                <a16:creationId xmlns:a16="http://schemas.microsoft.com/office/drawing/2014/main" id="{CF2ED22A-969F-48B2-9FA0-F7E37E90E146}"/>
              </a:ext>
            </a:extLst>
          </p:cNvPr>
          <p:cNvSpPr/>
          <p:nvPr/>
        </p:nvSpPr>
        <p:spPr>
          <a:xfrm>
            <a:off x="6671232" y="4230756"/>
            <a:ext cx="965333" cy="4022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实例服务</a:t>
            </a:r>
          </a:p>
        </p:txBody>
      </p:sp>
      <p:sp>
        <p:nvSpPr>
          <p:cNvPr id="48" name="圆角矩形 64">
            <a:extLst>
              <a:ext uri="{FF2B5EF4-FFF2-40B4-BE49-F238E27FC236}">
                <a16:creationId xmlns:a16="http://schemas.microsoft.com/office/drawing/2014/main" id="{3E220C39-9D70-497F-A41B-4420CCB6F949}"/>
              </a:ext>
            </a:extLst>
          </p:cNvPr>
          <p:cNvSpPr/>
          <p:nvPr/>
        </p:nvSpPr>
        <p:spPr>
          <a:xfrm>
            <a:off x="10202921" y="4228870"/>
            <a:ext cx="965329" cy="4022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任务服务</a:t>
            </a:r>
          </a:p>
        </p:txBody>
      </p:sp>
      <p:sp>
        <p:nvSpPr>
          <p:cNvPr id="49" name="圆角矩形 64">
            <a:extLst>
              <a:ext uri="{FF2B5EF4-FFF2-40B4-BE49-F238E27FC236}">
                <a16:creationId xmlns:a16="http://schemas.microsoft.com/office/drawing/2014/main" id="{090B7C9B-AE36-419A-B6B9-90474CA38ECF}"/>
              </a:ext>
            </a:extLst>
          </p:cNvPr>
          <p:cNvSpPr/>
          <p:nvPr/>
        </p:nvSpPr>
        <p:spPr>
          <a:xfrm>
            <a:off x="7828261" y="4228870"/>
            <a:ext cx="965333" cy="4022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超时处理</a:t>
            </a:r>
          </a:p>
        </p:txBody>
      </p:sp>
      <p:sp>
        <p:nvSpPr>
          <p:cNvPr id="53" name="圆角矩形 64">
            <a:extLst>
              <a:ext uri="{FF2B5EF4-FFF2-40B4-BE49-F238E27FC236}">
                <a16:creationId xmlns:a16="http://schemas.microsoft.com/office/drawing/2014/main" id="{795CB87A-CD09-4D53-A417-89839682EA60}"/>
              </a:ext>
            </a:extLst>
          </p:cNvPr>
          <p:cNvSpPr/>
          <p:nvPr/>
        </p:nvSpPr>
        <p:spPr>
          <a:xfrm>
            <a:off x="2310590" y="4283008"/>
            <a:ext cx="1325625" cy="4022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流程服务</a:t>
            </a:r>
          </a:p>
        </p:txBody>
      </p:sp>
      <p:sp>
        <p:nvSpPr>
          <p:cNvPr id="56" name="圆角矩形 64">
            <a:extLst>
              <a:ext uri="{FF2B5EF4-FFF2-40B4-BE49-F238E27FC236}">
                <a16:creationId xmlns:a16="http://schemas.microsoft.com/office/drawing/2014/main" id="{EDBE48D7-9928-4B23-902B-3D91D9F6CD39}"/>
              </a:ext>
            </a:extLst>
          </p:cNvPr>
          <p:cNvSpPr/>
          <p:nvPr/>
        </p:nvSpPr>
        <p:spPr>
          <a:xfrm>
            <a:off x="8487707" y="5449513"/>
            <a:ext cx="1289878" cy="5269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流程引擎</a:t>
            </a:r>
          </a:p>
        </p:txBody>
      </p:sp>
      <p:sp>
        <p:nvSpPr>
          <p:cNvPr id="58" name="圆角矩形 64">
            <a:extLst>
              <a:ext uri="{FF2B5EF4-FFF2-40B4-BE49-F238E27FC236}">
                <a16:creationId xmlns:a16="http://schemas.microsoft.com/office/drawing/2014/main" id="{D7D30F6A-1459-46A0-9AA1-70B83843735F}"/>
              </a:ext>
            </a:extLst>
          </p:cNvPr>
          <p:cNvSpPr/>
          <p:nvPr/>
        </p:nvSpPr>
        <p:spPr>
          <a:xfrm>
            <a:off x="7911721" y="3182177"/>
            <a:ext cx="1352796" cy="40228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表单生成器</a:t>
            </a:r>
          </a:p>
        </p:txBody>
      </p:sp>
      <p:sp>
        <p:nvSpPr>
          <p:cNvPr id="19" name="箭头: 上下 18">
            <a:extLst>
              <a:ext uri="{FF2B5EF4-FFF2-40B4-BE49-F238E27FC236}">
                <a16:creationId xmlns:a16="http://schemas.microsoft.com/office/drawing/2014/main" id="{7278D721-EE40-4B99-9A94-AF13B8B72B43}"/>
              </a:ext>
            </a:extLst>
          </p:cNvPr>
          <p:cNvSpPr/>
          <p:nvPr/>
        </p:nvSpPr>
        <p:spPr>
          <a:xfrm>
            <a:off x="1591147" y="2725835"/>
            <a:ext cx="187502" cy="1030253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上下 61">
            <a:extLst>
              <a:ext uri="{FF2B5EF4-FFF2-40B4-BE49-F238E27FC236}">
                <a16:creationId xmlns:a16="http://schemas.microsoft.com/office/drawing/2014/main" id="{23C1DA71-B9D4-45AE-8C85-18B9DC7052EE}"/>
              </a:ext>
            </a:extLst>
          </p:cNvPr>
          <p:cNvSpPr/>
          <p:nvPr/>
        </p:nvSpPr>
        <p:spPr>
          <a:xfrm>
            <a:off x="3158428" y="2758657"/>
            <a:ext cx="214947" cy="1030253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上下 65">
            <a:extLst>
              <a:ext uri="{FF2B5EF4-FFF2-40B4-BE49-F238E27FC236}">
                <a16:creationId xmlns:a16="http://schemas.microsoft.com/office/drawing/2014/main" id="{366056E0-3418-4EBC-B9F1-1209738216CE}"/>
              </a:ext>
            </a:extLst>
          </p:cNvPr>
          <p:cNvSpPr/>
          <p:nvPr/>
        </p:nvSpPr>
        <p:spPr>
          <a:xfrm>
            <a:off x="2856031" y="4897090"/>
            <a:ext cx="222285" cy="40228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5F111F5-C7D4-4C2F-BEB7-EFB8CCF58CFB}"/>
              </a:ext>
            </a:extLst>
          </p:cNvPr>
          <p:cNvCxnSpPr>
            <a:cxnSpLocks/>
            <a:stCxn id="53" idx="3"/>
            <a:endCxn id="72" idx="1"/>
          </p:cNvCxnSpPr>
          <p:nvPr/>
        </p:nvCxnSpPr>
        <p:spPr>
          <a:xfrm flipV="1">
            <a:off x="3636215" y="2265916"/>
            <a:ext cx="4159861" cy="2218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208F90E-2947-467B-A032-F93B5391C38C}"/>
              </a:ext>
            </a:extLst>
          </p:cNvPr>
          <p:cNvSpPr txBox="1"/>
          <p:nvPr/>
        </p:nvSpPr>
        <p:spPr>
          <a:xfrm>
            <a:off x="6075348" y="2017447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JSON</a:t>
            </a:r>
            <a:r>
              <a:rPr lang="zh-CN" altLang="en-US" sz="1200" dirty="0"/>
              <a:t>格式的表单配置</a:t>
            </a:r>
          </a:p>
        </p:txBody>
      </p:sp>
      <p:sp>
        <p:nvSpPr>
          <p:cNvPr id="72" name="流程图: 文档 71">
            <a:extLst>
              <a:ext uri="{FF2B5EF4-FFF2-40B4-BE49-F238E27FC236}">
                <a16:creationId xmlns:a16="http://schemas.microsoft.com/office/drawing/2014/main" id="{69C60A05-B120-4C04-A2D6-00EB2B4ACFBE}"/>
              </a:ext>
            </a:extLst>
          </p:cNvPr>
          <p:cNvSpPr/>
          <p:nvPr/>
        </p:nvSpPr>
        <p:spPr>
          <a:xfrm>
            <a:off x="7796076" y="1960151"/>
            <a:ext cx="1584087" cy="611529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已提交列表、</a:t>
            </a:r>
            <a:endParaRPr lang="en-US" altLang="zh-CN" sz="1100" dirty="0"/>
          </a:p>
          <a:p>
            <a:pPr algn="ctr"/>
            <a:r>
              <a:rPr lang="zh-CN" altLang="en-US" sz="1100" dirty="0"/>
              <a:t>提交详情等通用页面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B8C2805C-B26E-4CD9-AB7B-6FB5CC65C2DA}"/>
              </a:ext>
            </a:extLst>
          </p:cNvPr>
          <p:cNvCxnSpPr>
            <a:cxnSpLocks/>
            <a:stCxn id="72" idx="2"/>
            <a:endCxn id="58" idx="0"/>
          </p:cNvCxnSpPr>
          <p:nvPr/>
        </p:nvCxnSpPr>
        <p:spPr>
          <a:xfrm rot="5400000">
            <a:off x="8262657" y="2856714"/>
            <a:ext cx="650926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8E1F6C2-D148-4E56-A183-8EC53F42A5A8}"/>
              </a:ext>
            </a:extLst>
          </p:cNvPr>
          <p:cNvSpPr txBox="1"/>
          <p:nvPr/>
        </p:nvSpPr>
        <p:spPr>
          <a:xfrm>
            <a:off x="8587447" y="26755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依赖</a:t>
            </a:r>
          </a:p>
        </p:txBody>
      </p:sp>
      <p:sp>
        <p:nvSpPr>
          <p:cNvPr id="91" name="箭头: 上下 90">
            <a:extLst>
              <a:ext uri="{FF2B5EF4-FFF2-40B4-BE49-F238E27FC236}">
                <a16:creationId xmlns:a16="http://schemas.microsoft.com/office/drawing/2014/main" id="{075FF887-776B-4C3F-B816-3777F36F0F6F}"/>
              </a:ext>
            </a:extLst>
          </p:cNvPr>
          <p:cNvSpPr/>
          <p:nvPr/>
        </p:nvSpPr>
        <p:spPr>
          <a:xfrm>
            <a:off x="4669150" y="2752807"/>
            <a:ext cx="176697" cy="1003281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文档 91">
            <a:extLst>
              <a:ext uri="{FF2B5EF4-FFF2-40B4-BE49-F238E27FC236}">
                <a16:creationId xmlns:a16="http://schemas.microsoft.com/office/drawing/2014/main" id="{9F0234FC-0FFC-409B-977B-6342A031455C}"/>
              </a:ext>
            </a:extLst>
          </p:cNvPr>
          <p:cNvSpPr/>
          <p:nvPr/>
        </p:nvSpPr>
        <p:spPr>
          <a:xfrm>
            <a:off x="10008549" y="1949618"/>
            <a:ext cx="1354075" cy="611529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任务列表，任务详情等页面</a:t>
            </a: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18F974E6-94F6-4894-B482-046957E7D2D8}"/>
              </a:ext>
            </a:extLst>
          </p:cNvPr>
          <p:cNvCxnSpPr>
            <a:cxnSpLocks/>
            <a:stCxn id="48" idx="0"/>
            <a:endCxn id="92" idx="2"/>
          </p:cNvCxnSpPr>
          <p:nvPr/>
        </p:nvCxnSpPr>
        <p:spPr>
          <a:xfrm rot="5400000" flipH="1" flipV="1">
            <a:off x="9831510" y="3374794"/>
            <a:ext cx="170815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6EAE7AF-909B-4922-A747-9669FA46AE93}"/>
              </a:ext>
            </a:extLst>
          </p:cNvPr>
          <p:cNvCxnSpPr>
            <a:cxnSpLocks/>
            <a:stCxn id="47" idx="0"/>
            <a:endCxn id="72" idx="1"/>
          </p:cNvCxnSpPr>
          <p:nvPr/>
        </p:nvCxnSpPr>
        <p:spPr>
          <a:xfrm rot="5400000" flipH="1" flipV="1">
            <a:off x="6492567" y="2927248"/>
            <a:ext cx="1964840" cy="642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B460FD47-07F0-4481-B6C3-F435BE5E7268}"/>
              </a:ext>
            </a:extLst>
          </p:cNvPr>
          <p:cNvCxnSpPr>
            <a:cxnSpLocks/>
            <a:stCxn id="92" idx="1"/>
            <a:endCxn id="58" idx="3"/>
          </p:cNvCxnSpPr>
          <p:nvPr/>
        </p:nvCxnSpPr>
        <p:spPr>
          <a:xfrm rot="10800000" flipV="1">
            <a:off x="9264517" y="2255382"/>
            <a:ext cx="744032" cy="11279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圆角矩形 64">
            <a:extLst>
              <a:ext uri="{FF2B5EF4-FFF2-40B4-BE49-F238E27FC236}">
                <a16:creationId xmlns:a16="http://schemas.microsoft.com/office/drawing/2014/main" id="{FCBB7524-5E7B-4178-AB50-EB503D176654}"/>
              </a:ext>
            </a:extLst>
          </p:cNvPr>
          <p:cNvSpPr/>
          <p:nvPr/>
        </p:nvSpPr>
        <p:spPr>
          <a:xfrm>
            <a:off x="9012826" y="4228870"/>
            <a:ext cx="965329" cy="4022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通知处理</a:t>
            </a: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8A95A5B4-4CB3-4BEB-BFC7-744D7E588E1A}"/>
              </a:ext>
            </a:extLst>
          </p:cNvPr>
          <p:cNvCxnSpPr>
            <a:cxnSpLocks/>
            <a:stCxn id="56" idx="1"/>
            <a:endCxn id="7" idx="4"/>
          </p:cNvCxnSpPr>
          <p:nvPr/>
        </p:nvCxnSpPr>
        <p:spPr>
          <a:xfrm rot="10800000" flipV="1">
            <a:off x="3362905" y="5712974"/>
            <a:ext cx="5124802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4FF58C3-1E60-4094-A13F-8A9EF1C8B78E}"/>
              </a:ext>
            </a:extLst>
          </p:cNvPr>
          <p:cNvSpPr txBox="1"/>
          <p:nvPr/>
        </p:nvSpPr>
        <p:spPr>
          <a:xfrm>
            <a:off x="6783775" y="54608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依赖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EA2E46D-FDB5-45CA-8D2E-35E7FB88D511}"/>
              </a:ext>
            </a:extLst>
          </p:cNvPr>
          <p:cNvSpPr txBox="1"/>
          <p:nvPr/>
        </p:nvSpPr>
        <p:spPr>
          <a:xfrm>
            <a:off x="2640337" y="56442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数据库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921EE-8C9F-4792-B95D-9BFE5F8F2D3C}"/>
              </a:ext>
            </a:extLst>
          </p:cNvPr>
          <p:cNvSpPr txBox="1"/>
          <p:nvPr/>
        </p:nvSpPr>
        <p:spPr>
          <a:xfrm>
            <a:off x="642418" y="35730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80CF0E-57D0-4A0F-9DF1-A38DB56F1ED4}"/>
              </a:ext>
            </a:extLst>
          </p:cNvPr>
          <p:cNvSpPr txBox="1"/>
          <p:nvPr/>
        </p:nvSpPr>
        <p:spPr>
          <a:xfrm>
            <a:off x="642418" y="4170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255990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5916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推推棒  模板化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5BEF83-7800-40A8-9082-44FD7A5C737C}"/>
              </a:ext>
            </a:extLst>
          </p:cNvPr>
          <p:cNvSpPr txBox="1"/>
          <p:nvPr/>
        </p:nvSpPr>
        <p:spPr>
          <a:xfrm>
            <a:off x="6139815" y="2206069"/>
            <a:ext cx="43698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实现思路：</a:t>
            </a: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节点表和任务表增加</a:t>
            </a:r>
            <a:r>
              <a:rPr lang="en-US" altLang="zh-CN" sz="1400" dirty="0"/>
              <a:t>title</a:t>
            </a:r>
            <a:r>
              <a:rPr lang="zh-CN" altLang="en-US" sz="1400" dirty="0"/>
              <a:t>字段，此</a:t>
            </a:r>
            <a:r>
              <a:rPr lang="zh-CN" altLang="en-US" sz="1400"/>
              <a:t>字段值是</a:t>
            </a:r>
            <a:r>
              <a:rPr lang="en-US" altLang="zh-CN" sz="1400" dirty="0" err="1"/>
              <a:t>SpringEL</a:t>
            </a:r>
            <a:r>
              <a:rPr lang="zh-CN" altLang="en-US" sz="1400" dirty="0"/>
              <a:t>语法的字符串，在任务创建监听器中需要添加计算模板的代码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流程定义表增加</a:t>
            </a:r>
            <a:r>
              <a:rPr lang="en-US" altLang="zh-CN" sz="1400" dirty="0" err="1"/>
              <a:t>instanceTitle</a:t>
            </a:r>
            <a:r>
              <a:rPr lang="zh-CN" altLang="en-US" sz="1400" dirty="0"/>
              <a:t>字段和</a:t>
            </a:r>
            <a:r>
              <a:rPr lang="en-US" altLang="zh-CN" sz="1400" dirty="0" err="1"/>
              <a:t>instanceDescription</a:t>
            </a:r>
            <a:r>
              <a:rPr lang="en-US" altLang="zh-CN" sz="1400" dirty="0"/>
              <a:t>, </a:t>
            </a:r>
            <a:r>
              <a:rPr lang="zh-CN" altLang="en-US" sz="1400" dirty="0"/>
              <a:t>在启动实例时计算模板，并设置到实例表</a:t>
            </a:r>
            <a:endParaRPr lang="en-US" altLang="zh-CN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B3C339-446D-45D0-B083-9D640DAC84A7}"/>
              </a:ext>
            </a:extLst>
          </p:cNvPr>
          <p:cNvSpPr txBox="1"/>
          <p:nvPr/>
        </p:nvSpPr>
        <p:spPr>
          <a:xfrm>
            <a:off x="1404227" y="2206069"/>
            <a:ext cx="43698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需要：</a:t>
            </a: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AutoNum type="arabicPlain"/>
            </a:pPr>
            <a:r>
              <a:rPr lang="zh-CN" altLang="en-US" sz="1400" dirty="0"/>
              <a:t>已提交列表的标题和描述需要实现模板化</a:t>
            </a:r>
            <a:endParaRPr lang="en-US" altLang="zh-CN" sz="1400" dirty="0"/>
          </a:p>
          <a:p>
            <a:pPr marL="342900" indent="-342900">
              <a:buAutoNum type="arabicPlain"/>
            </a:pPr>
            <a:endParaRPr lang="en-US" altLang="zh-CN" sz="1400" dirty="0"/>
          </a:p>
          <a:p>
            <a:pPr marL="342900" indent="-342900">
              <a:buAutoNum type="arabicPlain"/>
            </a:pPr>
            <a:r>
              <a:rPr lang="zh-CN" altLang="en-US" sz="1400" dirty="0"/>
              <a:t>我的任务列表需要实现标题的模板化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8789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>
            <a:extLst>
              <a:ext uri="{FF2B5EF4-FFF2-40B4-BE49-F238E27FC236}">
                <a16:creationId xmlns:a16="http://schemas.microsoft.com/office/drawing/2014/main" id="{8B6C6D68-4E53-4A78-B8D8-50175BB7BF51}"/>
              </a:ext>
            </a:extLst>
          </p:cNvPr>
          <p:cNvSpPr/>
          <p:nvPr/>
        </p:nvSpPr>
        <p:spPr>
          <a:xfrm>
            <a:off x="4994032" y="4045538"/>
            <a:ext cx="1248599" cy="1231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5DD248A7-38B4-4704-AA38-3BB918A4DB1E}"/>
              </a:ext>
            </a:extLst>
          </p:cNvPr>
          <p:cNvSpPr/>
          <p:nvPr/>
        </p:nvSpPr>
        <p:spPr>
          <a:xfrm>
            <a:off x="1220348" y="3752698"/>
            <a:ext cx="3658283" cy="28975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DC87570-E46B-4E49-8DDF-566FF2DACBE9}"/>
              </a:ext>
            </a:extLst>
          </p:cNvPr>
          <p:cNvSpPr/>
          <p:nvPr/>
        </p:nvSpPr>
        <p:spPr>
          <a:xfrm>
            <a:off x="8464608" y="3768539"/>
            <a:ext cx="2733026" cy="2913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B6BA2CB-8329-485B-90BC-3A955B3EC3DB}"/>
              </a:ext>
            </a:extLst>
          </p:cNvPr>
          <p:cNvSpPr/>
          <p:nvPr/>
        </p:nvSpPr>
        <p:spPr>
          <a:xfrm flipV="1">
            <a:off x="638615" y="2671499"/>
            <a:ext cx="11003108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D9FE0FF-29B9-409C-9B6F-F01F3B3F7806}"/>
              </a:ext>
            </a:extLst>
          </p:cNvPr>
          <p:cNvSpPr/>
          <p:nvPr/>
        </p:nvSpPr>
        <p:spPr>
          <a:xfrm>
            <a:off x="3578259" y="890898"/>
            <a:ext cx="6766742" cy="1598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E4BF14B-484B-4692-B174-1C507A512E5E}"/>
              </a:ext>
            </a:extLst>
          </p:cNvPr>
          <p:cNvSpPr/>
          <p:nvPr/>
        </p:nvSpPr>
        <p:spPr>
          <a:xfrm>
            <a:off x="6313006" y="3763333"/>
            <a:ext cx="1916027" cy="2913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闪电链应用 架构设计 初稿</a:t>
            </a:r>
          </a:p>
        </p:txBody>
      </p:sp>
      <p:sp>
        <p:nvSpPr>
          <p:cNvPr id="47" name="圆角矩形 64">
            <a:extLst>
              <a:ext uri="{FF2B5EF4-FFF2-40B4-BE49-F238E27FC236}">
                <a16:creationId xmlns:a16="http://schemas.microsoft.com/office/drawing/2014/main" id="{CF2ED22A-969F-48B2-9FA0-F7E37E90E146}"/>
              </a:ext>
            </a:extLst>
          </p:cNvPr>
          <p:cNvSpPr/>
          <p:nvPr/>
        </p:nvSpPr>
        <p:spPr>
          <a:xfrm>
            <a:off x="6654399" y="4108814"/>
            <a:ext cx="1147911" cy="4022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问题服务</a:t>
            </a:r>
          </a:p>
        </p:txBody>
      </p:sp>
      <p:sp>
        <p:nvSpPr>
          <p:cNvPr id="49" name="圆角矩形 64">
            <a:extLst>
              <a:ext uri="{FF2B5EF4-FFF2-40B4-BE49-F238E27FC236}">
                <a16:creationId xmlns:a16="http://schemas.microsoft.com/office/drawing/2014/main" id="{090B7C9B-AE36-419A-B6B9-90474CA38ECF}"/>
              </a:ext>
            </a:extLst>
          </p:cNvPr>
          <p:cNvSpPr/>
          <p:nvPr/>
        </p:nvSpPr>
        <p:spPr>
          <a:xfrm>
            <a:off x="6654399" y="5242743"/>
            <a:ext cx="1147911" cy="40228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消息</a:t>
            </a:r>
            <a:r>
              <a:rPr kumimoji="1" lang="en-US" altLang="zh-CN" sz="1200" dirty="0"/>
              <a:t>API</a:t>
            </a:r>
            <a:r>
              <a:rPr kumimoji="1" lang="zh-CN" altLang="en-US" sz="1200" dirty="0"/>
              <a:t>客户端</a:t>
            </a:r>
          </a:p>
        </p:txBody>
      </p:sp>
      <p:sp>
        <p:nvSpPr>
          <p:cNvPr id="53" name="圆角矩形 64">
            <a:extLst>
              <a:ext uri="{FF2B5EF4-FFF2-40B4-BE49-F238E27FC236}">
                <a16:creationId xmlns:a16="http://schemas.microsoft.com/office/drawing/2014/main" id="{795CB87A-CD09-4D53-A417-89839682EA60}"/>
              </a:ext>
            </a:extLst>
          </p:cNvPr>
          <p:cNvSpPr/>
          <p:nvPr/>
        </p:nvSpPr>
        <p:spPr>
          <a:xfrm>
            <a:off x="1443589" y="4485696"/>
            <a:ext cx="1241157" cy="3807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Netty</a:t>
            </a:r>
            <a:r>
              <a:rPr lang="en-US" altLang="zh-CN" sz="1200" dirty="0">
                <a:solidFill>
                  <a:schemeClr val="bg1"/>
                </a:solidFill>
              </a:rPr>
              <a:t> IM</a:t>
            </a:r>
            <a:r>
              <a:rPr lang="zh-CN" altLang="en-US" sz="1200" dirty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128" name="圆角矩形 64">
            <a:extLst>
              <a:ext uri="{FF2B5EF4-FFF2-40B4-BE49-F238E27FC236}">
                <a16:creationId xmlns:a16="http://schemas.microsoft.com/office/drawing/2014/main" id="{FCBB7524-5E7B-4178-AB50-EB503D176654}"/>
              </a:ext>
            </a:extLst>
          </p:cNvPr>
          <p:cNvSpPr/>
          <p:nvPr/>
        </p:nvSpPr>
        <p:spPr>
          <a:xfrm>
            <a:off x="6647855" y="4672848"/>
            <a:ext cx="1147912" cy="3901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报表服务</a:t>
            </a:r>
          </a:p>
        </p:txBody>
      </p:sp>
      <p:sp>
        <p:nvSpPr>
          <p:cNvPr id="50" name="圆角矩形 64">
            <a:extLst>
              <a:ext uri="{FF2B5EF4-FFF2-40B4-BE49-F238E27FC236}">
                <a16:creationId xmlns:a16="http://schemas.microsoft.com/office/drawing/2014/main" id="{4D8CF077-81C7-482E-897E-4FAE0942A529}"/>
              </a:ext>
            </a:extLst>
          </p:cNvPr>
          <p:cNvSpPr/>
          <p:nvPr/>
        </p:nvSpPr>
        <p:spPr>
          <a:xfrm>
            <a:off x="3794602" y="1680059"/>
            <a:ext cx="815768" cy="60725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消息</a:t>
            </a:r>
            <a:r>
              <a:rPr kumimoji="1" lang="en-US" altLang="zh-CN" sz="1200" dirty="0"/>
              <a:t>API</a:t>
            </a:r>
            <a:r>
              <a:rPr kumimoji="1" lang="zh-CN" altLang="en-US" sz="1200" dirty="0"/>
              <a:t>客户端（</a:t>
            </a:r>
            <a:r>
              <a:rPr kumimoji="1" lang="en-US" altLang="zh-CN" sz="1200" dirty="0"/>
              <a:t>JS</a:t>
            </a:r>
            <a:r>
              <a:rPr kumimoji="1" lang="zh-CN" altLang="en-US" sz="1200" dirty="0"/>
              <a:t>）</a:t>
            </a:r>
            <a:endParaRPr kumimoji="1" lang="en-US" altLang="zh-CN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EEBFDA-E70D-48D7-A7C3-D71B63322FEF}"/>
              </a:ext>
            </a:extLst>
          </p:cNvPr>
          <p:cNvSpPr txBox="1"/>
          <p:nvPr/>
        </p:nvSpPr>
        <p:spPr>
          <a:xfrm>
            <a:off x="3578259" y="909535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推推棒企业微信</a:t>
            </a:r>
            <a:r>
              <a:rPr lang="en-US" altLang="zh-CN" sz="1200" dirty="0"/>
              <a:t>H5</a:t>
            </a:r>
            <a:r>
              <a:rPr lang="zh-CN" altLang="en-US" sz="1200" dirty="0"/>
              <a:t>应用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7F0C171-67F4-4509-AA27-90EA3451A946}"/>
              </a:ext>
            </a:extLst>
          </p:cNvPr>
          <p:cNvCxnSpPr>
            <a:cxnSpLocks/>
            <a:stCxn id="80" idx="2"/>
            <a:endCxn id="50" idx="3"/>
          </p:cNvCxnSpPr>
          <p:nvPr/>
        </p:nvCxnSpPr>
        <p:spPr>
          <a:xfrm rot="5400000" flipH="1">
            <a:off x="5080258" y="1513801"/>
            <a:ext cx="72434" cy="1012209"/>
          </a:xfrm>
          <a:prstGeom prst="bentConnector4">
            <a:avLst>
              <a:gd name="adj1" fmla="val -315598"/>
              <a:gd name="adj2" fmla="val 670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34BC216-9A0B-479E-BD52-9FC8B64EFA37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5400000">
            <a:off x="2034138" y="2317347"/>
            <a:ext cx="2198379" cy="21383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0FA89F5F-F235-44D6-89B8-74EDE0F26307}"/>
              </a:ext>
            </a:extLst>
          </p:cNvPr>
          <p:cNvSpPr txBox="1"/>
          <p:nvPr/>
        </p:nvSpPr>
        <p:spPr>
          <a:xfrm>
            <a:off x="568169" y="22573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外网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B6E9577-267B-45DF-9540-3D5DF0BA1E9E}"/>
              </a:ext>
            </a:extLst>
          </p:cNvPr>
          <p:cNvSpPr txBox="1"/>
          <p:nvPr/>
        </p:nvSpPr>
        <p:spPr>
          <a:xfrm>
            <a:off x="568169" y="28191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内网</a:t>
            </a:r>
          </a:p>
        </p:txBody>
      </p:sp>
      <p:sp>
        <p:nvSpPr>
          <p:cNvPr id="41" name="对话气泡: 矩形 40">
            <a:extLst>
              <a:ext uri="{FF2B5EF4-FFF2-40B4-BE49-F238E27FC236}">
                <a16:creationId xmlns:a16="http://schemas.microsoft.com/office/drawing/2014/main" id="{3C6EEF3E-F616-4490-9D27-C7B6E545D28A}"/>
              </a:ext>
            </a:extLst>
          </p:cNvPr>
          <p:cNvSpPr/>
          <p:nvPr/>
        </p:nvSpPr>
        <p:spPr>
          <a:xfrm>
            <a:off x="1089475" y="1078555"/>
            <a:ext cx="2276142" cy="634857"/>
          </a:xfrm>
          <a:prstGeom prst="wedge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IM-JS-</a:t>
            </a:r>
            <a:r>
              <a:rPr lang="en-US" altLang="zh-CN" sz="1000" dirty="0" err="1"/>
              <a:t>Sdk</a:t>
            </a:r>
            <a:r>
              <a:rPr lang="zh-CN" altLang="en-US" sz="1000" dirty="0"/>
              <a:t>：</a:t>
            </a:r>
            <a:endParaRPr lang="en-US" altLang="zh-CN" sz="1000" dirty="0"/>
          </a:p>
          <a:p>
            <a:r>
              <a:rPr lang="en-US" altLang="zh-CN" sz="1000" dirty="0"/>
              <a:t>1. </a:t>
            </a:r>
            <a:r>
              <a:rPr lang="zh-CN" altLang="en-US" sz="1000" dirty="0"/>
              <a:t>封装消息底层处理逻辑</a:t>
            </a:r>
            <a:endParaRPr lang="en-US" altLang="zh-CN" sz="1000" dirty="0"/>
          </a:p>
          <a:p>
            <a:r>
              <a:rPr lang="en-US" altLang="zh-CN" sz="1000" dirty="0"/>
              <a:t>2. </a:t>
            </a:r>
            <a:r>
              <a:rPr lang="zh-CN" altLang="en-US" sz="1000" dirty="0"/>
              <a:t>注册客户端设备，发消息，收消息</a:t>
            </a:r>
            <a:endParaRPr lang="en-US" altLang="zh-CN" sz="1000" dirty="0"/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E35E4D95-364F-4088-97EA-808CB9D5F27C}"/>
              </a:ext>
            </a:extLst>
          </p:cNvPr>
          <p:cNvCxnSpPr>
            <a:cxnSpLocks/>
            <a:stCxn id="41" idx="4"/>
            <a:endCxn id="50" idx="1"/>
          </p:cNvCxnSpPr>
          <p:nvPr/>
        </p:nvCxnSpPr>
        <p:spPr>
          <a:xfrm rot="16200000" flipH="1">
            <a:off x="2678520" y="867605"/>
            <a:ext cx="190919" cy="2041245"/>
          </a:xfrm>
          <a:prstGeom prst="bent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矩形: 折角 79">
            <a:extLst>
              <a:ext uri="{FF2B5EF4-FFF2-40B4-BE49-F238E27FC236}">
                <a16:creationId xmlns:a16="http://schemas.microsoft.com/office/drawing/2014/main" id="{9ABE927E-34F7-44E7-A1CD-6D19D720A97C}"/>
              </a:ext>
            </a:extLst>
          </p:cNvPr>
          <p:cNvSpPr/>
          <p:nvPr/>
        </p:nvSpPr>
        <p:spPr>
          <a:xfrm>
            <a:off x="5277980" y="1269494"/>
            <a:ext cx="689198" cy="78662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问题详情页</a:t>
            </a:r>
          </a:p>
        </p:txBody>
      </p:sp>
      <p:sp>
        <p:nvSpPr>
          <p:cNvPr id="95" name="矩形: 折角 94">
            <a:extLst>
              <a:ext uri="{FF2B5EF4-FFF2-40B4-BE49-F238E27FC236}">
                <a16:creationId xmlns:a16="http://schemas.microsoft.com/office/drawing/2014/main" id="{04AD7E96-1CD1-4591-9458-211E1A01300B}"/>
              </a:ext>
            </a:extLst>
          </p:cNvPr>
          <p:cNvSpPr/>
          <p:nvPr/>
        </p:nvSpPr>
        <p:spPr>
          <a:xfrm>
            <a:off x="6356891" y="1280956"/>
            <a:ext cx="674766" cy="7805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问题新建页</a:t>
            </a:r>
          </a:p>
        </p:txBody>
      </p:sp>
      <p:sp>
        <p:nvSpPr>
          <p:cNvPr id="96" name="矩形: 折角 95">
            <a:extLst>
              <a:ext uri="{FF2B5EF4-FFF2-40B4-BE49-F238E27FC236}">
                <a16:creationId xmlns:a16="http://schemas.microsoft.com/office/drawing/2014/main" id="{2AC48204-6EA2-4248-A47F-928FAAECDDBA}"/>
              </a:ext>
            </a:extLst>
          </p:cNvPr>
          <p:cNvSpPr/>
          <p:nvPr/>
        </p:nvSpPr>
        <p:spPr>
          <a:xfrm>
            <a:off x="7309391" y="1280958"/>
            <a:ext cx="689198" cy="77516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已受理问题列表页</a:t>
            </a:r>
          </a:p>
        </p:txBody>
      </p:sp>
      <p:sp>
        <p:nvSpPr>
          <p:cNvPr id="98" name="矩形: 折角 97">
            <a:extLst>
              <a:ext uri="{FF2B5EF4-FFF2-40B4-BE49-F238E27FC236}">
                <a16:creationId xmlns:a16="http://schemas.microsoft.com/office/drawing/2014/main" id="{5CEDD3CF-E7E4-43B7-AFCF-34482FD027AB}"/>
              </a:ext>
            </a:extLst>
          </p:cNvPr>
          <p:cNvSpPr/>
          <p:nvPr/>
        </p:nvSpPr>
        <p:spPr>
          <a:xfrm>
            <a:off x="8355684" y="1280956"/>
            <a:ext cx="674766" cy="7805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已提交问题列表页</a:t>
            </a: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C69577F9-0AB9-4DAD-AD3A-F47AB9B16799}"/>
              </a:ext>
            </a:extLst>
          </p:cNvPr>
          <p:cNvCxnSpPr>
            <a:cxnSpLocks/>
            <a:stCxn id="100" idx="4"/>
            <a:endCxn id="49" idx="3"/>
          </p:cNvCxnSpPr>
          <p:nvPr/>
        </p:nvCxnSpPr>
        <p:spPr>
          <a:xfrm rot="5400000" flipH="1" flipV="1">
            <a:off x="6541982" y="5289900"/>
            <a:ext cx="1106344" cy="1414312"/>
          </a:xfrm>
          <a:prstGeom prst="bentConnector4">
            <a:avLst>
              <a:gd name="adj1" fmla="val -13490"/>
              <a:gd name="adj2" fmla="val 127958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圆角矩形 64">
            <a:extLst>
              <a:ext uri="{FF2B5EF4-FFF2-40B4-BE49-F238E27FC236}">
                <a16:creationId xmlns:a16="http://schemas.microsoft.com/office/drawing/2014/main" id="{15BB69A6-221D-4FD7-84B0-90BE7FF24DED}"/>
              </a:ext>
            </a:extLst>
          </p:cNvPr>
          <p:cNvSpPr/>
          <p:nvPr/>
        </p:nvSpPr>
        <p:spPr>
          <a:xfrm>
            <a:off x="8764131" y="5117063"/>
            <a:ext cx="954207" cy="3707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创建监听</a:t>
            </a:r>
          </a:p>
        </p:txBody>
      </p:sp>
      <p:sp>
        <p:nvSpPr>
          <p:cNvPr id="105" name="圆角矩形 64">
            <a:extLst>
              <a:ext uri="{FF2B5EF4-FFF2-40B4-BE49-F238E27FC236}">
                <a16:creationId xmlns:a16="http://schemas.microsoft.com/office/drawing/2014/main" id="{F41394C5-CB3F-47A8-BCA7-5C50023788AB}"/>
              </a:ext>
            </a:extLst>
          </p:cNvPr>
          <p:cNvSpPr/>
          <p:nvPr/>
        </p:nvSpPr>
        <p:spPr>
          <a:xfrm>
            <a:off x="7487160" y="3078064"/>
            <a:ext cx="1050341" cy="29314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中台网关</a:t>
            </a:r>
          </a:p>
        </p:txBody>
      </p:sp>
      <p:sp>
        <p:nvSpPr>
          <p:cNvPr id="87" name="箭头: 上下 86">
            <a:extLst>
              <a:ext uri="{FF2B5EF4-FFF2-40B4-BE49-F238E27FC236}">
                <a16:creationId xmlns:a16="http://schemas.microsoft.com/office/drawing/2014/main" id="{CA683BA6-D007-4930-BB28-637431E3BFD8}"/>
              </a:ext>
            </a:extLst>
          </p:cNvPr>
          <p:cNvSpPr/>
          <p:nvPr/>
        </p:nvSpPr>
        <p:spPr>
          <a:xfrm>
            <a:off x="7959952" y="2462873"/>
            <a:ext cx="165711" cy="5848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上下 106">
            <a:extLst>
              <a:ext uri="{FF2B5EF4-FFF2-40B4-BE49-F238E27FC236}">
                <a16:creationId xmlns:a16="http://schemas.microsoft.com/office/drawing/2014/main" id="{CE79F540-9AEA-45D7-AD41-0BA7A0C445B8}"/>
              </a:ext>
            </a:extLst>
          </p:cNvPr>
          <p:cNvSpPr/>
          <p:nvPr/>
        </p:nvSpPr>
        <p:spPr>
          <a:xfrm>
            <a:off x="7959952" y="3422610"/>
            <a:ext cx="153230" cy="3138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折角 110">
            <a:extLst>
              <a:ext uri="{FF2B5EF4-FFF2-40B4-BE49-F238E27FC236}">
                <a16:creationId xmlns:a16="http://schemas.microsoft.com/office/drawing/2014/main" id="{4DBE235A-DB37-4C3F-BED6-F97E3AF1D0FE}"/>
              </a:ext>
            </a:extLst>
          </p:cNvPr>
          <p:cNvSpPr/>
          <p:nvPr/>
        </p:nvSpPr>
        <p:spPr>
          <a:xfrm>
            <a:off x="9427171" y="1280956"/>
            <a:ext cx="674766" cy="775165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审批列表页</a:t>
            </a:r>
          </a:p>
        </p:txBody>
      </p:sp>
      <p:sp>
        <p:nvSpPr>
          <p:cNvPr id="121" name="圆角矩形 64">
            <a:extLst>
              <a:ext uri="{FF2B5EF4-FFF2-40B4-BE49-F238E27FC236}">
                <a16:creationId xmlns:a16="http://schemas.microsoft.com/office/drawing/2014/main" id="{9385E79D-12FB-4A21-AE33-F7A95745E788}"/>
              </a:ext>
            </a:extLst>
          </p:cNvPr>
          <p:cNvSpPr/>
          <p:nvPr/>
        </p:nvSpPr>
        <p:spPr>
          <a:xfrm>
            <a:off x="8764131" y="4122413"/>
            <a:ext cx="954207" cy="3707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创建问题</a:t>
            </a:r>
            <a:r>
              <a:rPr kumimoji="1" lang="en-US" altLang="zh-CN" sz="1200" dirty="0" err="1"/>
              <a:t>ServiceTask</a:t>
            </a:r>
            <a:endParaRPr kumimoji="1" lang="zh-CN" altLang="en-US" sz="1200" dirty="0"/>
          </a:p>
        </p:txBody>
      </p:sp>
      <p:sp>
        <p:nvSpPr>
          <p:cNvPr id="126" name="圆角矩形 64">
            <a:extLst>
              <a:ext uri="{FF2B5EF4-FFF2-40B4-BE49-F238E27FC236}">
                <a16:creationId xmlns:a16="http://schemas.microsoft.com/office/drawing/2014/main" id="{1C509FDC-7443-4D9C-9701-A64866161A27}"/>
              </a:ext>
            </a:extLst>
          </p:cNvPr>
          <p:cNvSpPr/>
          <p:nvPr/>
        </p:nvSpPr>
        <p:spPr>
          <a:xfrm>
            <a:off x="3084576" y="4477364"/>
            <a:ext cx="1315893" cy="3807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IM</a:t>
            </a:r>
            <a:r>
              <a:rPr lang="zh-CN" altLang="en-US" sz="1200" dirty="0">
                <a:solidFill>
                  <a:schemeClr val="bg1"/>
                </a:solidFill>
              </a:rPr>
              <a:t>数据维护服务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9" name="流程图: 磁盘 128">
            <a:extLst>
              <a:ext uri="{FF2B5EF4-FFF2-40B4-BE49-F238E27FC236}">
                <a16:creationId xmlns:a16="http://schemas.microsoft.com/office/drawing/2014/main" id="{61EBC5AB-9421-483C-B72B-941447B97B17}"/>
              </a:ext>
            </a:extLst>
          </p:cNvPr>
          <p:cNvSpPr/>
          <p:nvPr/>
        </p:nvSpPr>
        <p:spPr>
          <a:xfrm>
            <a:off x="2754299" y="5644305"/>
            <a:ext cx="798205" cy="52692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redis</a:t>
            </a:r>
            <a:endParaRPr lang="zh-CN" altLang="en-US" sz="1200" dirty="0"/>
          </a:p>
        </p:txBody>
      </p:sp>
      <p:sp>
        <p:nvSpPr>
          <p:cNvPr id="130" name="流程图: 磁盘 129">
            <a:extLst>
              <a:ext uri="{FF2B5EF4-FFF2-40B4-BE49-F238E27FC236}">
                <a16:creationId xmlns:a16="http://schemas.microsoft.com/office/drawing/2014/main" id="{237B579F-57DF-452E-8926-59D261FBA2D1}"/>
              </a:ext>
            </a:extLst>
          </p:cNvPr>
          <p:cNvSpPr/>
          <p:nvPr/>
        </p:nvSpPr>
        <p:spPr>
          <a:xfrm>
            <a:off x="4031459" y="5641682"/>
            <a:ext cx="798205" cy="52692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mysql</a:t>
            </a:r>
            <a:endParaRPr lang="zh-CN" altLang="en-US" sz="1200" dirty="0"/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3D39F172-E1AE-4850-B887-C2746D5ED6BF}"/>
              </a:ext>
            </a:extLst>
          </p:cNvPr>
          <p:cNvCxnSpPr>
            <a:cxnSpLocks/>
            <a:stCxn id="83" idx="1"/>
            <a:endCxn id="53" idx="2"/>
          </p:cNvCxnSpPr>
          <p:nvPr/>
        </p:nvCxnSpPr>
        <p:spPr>
          <a:xfrm rot="16200000" flipV="1">
            <a:off x="1671486" y="5259099"/>
            <a:ext cx="786153" cy="78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418C1E8F-271B-4096-A0EC-5A7221B1E6CE}"/>
              </a:ext>
            </a:extLst>
          </p:cNvPr>
          <p:cNvCxnSpPr>
            <a:cxnSpLocks/>
            <a:endCxn id="325" idx="3"/>
          </p:cNvCxnSpPr>
          <p:nvPr/>
        </p:nvCxnSpPr>
        <p:spPr>
          <a:xfrm rot="10800000" flipV="1">
            <a:off x="6220492" y="4327926"/>
            <a:ext cx="415861" cy="1494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E1836DD-D468-43A8-BD7F-397201877DE6}"/>
              </a:ext>
            </a:extLst>
          </p:cNvPr>
          <p:cNvSpPr txBox="1"/>
          <p:nvPr/>
        </p:nvSpPr>
        <p:spPr>
          <a:xfrm>
            <a:off x="1933816" y="3072223"/>
            <a:ext cx="239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自定义的基于</a:t>
            </a:r>
            <a:r>
              <a:rPr lang="en-US" altLang="zh-CN" sz="1200" dirty="0" err="1"/>
              <a:t>websocket</a:t>
            </a:r>
            <a:r>
              <a:rPr lang="zh-CN" altLang="en-US" sz="1200" dirty="0"/>
              <a:t>消息协议</a:t>
            </a:r>
          </a:p>
        </p:txBody>
      </p:sp>
      <p:sp>
        <p:nvSpPr>
          <p:cNvPr id="166" name="圆角矩形 64">
            <a:extLst>
              <a:ext uri="{FF2B5EF4-FFF2-40B4-BE49-F238E27FC236}">
                <a16:creationId xmlns:a16="http://schemas.microsoft.com/office/drawing/2014/main" id="{C565F3BC-F8A3-4071-9C7C-63DC95C93398}"/>
              </a:ext>
            </a:extLst>
          </p:cNvPr>
          <p:cNvSpPr/>
          <p:nvPr/>
        </p:nvSpPr>
        <p:spPr>
          <a:xfrm>
            <a:off x="8764131" y="4619738"/>
            <a:ext cx="961821" cy="3707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更新状态</a:t>
            </a:r>
            <a:r>
              <a:rPr kumimoji="1" lang="en-US" altLang="zh-CN" sz="1200" dirty="0" err="1"/>
              <a:t>ServiceTask</a:t>
            </a:r>
            <a:endParaRPr kumimoji="1" lang="zh-CN" altLang="en-US" sz="12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BD557B3-B2FF-4393-9A7E-AAC0A9D67A1F}"/>
              </a:ext>
            </a:extLst>
          </p:cNvPr>
          <p:cNvSpPr txBox="1"/>
          <p:nvPr/>
        </p:nvSpPr>
        <p:spPr>
          <a:xfrm>
            <a:off x="6303831" y="37526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闪电链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EAB57786-B77F-4B8F-A281-2FAFF4371B53}"/>
              </a:ext>
            </a:extLst>
          </p:cNvPr>
          <p:cNvSpPr txBox="1"/>
          <p:nvPr/>
        </p:nvSpPr>
        <p:spPr>
          <a:xfrm>
            <a:off x="9030450" y="376853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推推棒</a:t>
            </a:r>
          </a:p>
        </p:txBody>
      </p: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91AC9A99-2FB5-44DA-A950-9EB1FC5F17CE}"/>
              </a:ext>
            </a:extLst>
          </p:cNvPr>
          <p:cNvCxnSpPr>
            <a:cxnSpLocks/>
            <a:stCxn id="130" idx="1"/>
            <a:endCxn id="126" idx="2"/>
          </p:cNvCxnSpPr>
          <p:nvPr/>
        </p:nvCxnSpPr>
        <p:spPr>
          <a:xfrm rot="16200000" flipV="1">
            <a:off x="3694744" y="4905863"/>
            <a:ext cx="783598" cy="6880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18BC198E-3CF3-4883-8ADE-0B6E5649AE6B}"/>
              </a:ext>
            </a:extLst>
          </p:cNvPr>
          <p:cNvCxnSpPr>
            <a:cxnSpLocks/>
            <a:stCxn id="129" idx="1"/>
            <a:endCxn id="126" idx="2"/>
          </p:cNvCxnSpPr>
          <p:nvPr/>
        </p:nvCxnSpPr>
        <p:spPr>
          <a:xfrm rot="5400000" flipH="1" flipV="1">
            <a:off x="3054852" y="4956635"/>
            <a:ext cx="786221" cy="5891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70B2D3AE-44BD-4B2B-AE89-0FE25BB9AECF}"/>
              </a:ext>
            </a:extLst>
          </p:cNvPr>
          <p:cNvCxnSpPr>
            <a:cxnSpLocks/>
            <a:stCxn id="121" idx="1"/>
            <a:endCxn id="47" idx="3"/>
          </p:cNvCxnSpPr>
          <p:nvPr/>
        </p:nvCxnSpPr>
        <p:spPr>
          <a:xfrm rot="10800000" flipV="1">
            <a:off x="7802311" y="4307783"/>
            <a:ext cx="961821" cy="217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452285B3-3D1D-4849-BCD3-CC88992591C7}"/>
              </a:ext>
            </a:extLst>
          </p:cNvPr>
          <p:cNvCxnSpPr>
            <a:cxnSpLocks/>
            <a:stCxn id="166" idx="1"/>
            <a:endCxn id="47" idx="3"/>
          </p:cNvCxnSpPr>
          <p:nvPr/>
        </p:nvCxnSpPr>
        <p:spPr>
          <a:xfrm rot="10800000">
            <a:off x="7802311" y="4309955"/>
            <a:ext cx="961821" cy="4951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26732D67-64C9-41D8-A533-3FF5CB33E2A6}"/>
              </a:ext>
            </a:extLst>
          </p:cNvPr>
          <p:cNvCxnSpPr>
            <a:cxnSpLocks/>
            <a:stCxn id="102" idx="1"/>
            <a:endCxn id="47" idx="3"/>
          </p:cNvCxnSpPr>
          <p:nvPr/>
        </p:nvCxnSpPr>
        <p:spPr>
          <a:xfrm rot="10800000">
            <a:off x="7802311" y="4309956"/>
            <a:ext cx="961821" cy="9924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圆角矩形 64">
            <a:extLst>
              <a:ext uri="{FF2B5EF4-FFF2-40B4-BE49-F238E27FC236}">
                <a16:creationId xmlns:a16="http://schemas.microsoft.com/office/drawing/2014/main" id="{80397D77-AA6D-45E4-8146-614910B6D6E1}"/>
              </a:ext>
            </a:extLst>
          </p:cNvPr>
          <p:cNvSpPr/>
          <p:nvPr/>
        </p:nvSpPr>
        <p:spPr>
          <a:xfrm>
            <a:off x="10008799" y="5627734"/>
            <a:ext cx="958354" cy="3665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附件服务</a:t>
            </a:r>
          </a:p>
        </p:txBody>
      </p:sp>
      <p:sp>
        <p:nvSpPr>
          <p:cNvPr id="100" name="对话气泡: 矩形 99">
            <a:extLst>
              <a:ext uri="{FF2B5EF4-FFF2-40B4-BE49-F238E27FC236}">
                <a16:creationId xmlns:a16="http://schemas.microsoft.com/office/drawing/2014/main" id="{333F9DC9-249F-4A33-A421-40F46BC0D3F4}"/>
              </a:ext>
            </a:extLst>
          </p:cNvPr>
          <p:cNvSpPr/>
          <p:nvPr/>
        </p:nvSpPr>
        <p:spPr>
          <a:xfrm>
            <a:off x="5736935" y="5836014"/>
            <a:ext cx="2232192" cy="634857"/>
          </a:xfrm>
          <a:prstGeom prst="wedge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IM-Java-</a:t>
            </a:r>
            <a:r>
              <a:rPr lang="en-US" altLang="zh-CN" sz="1000" dirty="0" err="1"/>
              <a:t>Sdk</a:t>
            </a:r>
            <a:r>
              <a:rPr lang="en-US" altLang="zh-CN" sz="1000" dirty="0"/>
              <a:t>,</a:t>
            </a:r>
            <a:r>
              <a:rPr lang="zh-CN" altLang="en-US" sz="1000" dirty="0"/>
              <a:t>封装消息底层处理逻辑：</a:t>
            </a:r>
            <a:endParaRPr lang="en-US" altLang="zh-CN" sz="1000" dirty="0"/>
          </a:p>
          <a:p>
            <a:r>
              <a:rPr lang="en-US" altLang="zh-CN" sz="1000" dirty="0"/>
              <a:t>1. </a:t>
            </a:r>
            <a:r>
              <a:rPr lang="zh-CN" altLang="en-US" sz="1000" dirty="0"/>
              <a:t>封装消息底层处理逻辑</a:t>
            </a:r>
            <a:endParaRPr lang="en-US" altLang="zh-CN" sz="1000" dirty="0"/>
          </a:p>
          <a:p>
            <a:r>
              <a:rPr lang="en-US" altLang="zh-CN" sz="1000" dirty="0"/>
              <a:t>2. </a:t>
            </a:r>
            <a:r>
              <a:rPr lang="zh-CN" altLang="en-US" sz="1000" dirty="0"/>
              <a:t>注册客户端设备，发消息，收消息</a:t>
            </a:r>
            <a:endParaRPr lang="en-US" altLang="zh-CN" sz="1000" dirty="0"/>
          </a:p>
        </p:txBody>
      </p:sp>
      <p:sp>
        <p:nvSpPr>
          <p:cNvPr id="241" name="云形 240">
            <a:extLst>
              <a:ext uri="{FF2B5EF4-FFF2-40B4-BE49-F238E27FC236}">
                <a16:creationId xmlns:a16="http://schemas.microsoft.com/office/drawing/2014/main" id="{5D20560F-4CB9-4C1F-9DF4-82B4DEBDB4B9}"/>
              </a:ext>
            </a:extLst>
          </p:cNvPr>
          <p:cNvSpPr/>
          <p:nvPr/>
        </p:nvSpPr>
        <p:spPr>
          <a:xfrm>
            <a:off x="10869905" y="1593713"/>
            <a:ext cx="864218" cy="527395"/>
          </a:xfrm>
          <a:prstGeom prst="cloud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F37FE0FD-09CE-49EA-BBEB-691928E52A7E}"/>
              </a:ext>
            </a:extLst>
          </p:cNvPr>
          <p:cNvCxnSpPr>
            <a:cxnSpLocks/>
            <a:stCxn id="239" idx="2"/>
            <a:endCxn id="241" idx="1"/>
          </p:cNvCxnSpPr>
          <p:nvPr/>
        </p:nvCxnSpPr>
        <p:spPr>
          <a:xfrm rot="5400000" flipH="1" flipV="1">
            <a:off x="8958129" y="3650393"/>
            <a:ext cx="3873731" cy="814038"/>
          </a:xfrm>
          <a:prstGeom prst="bentConnector3">
            <a:avLst>
              <a:gd name="adj1" fmla="val -5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72BE1159-7AFB-4EED-8B29-4178D7FE3D71}"/>
              </a:ext>
            </a:extLst>
          </p:cNvPr>
          <p:cNvSpPr txBox="1"/>
          <p:nvPr/>
        </p:nvSpPr>
        <p:spPr>
          <a:xfrm>
            <a:off x="10922738" y="171891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云存储</a:t>
            </a: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0B55A353-213D-40EE-B406-2B309D78D978}"/>
              </a:ext>
            </a:extLst>
          </p:cNvPr>
          <p:cNvSpPr txBox="1"/>
          <p:nvPr/>
        </p:nvSpPr>
        <p:spPr>
          <a:xfrm>
            <a:off x="11245904" y="36796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上传</a:t>
            </a:r>
          </a:p>
        </p:txBody>
      </p:sp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E2B0F6C2-FE1D-4642-9D31-CD937CD6AB29}"/>
              </a:ext>
            </a:extLst>
          </p:cNvPr>
          <p:cNvCxnSpPr>
            <a:cxnSpLocks/>
            <a:stCxn id="241" idx="3"/>
            <a:endCxn id="80" idx="0"/>
          </p:cNvCxnSpPr>
          <p:nvPr/>
        </p:nvCxnSpPr>
        <p:spPr>
          <a:xfrm rot="16200000" flipV="1">
            <a:off x="8285111" y="-1393037"/>
            <a:ext cx="354373" cy="5679435"/>
          </a:xfrm>
          <a:prstGeom prst="bentConnector3">
            <a:avLst>
              <a:gd name="adj1" fmla="val 16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圆角矩形 64">
            <a:extLst>
              <a:ext uri="{FF2B5EF4-FFF2-40B4-BE49-F238E27FC236}">
                <a16:creationId xmlns:a16="http://schemas.microsoft.com/office/drawing/2014/main" id="{A3305350-4554-4C8A-ABC9-2E378425ED0A}"/>
              </a:ext>
            </a:extLst>
          </p:cNvPr>
          <p:cNvSpPr/>
          <p:nvPr/>
        </p:nvSpPr>
        <p:spPr>
          <a:xfrm>
            <a:off x="10017861" y="4122412"/>
            <a:ext cx="958354" cy="370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实例服务</a:t>
            </a:r>
          </a:p>
        </p:txBody>
      </p:sp>
      <p:sp>
        <p:nvSpPr>
          <p:cNvPr id="277" name="圆角矩形 64">
            <a:extLst>
              <a:ext uri="{FF2B5EF4-FFF2-40B4-BE49-F238E27FC236}">
                <a16:creationId xmlns:a16="http://schemas.microsoft.com/office/drawing/2014/main" id="{92D54A7F-31B8-4A2F-B4A5-82943BB822D6}"/>
              </a:ext>
            </a:extLst>
          </p:cNvPr>
          <p:cNvSpPr/>
          <p:nvPr/>
        </p:nvSpPr>
        <p:spPr>
          <a:xfrm>
            <a:off x="10017848" y="4602087"/>
            <a:ext cx="958354" cy="370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任务服务</a:t>
            </a:r>
          </a:p>
        </p:txBody>
      </p:sp>
      <p:sp>
        <p:nvSpPr>
          <p:cNvPr id="278" name="圆角矩形 64">
            <a:extLst>
              <a:ext uri="{FF2B5EF4-FFF2-40B4-BE49-F238E27FC236}">
                <a16:creationId xmlns:a16="http://schemas.microsoft.com/office/drawing/2014/main" id="{15DEE8D5-E280-49D2-B04A-F9A3FD662149}"/>
              </a:ext>
            </a:extLst>
          </p:cNvPr>
          <p:cNvSpPr/>
          <p:nvPr/>
        </p:nvSpPr>
        <p:spPr>
          <a:xfrm>
            <a:off x="10018543" y="5106765"/>
            <a:ext cx="958354" cy="370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模板服务</a:t>
            </a:r>
          </a:p>
        </p:txBody>
      </p:sp>
      <p:sp>
        <p:nvSpPr>
          <p:cNvPr id="279" name="圆角矩形 64">
            <a:extLst>
              <a:ext uri="{FF2B5EF4-FFF2-40B4-BE49-F238E27FC236}">
                <a16:creationId xmlns:a16="http://schemas.microsoft.com/office/drawing/2014/main" id="{01491B73-FCB8-48F6-8322-BA033A040565}"/>
              </a:ext>
            </a:extLst>
          </p:cNvPr>
          <p:cNvSpPr/>
          <p:nvPr/>
        </p:nvSpPr>
        <p:spPr>
          <a:xfrm>
            <a:off x="8766146" y="5641682"/>
            <a:ext cx="958354" cy="370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通知服务</a:t>
            </a:r>
          </a:p>
        </p:txBody>
      </p:sp>
      <p:sp>
        <p:nvSpPr>
          <p:cNvPr id="325" name="流程图: 多文档 324">
            <a:extLst>
              <a:ext uri="{FF2B5EF4-FFF2-40B4-BE49-F238E27FC236}">
                <a16:creationId xmlns:a16="http://schemas.microsoft.com/office/drawing/2014/main" id="{E66C15F2-5259-427A-AD3F-64AF319E6DCB}"/>
              </a:ext>
            </a:extLst>
          </p:cNvPr>
          <p:cNvSpPr/>
          <p:nvPr/>
        </p:nvSpPr>
        <p:spPr>
          <a:xfrm>
            <a:off x="5622580" y="4278771"/>
            <a:ext cx="597911" cy="397185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队列</a:t>
            </a:r>
          </a:p>
        </p:txBody>
      </p:sp>
      <p:sp>
        <p:nvSpPr>
          <p:cNvPr id="330" name="圆角矩形 64">
            <a:extLst>
              <a:ext uri="{FF2B5EF4-FFF2-40B4-BE49-F238E27FC236}">
                <a16:creationId xmlns:a16="http://schemas.microsoft.com/office/drawing/2014/main" id="{6547F948-F16B-41C0-9DCF-2CC85E512A40}"/>
              </a:ext>
            </a:extLst>
          </p:cNvPr>
          <p:cNvSpPr/>
          <p:nvPr/>
        </p:nvSpPr>
        <p:spPr>
          <a:xfrm>
            <a:off x="5165307" y="3070627"/>
            <a:ext cx="1137354" cy="29314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中台注册中心</a:t>
            </a: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116AC567-BE11-4596-8598-0DDDDCA74497}"/>
              </a:ext>
            </a:extLst>
          </p:cNvPr>
          <p:cNvSpPr/>
          <p:nvPr/>
        </p:nvSpPr>
        <p:spPr>
          <a:xfrm>
            <a:off x="8119409" y="2702533"/>
            <a:ext cx="1307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文件上传和提交，列表查询等</a:t>
            </a:r>
          </a:p>
        </p:txBody>
      </p:sp>
      <p:cxnSp>
        <p:nvCxnSpPr>
          <p:cNvPr id="343" name="连接符: 肘形 342">
            <a:extLst>
              <a:ext uri="{FF2B5EF4-FFF2-40B4-BE49-F238E27FC236}">
                <a16:creationId xmlns:a16="http://schemas.microsoft.com/office/drawing/2014/main" id="{4C0BE2FC-F82B-4DA5-9369-94256A850EB7}"/>
              </a:ext>
            </a:extLst>
          </p:cNvPr>
          <p:cNvCxnSpPr>
            <a:cxnSpLocks/>
            <a:stCxn id="330" idx="2"/>
            <a:endCxn id="126" idx="0"/>
          </p:cNvCxnSpPr>
          <p:nvPr/>
        </p:nvCxnSpPr>
        <p:spPr>
          <a:xfrm rot="5400000">
            <a:off x="4181456" y="2924835"/>
            <a:ext cx="1113597" cy="19914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3D967D1B-84C8-44B3-8F53-9C8298C2C250}"/>
              </a:ext>
            </a:extLst>
          </p:cNvPr>
          <p:cNvCxnSpPr>
            <a:cxnSpLocks/>
            <a:stCxn id="330" idx="2"/>
            <a:endCxn id="54" idx="0"/>
          </p:cNvCxnSpPr>
          <p:nvPr/>
        </p:nvCxnSpPr>
        <p:spPr>
          <a:xfrm rot="16200000" flipH="1">
            <a:off x="6302719" y="2795032"/>
            <a:ext cx="399566" cy="153703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连接符: 肘形 348">
            <a:extLst>
              <a:ext uri="{FF2B5EF4-FFF2-40B4-BE49-F238E27FC236}">
                <a16:creationId xmlns:a16="http://schemas.microsoft.com/office/drawing/2014/main" id="{655EE82D-5939-421E-AB5D-D2E5424AD25C}"/>
              </a:ext>
            </a:extLst>
          </p:cNvPr>
          <p:cNvCxnSpPr>
            <a:cxnSpLocks/>
            <a:stCxn id="330" idx="2"/>
            <a:endCxn id="171" idx="0"/>
          </p:cNvCxnSpPr>
          <p:nvPr/>
        </p:nvCxnSpPr>
        <p:spPr>
          <a:xfrm rot="16200000" flipH="1">
            <a:off x="7341414" y="1756337"/>
            <a:ext cx="404772" cy="36196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圆角矩形 64">
            <a:extLst>
              <a:ext uri="{FF2B5EF4-FFF2-40B4-BE49-F238E27FC236}">
                <a16:creationId xmlns:a16="http://schemas.microsoft.com/office/drawing/2014/main" id="{E931E91C-8A64-4FFA-9979-549509454320}"/>
              </a:ext>
            </a:extLst>
          </p:cNvPr>
          <p:cNvSpPr/>
          <p:nvPr/>
        </p:nvSpPr>
        <p:spPr>
          <a:xfrm>
            <a:off x="5926330" y="2135142"/>
            <a:ext cx="1383061" cy="30362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企业微信</a:t>
            </a:r>
            <a:r>
              <a:rPr kumimoji="1" lang="en-US" altLang="zh-CN" sz="1200" dirty="0"/>
              <a:t>JS-SDK</a:t>
            </a:r>
          </a:p>
        </p:txBody>
      </p:sp>
      <p:cxnSp>
        <p:nvCxnSpPr>
          <p:cNvPr id="355" name="连接符: 肘形 354">
            <a:extLst>
              <a:ext uri="{FF2B5EF4-FFF2-40B4-BE49-F238E27FC236}">
                <a16:creationId xmlns:a16="http://schemas.microsoft.com/office/drawing/2014/main" id="{0B0227E0-0CE9-41C3-8CAB-D7063E79A255}"/>
              </a:ext>
            </a:extLst>
          </p:cNvPr>
          <p:cNvCxnSpPr>
            <a:cxnSpLocks/>
            <a:endCxn id="95" idx="1"/>
          </p:cNvCxnSpPr>
          <p:nvPr/>
        </p:nvCxnSpPr>
        <p:spPr>
          <a:xfrm rot="5400000" flipH="1" flipV="1">
            <a:off x="6026862" y="1772738"/>
            <a:ext cx="431538" cy="22851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A6F1037-F873-447D-8063-5617618B3D2B}"/>
              </a:ext>
            </a:extLst>
          </p:cNvPr>
          <p:cNvSpPr txBox="1"/>
          <p:nvPr/>
        </p:nvSpPr>
        <p:spPr>
          <a:xfrm>
            <a:off x="1219880" y="3768539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IM</a:t>
            </a:r>
            <a:r>
              <a:rPr lang="zh-CN" altLang="en-US" sz="1200" dirty="0"/>
              <a:t>（小陈）</a:t>
            </a:r>
          </a:p>
        </p:txBody>
      </p:sp>
      <p:sp>
        <p:nvSpPr>
          <p:cNvPr id="370" name="圆角矩形 64">
            <a:extLst>
              <a:ext uri="{FF2B5EF4-FFF2-40B4-BE49-F238E27FC236}">
                <a16:creationId xmlns:a16="http://schemas.microsoft.com/office/drawing/2014/main" id="{586DFABF-3BA0-47EC-8317-EEB2C78635CA}"/>
              </a:ext>
            </a:extLst>
          </p:cNvPr>
          <p:cNvSpPr/>
          <p:nvPr/>
        </p:nvSpPr>
        <p:spPr>
          <a:xfrm>
            <a:off x="8773290" y="6168606"/>
            <a:ext cx="958354" cy="370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值班服务</a:t>
            </a:r>
          </a:p>
        </p:txBody>
      </p:sp>
      <p:sp>
        <p:nvSpPr>
          <p:cNvPr id="69" name="流程图: 磁盘 68">
            <a:extLst>
              <a:ext uri="{FF2B5EF4-FFF2-40B4-BE49-F238E27FC236}">
                <a16:creationId xmlns:a16="http://schemas.microsoft.com/office/drawing/2014/main" id="{7D27FFDF-CEC0-40C1-996A-2E4B952E15D8}"/>
              </a:ext>
            </a:extLst>
          </p:cNvPr>
          <p:cNvSpPr/>
          <p:nvPr/>
        </p:nvSpPr>
        <p:spPr>
          <a:xfrm>
            <a:off x="3813560" y="1218918"/>
            <a:ext cx="746309" cy="34524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IndexedDB</a:t>
            </a:r>
            <a:endParaRPr lang="zh-CN" altLang="en-US" sz="1000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F667986-6F24-44E4-BD3B-99396EBB2A04}"/>
              </a:ext>
            </a:extLst>
          </p:cNvPr>
          <p:cNvCxnSpPr>
            <a:cxnSpLocks/>
            <a:stCxn id="80" idx="1"/>
            <a:endCxn id="69" idx="4"/>
          </p:cNvCxnSpPr>
          <p:nvPr/>
        </p:nvCxnSpPr>
        <p:spPr>
          <a:xfrm rot="10800000">
            <a:off x="4559870" y="1391544"/>
            <a:ext cx="718111" cy="2712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64">
            <a:extLst>
              <a:ext uri="{FF2B5EF4-FFF2-40B4-BE49-F238E27FC236}">
                <a16:creationId xmlns:a16="http://schemas.microsoft.com/office/drawing/2014/main" id="{8DACB41F-DD5F-4E31-AD82-9D23EB563569}"/>
              </a:ext>
            </a:extLst>
          </p:cNvPr>
          <p:cNvSpPr/>
          <p:nvPr/>
        </p:nvSpPr>
        <p:spPr>
          <a:xfrm>
            <a:off x="5052155" y="4385733"/>
            <a:ext cx="309126" cy="6496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交换器</a:t>
            </a:r>
          </a:p>
        </p:txBody>
      </p:sp>
      <p:sp>
        <p:nvSpPr>
          <p:cNvPr id="83" name="流程图: 磁盘 82">
            <a:extLst>
              <a:ext uri="{FF2B5EF4-FFF2-40B4-BE49-F238E27FC236}">
                <a16:creationId xmlns:a16="http://schemas.microsoft.com/office/drawing/2014/main" id="{6B097071-3709-4DD0-9BD3-C8F594D52FC9}"/>
              </a:ext>
            </a:extLst>
          </p:cNvPr>
          <p:cNvSpPr/>
          <p:nvPr/>
        </p:nvSpPr>
        <p:spPr>
          <a:xfrm>
            <a:off x="1665853" y="5652569"/>
            <a:ext cx="798205" cy="52692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voltdb</a:t>
            </a:r>
            <a:endParaRPr lang="zh-CN" altLang="en-US" sz="1200" dirty="0"/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629B60FB-D0F6-42F9-B0E8-68A13ED3B279}"/>
              </a:ext>
            </a:extLst>
          </p:cNvPr>
          <p:cNvCxnSpPr>
            <a:cxnSpLocks/>
            <a:stCxn id="129" idx="1"/>
            <a:endCxn id="53" idx="2"/>
          </p:cNvCxnSpPr>
          <p:nvPr/>
        </p:nvCxnSpPr>
        <p:spPr>
          <a:xfrm rot="16200000" flipV="1">
            <a:off x="2219841" y="4710744"/>
            <a:ext cx="777889" cy="108923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多文档 102">
            <a:extLst>
              <a:ext uri="{FF2B5EF4-FFF2-40B4-BE49-F238E27FC236}">
                <a16:creationId xmlns:a16="http://schemas.microsoft.com/office/drawing/2014/main" id="{EC07DCAE-9030-42E4-8DCA-11EF96B8D879}"/>
              </a:ext>
            </a:extLst>
          </p:cNvPr>
          <p:cNvSpPr/>
          <p:nvPr/>
        </p:nvSpPr>
        <p:spPr>
          <a:xfrm>
            <a:off x="5618331" y="4802206"/>
            <a:ext cx="597911" cy="397185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其它</a:t>
            </a:r>
          </a:p>
        </p:txBody>
      </p:sp>
      <p:sp>
        <p:nvSpPr>
          <p:cNvPr id="104" name="对话气泡: 矩形 103">
            <a:extLst>
              <a:ext uri="{FF2B5EF4-FFF2-40B4-BE49-F238E27FC236}">
                <a16:creationId xmlns:a16="http://schemas.microsoft.com/office/drawing/2014/main" id="{18C2A1FC-42AF-49E2-A53C-A696CFEFA2A9}"/>
              </a:ext>
            </a:extLst>
          </p:cNvPr>
          <p:cNvSpPr/>
          <p:nvPr/>
        </p:nvSpPr>
        <p:spPr>
          <a:xfrm>
            <a:off x="4400469" y="3391241"/>
            <a:ext cx="932189" cy="243011"/>
          </a:xfrm>
          <a:prstGeom prst="wedge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/>
              <a:t>前缀</a:t>
            </a:r>
            <a:r>
              <a:rPr lang="en-US" altLang="zh-CN" sz="1000" dirty="0"/>
              <a:t>.{</a:t>
            </a:r>
            <a:r>
              <a:rPr lang="zh-CN" altLang="en-US" sz="1000" dirty="0"/>
              <a:t>应用</a:t>
            </a:r>
            <a:r>
              <a:rPr lang="en-US" altLang="zh-CN" sz="1000" dirty="0"/>
              <a:t>ID}</a:t>
            </a:r>
            <a:endParaRPr lang="zh-CN" altLang="en-US" sz="1000" dirty="0"/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A85A4C67-8F92-4B4B-9D32-EC73C15D70E8}"/>
              </a:ext>
            </a:extLst>
          </p:cNvPr>
          <p:cNvCxnSpPr>
            <a:cxnSpLocks/>
            <a:stCxn id="71" idx="0"/>
            <a:endCxn id="104" idx="4"/>
          </p:cNvCxnSpPr>
          <p:nvPr/>
        </p:nvCxnSpPr>
        <p:spPr>
          <a:xfrm rot="16200000" flipV="1">
            <a:off x="4578988" y="3758002"/>
            <a:ext cx="721105" cy="5343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90724C9-1BD5-4086-9C20-06B6CCC7D573}"/>
              </a:ext>
            </a:extLst>
          </p:cNvPr>
          <p:cNvCxnSpPr>
            <a:cxnSpLocks/>
            <a:stCxn id="71" idx="3"/>
            <a:endCxn id="325" idx="1"/>
          </p:cNvCxnSpPr>
          <p:nvPr/>
        </p:nvCxnSpPr>
        <p:spPr>
          <a:xfrm flipV="1">
            <a:off x="5361281" y="4477364"/>
            <a:ext cx="261299" cy="233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EF37FB6-A5B7-4B5F-B769-696FEB5353BF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5361281" y="4710574"/>
            <a:ext cx="257050" cy="290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6ECEDB8D-69EE-40B9-A4DA-E56BE8EC05D7}"/>
              </a:ext>
            </a:extLst>
          </p:cNvPr>
          <p:cNvCxnSpPr>
            <a:cxnSpLocks/>
            <a:stCxn id="49" idx="1"/>
            <a:endCxn id="212" idx="3"/>
          </p:cNvCxnSpPr>
          <p:nvPr/>
        </p:nvCxnSpPr>
        <p:spPr>
          <a:xfrm rot="10800000">
            <a:off x="4878631" y="5201494"/>
            <a:ext cx="1775768" cy="2423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2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5916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闪电链应用 非固定问题处理流程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C285679-3426-4D02-85BE-80001086B03A}"/>
              </a:ext>
            </a:extLst>
          </p:cNvPr>
          <p:cNvSpPr/>
          <p:nvPr/>
        </p:nvSpPr>
        <p:spPr>
          <a:xfrm>
            <a:off x="2922444" y="1473521"/>
            <a:ext cx="220480" cy="2035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743F5F-A742-4495-8884-A7A2A38FB8D6}"/>
              </a:ext>
            </a:extLst>
          </p:cNvPr>
          <p:cNvSpPr txBox="1"/>
          <p:nvPr/>
        </p:nvSpPr>
        <p:spPr>
          <a:xfrm>
            <a:off x="6471527" y="1751098"/>
            <a:ext cx="436982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说明：</a:t>
            </a: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AutoNum type="arabicPlain"/>
            </a:pPr>
            <a:r>
              <a:rPr lang="zh-CN" altLang="en-US" sz="1400" dirty="0"/>
              <a:t>填写问题单，此时选择处理人或者处理人部门</a:t>
            </a:r>
            <a:endParaRPr lang="en-US" altLang="zh-CN" sz="1400" dirty="0"/>
          </a:p>
          <a:p>
            <a:pPr marL="342900" indent="-342900">
              <a:buAutoNum type="arabicPlain"/>
            </a:pPr>
            <a:endParaRPr lang="en-US" altLang="zh-CN" sz="1400" dirty="0"/>
          </a:p>
          <a:p>
            <a:pPr marL="342900" indent="-342900">
              <a:buAutoNum type="arabicPlain"/>
            </a:pPr>
            <a:r>
              <a:rPr lang="zh-CN" altLang="en-US" sz="1400" dirty="0"/>
              <a:t>提交申请单，闪电链应用调用</a:t>
            </a:r>
            <a:r>
              <a:rPr lang="en-US" altLang="zh-CN" sz="1400" dirty="0"/>
              <a:t>/workflow/instance/start</a:t>
            </a:r>
            <a:r>
              <a:rPr lang="zh-CN" altLang="en-US" sz="1400" dirty="0"/>
              <a:t>接口，启动问题处理流程</a:t>
            </a:r>
            <a:endParaRPr lang="en-US" altLang="zh-CN" sz="1400" dirty="0"/>
          </a:p>
          <a:p>
            <a:pPr marL="342900" indent="-342900">
              <a:buAutoNum type="arabicPlain"/>
            </a:pPr>
            <a:endParaRPr lang="en-US" altLang="zh-CN" sz="1400" dirty="0"/>
          </a:p>
          <a:p>
            <a:pPr marL="342900" indent="-342900">
              <a:buAutoNum type="arabicPlain"/>
            </a:pPr>
            <a:r>
              <a:rPr lang="en-US" altLang="zh-CN" sz="1400" dirty="0"/>
              <a:t>"</a:t>
            </a:r>
            <a:r>
              <a:rPr lang="zh-CN" altLang="en-US" sz="1400" dirty="0"/>
              <a:t>问题处理 </a:t>
            </a:r>
            <a:r>
              <a:rPr lang="en-US" altLang="zh-CN" sz="1400" dirty="0"/>
              <a:t>"</a:t>
            </a:r>
            <a:r>
              <a:rPr lang="zh-CN" altLang="en-US" sz="1400" dirty="0"/>
              <a:t>任务节点的任务创建时，根据提交时选择的处理人或者处理人角色，设置任务的候选人</a:t>
            </a:r>
            <a:endParaRPr lang="en-US" altLang="zh-CN" sz="1400" dirty="0"/>
          </a:p>
          <a:p>
            <a:pPr marL="342900" indent="-342900">
              <a:buAutoNum type="arabicPlain"/>
            </a:pPr>
            <a:endParaRPr lang="en-US" altLang="zh-CN" sz="1400" dirty="0"/>
          </a:p>
          <a:p>
            <a:pPr marL="342900" indent="-342900">
              <a:buAutoNum type="arabicPlain"/>
            </a:pPr>
            <a:r>
              <a:rPr lang="zh-CN" altLang="en-US" sz="1400" dirty="0"/>
              <a:t>问题处理人，处理完成时，提交给申请人确认。无法处理时，选择要</a:t>
            </a:r>
            <a:r>
              <a:rPr lang="en-US" altLang="zh-CN" sz="1400" dirty="0"/>
              <a:t>@</a:t>
            </a:r>
            <a:r>
              <a:rPr lang="zh-CN" altLang="en-US" sz="1400" dirty="0"/>
              <a:t>的人或角色，任务将流转到他人处理</a:t>
            </a:r>
            <a:endParaRPr lang="en-US" altLang="zh-CN" sz="1400" dirty="0"/>
          </a:p>
          <a:p>
            <a:pPr marL="342900" indent="-342900">
              <a:buAutoNum type="arabicPlain"/>
            </a:pPr>
            <a:endParaRPr lang="en-US" altLang="zh-CN" sz="1400" dirty="0"/>
          </a:p>
          <a:p>
            <a:pPr marL="342900" indent="-342900">
              <a:buAutoNum type="arabicPlain"/>
            </a:pPr>
            <a:r>
              <a:rPr lang="zh-CN" altLang="en-US" sz="1400" dirty="0"/>
              <a:t>申请人确认问题未解决，流程回到原处理人。已解决，流程结束</a:t>
            </a:r>
            <a:endParaRPr lang="en-US" altLang="zh-CN" sz="1400" dirty="0"/>
          </a:p>
          <a:p>
            <a:pPr marL="342900" indent="-342900">
              <a:buAutoNum type="arabicPlain"/>
            </a:pPr>
            <a:endParaRPr lang="en-US" altLang="zh-CN" sz="1400" dirty="0"/>
          </a:p>
          <a:p>
            <a:pPr marL="342900" indent="-342900">
              <a:buAutoNum type="arabicPlain"/>
            </a:pPr>
            <a:r>
              <a:rPr lang="zh-CN" altLang="en-US" sz="1400" dirty="0"/>
              <a:t>未完，请看下一页</a:t>
            </a:r>
            <a:endParaRPr lang="en-US" altLang="zh-CN" sz="1400" dirty="0"/>
          </a:p>
        </p:txBody>
      </p:sp>
      <p:sp>
        <p:nvSpPr>
          <p:cNvPr id="28" name="圆角矩形 1">
            <a:extLst>
              <a:ext uri="{FF2B5EF4-FFF2-40B4-BE49-F238E27FC236}">
                <a16:creationId xmlns:a16="http://schemas.microsoft.com/office/drawing/2014/main" id="{E58328FF-7350-485C-86F6-BD030221A34E}"/>
              </a:ext>
            </a:extLst>
          </p:cNvPr>
          <p:cNvSpPr/>
          <p:nvPr/>
        </p:nvSpPr>
        <p:spPr>
          <a:xfrm>
            <a:off x="2422379" y="2291027"/>
            <a:ext cx="1216743" cy="4036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问题处理</a:t>
            </a:r>
          </a:p>
        </p:txBody>
      </p:sp>
      <p:cxnSp>
        <p:nvCxnSpPr>
          <p:cNvPr id="29" name="肘形连接符 19">
            <a:extLst>
              <a:ext uri="{FF2B5EF4-FFF2-40B4-BE49-F238E27FC236}">
                <a16:creationId xmlns:a16="http://schemas.microsoft.com/office/drawing/2014/main" id="{A3A9C63F-435F-4CDB-B163-206F0440547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5400000">
            <a:off x="2884988" y="2840484"/>
            <a:ext cx="29152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圆角矩形 1">
            <a:extLst>
              <a:ext uri="{FF2B5EF4-FFF2-40B4-BE49-F238E27FC236}">
                <a16:creationId xmlns:a16="http://schemas.microsoft.com/office/drawing/2014/main" id="{ABBC6ACD-D630-48F6-813F-34A6568099D7}"/>
              </a:ext>
            </a:extLst>
          </p:cNvPr>
          <p:cNvSpPr/>
          <p:nvPr/>
        </p:nvSpPr>
        <p:spPr>
          <a:xfrm>
            <a:off x="2614313" y="3969986"/>
            <a:ext cx="832885" cy="381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等待确认信号</a:t>
            </a: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74096F52-86FA-46B7-9B65-6E0D839BA2D4}"/>
              </a:ext>
            </a:extLst>
          </p:cNvPr>
          <p:cNvSpPr/>
          <p:nvPr/>
        </p:nvSpPr>
        <p:spPr>
          <a:xfrm>
            <a:off x="2642832" y="2986248"/>
            <a:ext cx="775833" cy="4036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判断</a:t>
            </a:r>
          </a:p>
        </p:txBody>
      </p:sp>
      <p:sp>
        <p:nvSpPr>
          <p:cNvPr id="32" name="流程图: 决策 31">
            <a:extLst>
              <a:ext uri="{FF2B5EF4-FFF2-40B4-BE49-F238E27FC236}">
                <a16:creationId xmlns:a16="http://schemas.microsoft.com/office/drawing/2014/main" id="{FEC63F66-9950-491D-8343-CCAD287B365E}"/>
              </a:ext>
            </a:extLst>
          </p:cNvPr>
          <p:cNvSpPr/>
          <p:nvPr/>
        </p:nvSpPr>
        <p:spPr>
          <a:xfrm>
            <a:off x="2642832" y="4856171"/>
            <a:ext cx="775833" cy="4036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判断</a:t>
            </a:r>
          </a:p>
        </p:txBody>
      </p:sp>
      <p:cxnSp>
        <p:nvCxnSpPr>
          <p:cNvPr id="33" name="肘形连接符 19">
            <a:extLst>
              <a:ext uri="{FF2B5EF4-FFF2-40B4-BE49-F238E27FC236}">
                <a16:creationId xmlns:a16="http://schemas.microsoft.com/office/drawing/2014/main" id="{267C6F10-7C64-493D-AD28-069581BE7A02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16200000" flipH="1">
            <a:off x="2740731" y="3679961"/>
            <a:ext cx="580042" cy="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肘形连接符 19">
            <a:extLst>
              <a:ext uri="{FF2B5EF4-FFF2-40B4-BE49-F238E27FC236}">
                <a16:creationId xmlns:a16="http://schemas.microsoft.com/office/drawing/2014/main" id="{A87757CF-A74D-49E3-8100-6C9A1962559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5400000">
            <a:off x="2778625" y="4604039"/>
            <a:ext cx="504257" cy="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F382097-BC32-46C8-87E2-2C49E0A432CA}"/>
              </a:ext>
            </a:extLst>
          </p:cNvPr>
          <p:cNvSpPr/>
          <p:nvPr/>
        </p:nvSpPr>
        <p:spPr>
          <a:xfrm>
            <a:off x="2932178" y="5740036"/>
            <a:ext cx="197140" cy="19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肘形连接符 19">
            <a:extLst>
              <a:ext uri="{FF2B5EF4-FFF2-40B4-BE49-F238E27FC236}">
                <a16:creationId xmlns:a16="http://schemas.microsoft.com/office/drawing/2014/main" id="{7B0996F8-502D-446B-A379-D7C75815B36F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rot="5400000">
            <a:off x="2790665" y="5499951"/>
            <a:ext cx="4801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32DBEA5-5344-4CD6-B9DC-0A97C70B3725}"/>
              </a:ext>
            </a:extLst>
          </p:cNvPr>
          <p:cNvSpPr txBox="1"/>
          <p:nvPr/>
        </p:nvSpPr>
        <p:spPr>
          <a:xfrm>
            <a:off x="2999163" y="3418372"/>
            <a:ext cx="57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已完成</a:t>
            </a: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145B881-8D62-4845-97C9-679F94F01815}"/>
              </a:ext>
            </a:extLst>
          </p:cNvPr>
          <p:cNvCxnSpPr>
            <a:stCxn id="31" idx="3"/>
            <a:endCxn id="28" idx="3"/>
          </p:cNvCxnSpPr>
          <p:nvPr/>
        </p:nvCxnSpPr>
        <p:spPr>
          <a:xfrm flipV="1">
            <a:off x="3418665" y="2492875"/>
            <a:ext cx="220457" cy="695221"/>
          </a:xfrm>
          <a:prstGeom prst="bentConnector3">
            <a:avLst>
              <a:gd name="adj1" fmla="val 60661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0CFEFBF-5892-4BDA-9042-98DFFB5CF6F8}"/>
              </a:ext>
            </a:extLst>
          </p:cNvPr>
          <p:cNvSpPr txBox="1"/>
          <p:nvPr/>
        </p:nvSpPr>
        <p:spPr>
          <a:xfrm>
            <a:off x="3578731" y="2918663"/>
            <a:ext cx="1327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未完成转给其他人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28EA029-9673-4FB7-914F-95803BD52432}"/>
              </a:ext>
            </a:extLst>
          </p:cNvPr>
          <p:cNvCxnSpPr>
            <a:cxnSpLocks/>
            <a:stCxn id="32" idx="1"/>
            <a:endCxn id="28" idx="1"/>
          </p:cNvCxnSpPr>
          <p:nvPr/>
        </p:nvCxnSpPr>
        <p:spPr>
          <a:xfrm rot="10800000">
            <a:off x="2422380" y="2492875"/>
            <a:ext cx="220453" cy="2565144"/>
          </a:xfrm>
          <a:prstGeom prst="bentConnector3">
            <a:avLst>
              <a:gd name="adj1" fmla="val 35064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55CA28C-70CC-4DF9-B0BE-9AD9A02FF9EC}"/>
              </a:ext>
            </a:extLst>
          </p:cNvPr>
          <p:cNvSpPr txBox="1"/>
          <p:nvPr/>
        </p:nvSpPr>
        <p:spPr>
          <a:xfrm>
            <a:off x="1863552" y="4811798"/>
            <a:ext cx="6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未解决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1B1D73-D259-4C31-986E-668A68D94585}"/>
              </a:ext>
            </a:extLst>
          </p:cNvPr>
          <p:cNvSpPr txBox="1"/>
          <p:nvPr/>
        </p:nvSpPr>
        <p:spPr>
          <a:xfrm>
            <a:off x="2974459" y="5376841"/>
            <a:ext cx="57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已解决</a:t>
            </a:r>
          </a:p>
        </p:txBody>
      </p:sp>
      <p:cxnSp>
        <p:nvCxnSpPr>
          <p:cNvPr id="52" name="肘形连接符 19">
            <a:extLst>
              <a:ext uri="{FF2B5EF4-FFF2-40B4-BE49-F238E27FC236}">
                <a16:creationId xmlns:a16="http://schemas.microsoft.com/office/drawing/2014/main" id="{EB33C411-FB3C-40C7-BF82-8FDBFEC0116E}"/>
              </a:ext>
            </a:extLst>
          </p:cNvPr>
          <p:cNvCxnSpPr>
            <a:cxnSpLocks/>
            <a:stCxn id="11" idx="4"/>
            <a:endCxn id="28" idx="0"/>
          </p:cNvCxnSpPr>
          <p:nvPr/>
        </p:nvCxnSpPr>
        <p:spPr>
          <a:xfrm rot="5400000">
            <a:off x="2724735" y="1983078"/>
            <a:ext cx="613966" cy="1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5916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闪电链应用 非固定问题处理流程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743F5F-A742-4495-8884-A7A2A38FB8D6}"/>
              </a:ext>
            </a:extLst>
          </p:cNvPr>
          <p:cNvSpPr txBox="1"/>
          <p:nvPr/>
        </p:nvSpPr>
        <p:spPr>
          <a:xfrm>
            <a:off x="6624998" y="1668260"/>
            <a:ext cx="43698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说明：</a:t>
            </a: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“创建问题” 节点是一个</a:t>
            </a:r>
            <a:r>
              <a:rPr lang="en-US" altLang="zh-CN" sz="1400" dirty="0" err="1"/>
              <a:t>ServiceTask</a:t>
            </a:r>
            <a:r>
              <a:rPr lang="zh-CN" altLang="en-US" sz="1400" dirty="0"/>
              <a:t>，需要将表单信息从变量中取出，并调用问题保存接口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r>
              <a:rPr lang="zh-CN" altLang="en-US" sz="1400" dirty="0"/>
              <a:t>“问题处理”节点是一个</a:t>
            </a:r>
            <a:r>
              <a:rPr lang="en-US" altLang="zh-CN" sz="1400" dirty="0" err="1"/>
              <a:t>UserTask</a:t>
            </a:r>
            <a:r>
              <a:rPr lang="en-US" altLang="zh-CN" sz="1400" dirty="0"/>
              <a:t>, </a:t>
            </a:r>
            <a:r>
              <a:rPr lang="zh-CN" altLang="en-US" sz="1400" dirty="0"/>
              <a:t> 参考默认监听器实现一个特殊的任务创建监听器。此任务监听器需要从流程变量中取出受理人的</a:t>
            </a:r>
            <a:r>
              <a:rPr lang="en-US" altLang="zh-CN" sz="1400" dirty="0"/>
              <a:t>id</a:t>
            </a:r>
            <a:r>
              <a:rPr lang="zh-CN" altLang="en-US" sz="1400" dirty="0"/>
              <a:t>，并调用</a:t>
            </a:r>
            <a:r>
              <a:rPr lang="en-US" altLang="zh-CN" sz="1400" dirty="0" err="1"/>
              <a:t>activiti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添加到任务候选人列表中。也需要从流程变量中取出受理人的部门</a:t>
            </a:r>
            <a:r>
              <a:rPr lang="en-US" altLang="zh-CN" sz="1400" dirty="0"/>
              <a:t>id</a:t>
            </a:r>
            <a:r>
              <a:rPr lang="zh-CN" altLang="en-US" sz="1400" dirty="0"/>
              <a:t>，然后调用接口查询出此部门</a:t>
            </a:r>
            <a:r>
              <a:rPr lang="en-US" altLang="zh-CN" sz="1400" dirty="0"/>
              <a:t>ID</a:t>
            </a:r>
            <a:r>
              <a:rPr lang="zh-CN" altLang="en-US" sz="1400" dirty="0"/>
              <a:t>的可用处理人</a:t>
            </a:r>
            <a:r>
              <a:rPr lang="en-US" altLang="zh-CN" sz="1400" dirty="0"/>
              <a:t>ID</a:t>
            </a:r>
            <a:r>
              <a:rPr lang="zh-CN" altLang="en-US" sz="1400" dirty="0"/>
              <a:t>列表，并添加到任务候选人列表中。还需要计算模板，并填充到任务表的响应字段中。还需要保留通知代码。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r>
              <a:rPr lang="zh-CN" altLang="en-US" sz="1400" dirty="0"/>
              <a:t>“</a:t>
            </a:r>
            <a:r>
              <a:rPr kumimoji="1" lang="zh-CN" altLang="en-US" sz="1400" dirty="0"/>
              <a:t>申请人确认</a:t>
            </a:r>
            <a:r>
              <a:rPr lang="zh-CN" altLang="en-US" sz="1400" dirty="0"/>
              <a:t>”节点是一个</a:t>
            </a:r>
            <a:r>
              <a:rPr lang="en-US" altLang="zh-CN" sz="1400" dirty="0" err="1"/>
              <a:t>UserTask</a:t>
            </a:r>
            <a:r>
              <a:rPr lang="zh-CN" altLang="en-US" sz="1400" dirty="0"/>
              <a:t>，需要设置候选人为申请人</a:t>
            </a: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r>
              <a:rPr lang="zh-CN" altLang="en-US" sz="1400" dirty="0"/>
              <a:t>“</a:t>
            </a:r>
            <a:r>
              <a:rPr kumimoji="1" lang="zh-CN" altLang="en-US" sz="1400" dirty="0"/>
              <a:t>更新状态</a:t>
            </a:r>
            <a:r>
              <a:rPr lang="zh-CN" altLang="en-US" sz="1400" dirty="0"/>
              <a:t>” 节点是一个</a:t>
            </a:r>
            <a:r>
              <a:rPr lang="en-US" altLang="zh-CN" sz="1400" dirty="0" err="1"/>
              <a:t>ServiceTask</a:t>
            </a:r>
            <a:r>
              <a:rPr lang="zh-CN" altLang="en-US" sz="1400" dirty="0"/>
              <a:t>，内部需要将判断确认状态，并调用问题保存接口更新状态。</a:t>
            </a: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FCBFD80-68C3-4C98-A9FE-66ED5FA1D84F}"/>
              </a:ext>
            </a:extLst>
          </p:cNvPr>
          <p:cNvSpPr/>
          <p:nvPr/>
        </p:nvSpPr>
        <p:spPr>
          <a:xfrm>
            <a:off x="2922444" y="1473521"/>
            <a:ext cx="220480" cy="2035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1">
            <a:extLst>
              <a:ext uri="{FF2B5EF4-FFF2-40B4-BE49-F238E27FC236}">
                <a16:creationId xmlns:a16="http://schemas.microsoft.com/office/drawing/2014/main" id="{A5673D79-96DE-4714-B924-D1069861C291}"/>
              </a:ext>
            </a:extLst>
          </p:cNvPr>
          <p:cNvSpPr/>
          <p:nvPr/>
        </p:nvSpPr>
        <p:spPr>
          <a:xfrm>
            <a:off x="2422379" y="2291027"/>
            <a:ext cx="1216743" cy="4036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问题处理</a:t>
            </a:r>
          </a:p>
        </p:txBody>
      </p:sp>
      <p:cxnSp>
        <p:nvCxnSpPr>
          <p:cNvPr id="28" name="肘形连接符 19">
            <a:extLst>
              <a:ext uri="{FF2B5EF4-FFF2-40B4-BE49-F238E27FC236}">
                <a16:creationId xmlns:a16="http://schemas.microsoft.com/office/drawing/2014/main" id="{E0E49DC0-5BCE-4029-90E4-E402D8B0CC38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2884988" y="2840484"/>
            <a:ext cx="29152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圆角矩形 1">
            <a:extLst>
              <a:ext uri="{FF2B5EF4-FFF2-40B4-BE49-F238E27FC236}">
                <a16:creationId xmlns:a16="http://schemas.microsoft.com/office/drawing/2014/main" id="{AACA9153-47C6-4988-ABB9-9D806E218BA3}"/>
              </a:ext>
            </a:extLst>
          </p:cNvPr>
          <p:cNvSpPr/>
          <p:nvPr/>
        </p:nvSpPr>
        <p:spPr>
          <a:xfrm>
            <a:off x="2614313" y="3951741"/>
            <a:ext cx="832885" cy="381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等待确认信号</a:t>
            </a:r>
          </a:p>
        </p:txBody>
      </p:sp>
      <p:sp>
        <p:nvSpPr>
          <p:cNvPr id="30" name="流程图: 决策 29">
            <a:extLst>
              <a:ext uri="{FF2B5EF4-FFF2-40B4-BE49-F238E27FC236}">
                <a16:creationId xmlns:a16="http://schemas.microsoft.com/office/drawing/2014/main" id="{F615BB68-A97B-484A-9D09-24877A7DCF95}"/>
              </a:ext>
            </a:extLst>
          </p:cNvPr>
          <p:cNvSpPr/>
          <p:nvPr/>
        </p:nvSpPr>
        <p:spPr>
          <a:xfrm>
            <a:off x="2642832" y="2986248"/>
            <a:ext cx="775833" cy="4036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判断</a:t>
            </a: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37B24DA8-F801-483A-BFFD-EDFC8EB9218E}"/>
              </a:ext>
            </a:extLst>
          </p:cNvPr>
          <p:cNvSpPr/>
          <p:nvPr/>
        </p:nvSpPr>
        <p:spPr>
          <a:xfrm>
            <a:off x="2642836" y="4925447"/>
            <a:ext cx="775833" cy="4036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判断</a:t>
            </a:r>
          </a:p>
        </p:txBody>
      </p:sp>
      <p:cxnSp>
        <p:nvCxnSpPr>
          <p:cNvPr id="32" name="肘形连接符 19">
            <a:extLst>
              <a:ext uri="{FF2B5EF4-FFF2-40B4-BE49-F238E27FC236}">
                <a16:creationId xmlns:a16="http://schemas.microsoft.com/office/drawing/2014/main" id="{8671F232-698A-47B3-8866-19E910E1C156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rot="16200000" flipH="1">
            <a:off x="2749854" y="3670838"/>
            <a:ext cx="561797" cy="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肘形连接符 19">
            <a:extLst>
              <a:ext uri="{FF2B5EF4-FFF2-40B4-BE49-F238E27FC236}">
                <a16:creationId xmlns:a16="http://schemas.microsoft.com/office/drawing/2014/main" id="{F36B7FED-6D52-4A85-9A14-470E35A7E4D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2734866" y="4629557"/>
            <a:ext cx="591778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54A50A9-01D5-4DBD-8713-C7A30722F7C6}"/>
              </a:ext>
            </a:extLst>
          </p:cNvPr>
          <p:cNvSpPr/>
          <p:nvPr/>
        </p:nvSpPr>
        <p:spPr>
          <a:xfrm>
            <a:off x="2932182" y="5809312"/>
            <a:ext cx="197140" cy="19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肘形连接符 19">
            <a:extLst>
              <a:ext uri="{FF2B5EF4-FFF2-40B4-BE49-F238E27FC236}">
                <a16:creationId xmlns:a16="http://schemas.microsoft.com/office/drawing/2014/main" id="{90DDBAD4-E950-40A1-B30C-82782C5874E6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5400000">
            <a:off x="2790669" y="5569227"/>
            <a:ext cx="4801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E967526-AE49-4BC2-A7F2-05B856F836E8}"/>
              </a:ext>
            </a:extLst>
          </p:cNvPr>
          <p:cNvSpPr txBox="1"/>
          <p:nvPr/>
        </p:nvSpPr>
        <p:spPr>
          <a:xfrm>
            <a:off x="2999163" y="3418372"/>
            <a:ext cx="57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已完成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61F4371-0082-4FC6-9E62-91B271D45CBA}"/>
              </a:ext>
            </a:extLst>
          </p:cNvPr>
          <p:cNvCxnSpPr>
            <a:stCxn id="30" idx="3"/>
            <a:endCxn id="27" idx="3"/>
          </p:cNvCxnSpPr>
          <p:nvPr/>
        </p:nvCxnSpPr>
        <p:spPr>
          <a:xfrm flipV="1">
            <a:off x="3418665" y="2492875"/>
            <a:ext cx="220457" cy="695221"/>
          </a:xfrm>
          <a:prstGeom prst="bentConnector3">
            <a:avLst>
              <a:gd name="adj1" fmla="val 60661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67630E8-991B-485A-B42C-6CC31A56F898}"/>
              </a:ext>
            </a:extLst>
          </p:cNvPr>
          <p:cNvSpPr txBox="1"/>
          <p:nvPr/>
        </p:nvSpPr>
        <p:spPr>
          <a:xfrm>
            <a:off x="3578731" y="2918663"/>
            <a:ext cx="1327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未完成转给其他人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3BFB994-42D8-4C92-9C96-262C3217A434}"/>
              </a:ext>
            </a:extLst>
          </p:cNvPr>
          <p:cNvCxnSpPr>
            <a:cxnSpLocks/>
            <a:stCxn id="31" idx="1"/>
            <a:endCxn id="27" idx="1"/>
          </p:cNvCxnSpPr>
          <p:nvPr/>
        </p:nvCxnSpPr>
        <p:spPr>
          <a:xfrm rot="10800000">
            <a:off x="2422380" y="2492875"/>
            <a:ext cx="220457" cy="2634420"/>
          </a:xfrm>
          <a:prstGeom prst="bentConnector3">
            <a:avLst>
              <a:gd name="adj1" fmla="val 37434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6937985-7EBB-41CF-8A75-8681532DF023}"/>
              </a:ext>
            </a:extLst>
          </p:cNvPr>
          <p:cNvSpPr txBox="1"/>
          <p:nvPr/>
        </p:nvSpPr>
        <p:spPr>
          <a:xfrm>
            <a:off x="1863556" y="4881074"/>
            <a:ext cx="6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未解决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D1F5395-8061-47B5-82DE-66DFB74492BE}"/>
              </a:ext>
            </a:extLst>
          </p:cNvPr>
          <p:cNvSpPr txBox="1"/>
          <p:nvPr/>
        </p:nvSpPr>
        <p:spPr>
          <a:xfrm>
            <a:off x="2974463" y="5446117"/>
            <a:ext cx="57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已解决</a:t>
            </a:r>
          </a:p>
        </p:txBody>
      </p:sp>
      <p:cxnSp>
        <p:nvCxnSpPr>
          <p:cNvPr id="45" name="肘形连接符 19">
            <a:extLst>
              <a:ext uri="{FF2B5EF4-FFF2-40B4-BE49-F238E27FC236}">
                <a16:creationId xmlns:a16="http://schemas.microsoft.com/office/drawing/2014/main" id="{D6A4A0DF-1515-4E4A-940F-3300C46B2ECC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>
            <a:off x="2724735" y="1983078"/>
            <a:ext cx="613966" cy="1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5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-8255"/>
            <a:ext cx="12306300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069" y="104140"/>
            <a:ext cx="4947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闪电链应用 问题状态</a:t>
            </a:r>
          </a:p>
        </p:txBody>
      </p:sp>
      <p:sp>
        <p:nvSpPr>
          <p:cNvPr id="6" name="圆角矩形 1">
            <a:extLst>
              <a:ext uri="{FF2B5EF4-FFF2-40B4-BE49-F238E27FC236}">
                <a16:creationId xmlns:a16="http://schemas.microsoft.com/office/drawing/2014/main" id="{180DB639-5B40-409F-A2FF-FD0F75C10753}"/>
              </a:ext>
            </a:extLst>
          </p:cNvPr>
          <p:cNvSpPr/>
          <p:nvPr/>
        </p:nvSpPr>
        <p:spPr>
          <a:xfrm>
            <a:off x="2362565" y="3428457"/>
            <a:ext cx="1216743" cy="5354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待受理</a:t>
            </a: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93194597-FFA0-42C6-AA6D-050DBB9B1BBA}"/>
              </a:ext>
            </a:extLst>
          </p:cNvPr>
          <p:cNvSpPr/>
          <p:nvPr/>
        </p:nvSpPr>
        <p:spPr>
          <a:xfrm>
            <a:off x="4576155" y="3428457"/>
            <a:ext cx="1216743" cy="5354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受理中</a:t>
            </a:r>
          </a:p>
        </p:txBody>
      </p:sp>
      <p:sp>
        <p:nvSpPr>
          <p:cNvPr id="8" name="圆角矩形 1">
            <a:extLst>
              <a:ext uri="{FF2B5EF4-FFF2-40B4-BE49-F238E27FC236}">
                <a16:creationId xmlns:a16="http://schemas.microsoft.com/office/drawing/2014/main" id="{E4409F47-B199-4892-8AA3-0CFB1DB72C62}"/>
              </a:ext>
            </a:extLst>
          </p:cNvPr>
          <p:cNvSpPr/>
          <p:nvPr/>
        </p:nvSpPr>
        <p:spPr>
          <a:xfrm>
            <a:off x="6899693" y="3428456"/>
            <a:ext cx="1216743" cy="535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待确认</a:t>
            </a:r>
          </a:p>
        </p:txBody>
      </p:sp>
      <p:sp>
        <p:nvSpPr>
          <p:cNvPr id="9" name="圆角矩形 1">
            <a:extLst>
              <a:ext uri="{FF2B5EF4-FFF2-40B4-BE49-F238E27FC236}">
                <a16:creationId xmlns:a16="http://schemas.microsoft.com/office/drawing/2014/main" id="{062EB948-6970-4809-B17E-1CD5C4B2C3DB}"/>
              </a:ext>
            </a:extLst>
          </p:cNvPr>
          <p:cNvSpPr/>
          <p:nvPr/>
        </p:nvSpPr>
        <p:spPr>
          <a:xfrm>
            <a:off x="9151383" y="3428456"/>
            <a:ext cx="1216743" cy="522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已解决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A8A981-A761-4DBC-BE4E-F50FE02FC5DB}"/>
              </a:ext>
            </a:extLst>
          </p:cNvPr>
          <p:cNvCxnSpPr/>
          <p:nvPr/>
        </p:nvCxnSpPr>
        <p:spPr>
          <a:xfrm>
            <a:off x="3674004" y="3713298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F794A6A-E129-4586-916F-9B76B443F987}"/>
              </a:ext>
            </a:extLst>
          </p:cNvPr>
          <p:cNvSpPr txBox="1"/>
          <p:nvPr/>
        </p:nvSpPr>
        <p:spPr>
          <a:xfrm>
            <a:off x="3626326" y="34084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开始受理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D6EE881C-C669-4503-AE2C-A6CA95B1AA5F}"/>
              </a:ext>
            </a:extLst>
          </p:cNvPr>
          <p:cNvCxnSpPr>
            <a:stCxn id="7" idx="3"/>
            <a:endCxn id="7" idx="1"/>
          </p:cNvCxnSpPr>
          <p:nvPr/>
        </p:nvCxnSpPr>
        <p:spPr>
          <a:xfrm flipH="1">
            <a:off x="4576155" y="3696165"/>
            <a:ext cx="1216743" cy="12700"/>
          </a:xfrm>
          <a:prstGeom prst="curvedConnector5">
            <a:avLst>
              <a:gd name="adj1" fmla="val -18788"/>
              <a:gd name="adj2" fmla="val 7057937"/>
              <a:gd name="adj3" fmla="val 11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C17623-557C-4A9C-B010-3534F77319EC}"/>
              </a:ext>
            </a:extLst>
          </p:cNvPr>
          <p:cNvSpPr txBox="1"/>
          <p:nvPr/>
        </p:nvSpPr>
        <p:spPr>
          <a:xfrm>
            <a:off x="3654326" y="4634741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当处理人</a:t>
            </a:r>
            <a:r>
              <a:rPr lang="en-US" altLang="zh-CN" sz="1400" dirty="0"/>
              <a:t>@</a:t>
            </a:r>
            <a:r>
              <a:rPr lang="zh-CN" altLang="en-US" sz="1400" dirty="0"/>
              <a:t>其他人或者组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956A5B3-D92B-4A38-B81C-EB036F6CD17C}"/>
              </a:ext>
            </a:extLst>
          </p:cNvPr>
          <p:cNvCxnSpPr/>
          <p:nvPr/>
        </p:nvCxnSpPr>
        <p:spPr>
          <a:xfrm>
            <a:off x="5948086" y="3696165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E41D11E-69EE-471F-9DB8-1237ADB16551}"/>
              </a:ext>
            </a:extLst>
          </p:cNvPr>
          <p:cNvSpPr txBox="1"/>
          <p:nvPr/>
        </p:nvSpPr>
        <p:spPr>
          <a:xfrm>
            <a:off x="5875821" y="33795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提交确认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7B75D45-A216-41DE-8A3A-701995A6A89A}"/>
              </a:ext>
            </a:extLst>
          </p:cNvPr>
          <p:cNvCxnSpPr/>
          <p:nvPr/>
        </p:nvCxnSpPr>
        <p:spPr>
          <a:xfrm>
            <a:off x="8221386" y="3696164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FDD2D9B-D1CB-4394-BABE-DC53476486E9}"/>
              </a:ext>
            </a:extLst>
          </p:cNvPr>
          <p:cNvSpPr txBox="1"/>
          <p:nvPr/>
        </p:nvSpPr>
        <p:spPr>
          <a:xfrm>
            <a:off x="8116436" y="33795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确认已解决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CA43CFA1-3FF9-4560-BB86-71CAA0B443F8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rot="5400000">
            <a:off x="7068957" y="4402980"/>
            <a:ext cx="87821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29451C3-64F8-4DD2-8E8C-74EC9800C85A}"/>
              </a:ext>
            </a:extLst>
          </p:cNvPr>
          <p:cNvSpPr txBox="1"/>
          <p:nvPr/>
        </p:nvSpPr>
        <p:spPr>
          <a:xfrm>
            <a:off x="7448809" y="424591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确认未解决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F046D7B-0D17-4A55-B7F4-ED366DB842E5}"/>
              </a:ext>
            </a:extLst>
          </p:cNvPr>
          <p:cNvCxnSpPr/>
          <p:nvPr/>
        </p:nvCxnSpPr>
        <p:spPr>
          <a:xfrm>
            <a:off x="1464204" y="3708865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1365060-40BE-467F-BFD3-6997483A6906}"/>
              </a:ext>
            </a:extLst>
          </p:cNvPr>
          <p:cNvSpPr txBox="1"/>
          <p:nvPr/>
        </p:nvSpPr>
        <p:spPr>
          <a:xfrm>
            <a:off x="1573222" y="33883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新建</a:t>
            </a:r>
          </a:p>
        </p:txBody>
      </p:sp>
      <p:sp>
        <p:nvSpPr>
          <p:cNvPr id="50" name="圆角矩形 1">
            <a:extLst>
              <a:ext uri="{FF2B5EF4-FFF2-40B4-BE49-F238E27FC236}">
                <a16:creationId xmlns:a16="http://schemas.microsoft.com/office/drawing/2014/main" id="{E3610B06-0EBF-467C-A5D8-F204CE770188}"/>
              </a:ext>
            </a:extLst>
          </p:cNvPr>
          <p:cNvSpPr/>
          <p:nvPr/>
        </p:nvSpPr>
        <p:spPr>
          <a:xfrm>
            <a:off x="5531443" y="2154712"/>
            <a:ext cx="1216743" cy="5227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已撤销</a:t>
            </a: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C3459C67-FE07-4D7E-83E1-5237BA429576}"/>
              </a:ext>
            </a:extLst>
          </p:cNvPr>
          <p:cNvCxnSpPr>
            <a:stCxn id="6" idx="0"/>
            <a:endCxn id="50" idx="1"/>
          </p:cNvCxnSpPr>
          <p:nvPr/>
        </p:nvCxnSpPr>
        <p:spPr>
          <a:xfrm rot="5400000" flipH="1" flipV="1">
            <a:off x="3744997" y="1642011"/>
            <a:ext cx="1012386" cy="2560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29B8E69E-5D9A-4E91-9202-87DEED35CD7E}"/>
              </a:ext>
            </a:extLst>
          </p:cNvPr>
          <p:cNvCxnSpPr>
            <a:cxnSpLocks/>
            <a:stCxn id="7" idx="0"/>
            <a:endCxn id="50" idx="2"/>
          </p:cNvCxnSpPr>
          <p:nvPr/>
        </p:nvCxnSpPr>
        <p:spPr>
          <a:xfrm rot="5400000" flipH="1" flipV="1">
            <a:off x="5286658" y="2575300"/>
            <a:ext cx="751027" cy="955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D1BF8A17-BE1E-466D-9C43-66898120DC8D}"/>
              </a:ext>
            </a:extLst>
          </p:cNvPr>
          <p:cNvCxnSpPr>
            <a:cxnSpLocks/>
            <a:stCxn id="8" idx="0"/>
            <a:endCxn id="50" idx="3"/>
          </p:cNvCxnSpPr>
          <p:nvPr/>
        </p:nvCxnSpPr>
        <p:spPr>
          <a:xfrm rot="16200000" flipV="1">
            <a:off x="6621934" y="2542324"/>
            <a:ext cx="1012385" cy="759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F3E446D-AE82-4FEC-AA31-692B2E38A1DF}"/>
              </a:ext>
            </a:extLst>
          </p:cNvPr>
          <p:cNvSpPr txBox="1"/>
          <p:nvPr/>
        </p:nvSpPr>
        <p:spPr>
          <a:xfrm>
            <a:off x="3664067" y="22158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撤销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CCD0382-1668-4EB2-890E-FB1F5561FB7C}"/>
              </a:ext>
            </a:extLst>
          </p:cNvPr>
          <p:cNvSpPr txBox="1"/>
          <p:nvPr/>
        </p:nvSpPr>
        <p:spPr>
          <a:xfrm>
            <a:off x="7463453" y="26786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撤销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F7ADB09-B677-4A48-865E-62A2EB1A46CB}"/>
              </a:ext>
            </a:extLst>
          </p:cNvPr>
          <p:cNvSpPr txBox="1"/>
          <p:nvPr/>
        </p:nvSpPr>
        <p:spPr>
          <a:xfrm>
            <a:off x="5129467" y="28179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撤销</a:t>
            </a:r>
          </a:p>
        </p:txBody>
      </p:sp>
      <p:sp>
        <p:nvSpPr>
          <p:cNvPr id="27" name="圆角矩形 1">
            <a:extLst>
              <a:ext uri="{FF2B5EF4-FFF2-40B4-BE49-F238E27FC236}">
                <a16:creationId xmlns:a16="http://schemas.microsoft.com/office/drawing/2014/main" id="{A1DC6556-3BA5-4EEC-97D7-3E7C705F9850}"/>
              </a:ext>
            </a:extLst>
          </p:cNvPr>
          <p:cNvSpPr/>
          <p:nvPr/>
        </p:nvSpPr>
        <p:spPr>
          <a:xfrm>
            <a:off x="6899692" y="4842089"/>
            <a:ext cx="1216743" cy="522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未解决</a:t>
            </a: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4C3FA29A-BB40-4FC6-9FB8-35405DC9C106}"/>
              </a:ext>
            </a:extLst>
          </p:cNvPr>
          <p:cNvCxnSpPr>
            <a:cxnSpLocks/>
            <a:stCxn id="27" idx="1"/>
            <a:endCxn id="8" idx="1"/>
          </p:cNvCxnSpPr>
          <p:nvPr/>
        </p:nvCxnSpPr>
        <p:spPr>
          <a:xfrm rot="10800000" flipH="1">
            <a:off x="6899691" y="3696164"/>
            <a:ext cx="1" cy="140728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7A632C6-D6FA-4A3B-B86D-B67ECD646B1E}"/>
              </a:ext>
            </a:extLst>
          </p:cNvPr>
          <p:cNvSpPr txBox="1"/>
          <p:nvPr/>
        </p:nvSpPr>
        <p:spPr>
          <a:xfrm>
            <a:off x="6353386" y="3988411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</a:t>
            </a:r>
            <a:endParaRPr lang="en-US" altLang="zh-CN" sz="1400" dirty="0"/>
          </a:p>
          <a:p>
            <a:r>
              <a:rPr lang="zh-CN" altLang="en-US" sz="1400" dirty="0"/>
              <a:t>交</a:t>
            </a:r>
            <a:endParaRPr lang="en-US" altLang="zh-CN" sz="1400" dirty="0"/>
          </a:p>
          <a:p>
            <a:r>
              <a:rPr lang="zh-CN" altLang="en-US" sz="1400" dirty="0"/>
              <a:t>确</a:t>
            </a:r>
            <a:endParaRPr lang="en-US" altLang="zh-CN" sz="1400" dirty="0"/>
          </a:p>
          <a:p>
            <a:r>
              <a:rPr lang="zh-CN" altLang="en-US" sz="1400" dirty="0"/>
              <a:t>认</a:t>
            </a:r>
          </a:p>
        </p:txBody>
      </p:sp>
    </p:spTree>
    <p:extLst>
      <p:ext uri="{BB962C8B-B14F-4D97-AF65-F5344CB8AC3E}">
        <p14:creationId xmlns:p14="http://schemas.microsoft.com/office/powerpoint/2010/main" val="337084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1398</Words>
  <Application>Microsoft Office PowerPoint</Application>
  <PresentationFormat>宽屏</PresentationFormat>
  <Paragraphs>385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jaman</dc:creator>
  <cp:lastModifiedBy>zhao alan</cp:lastModifiedBy>
  <cp:revision>978</cp:revision>
  <dcterms:created xsi:type="dcterms:W3CDTF">2017-04-28T07:11:00Z</dcterms:created>
  <dcterms:modified xsi:type="dcterms:W3CDTF">2020-01-02T09:17:04Z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