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5" r:id="rId2"/>
    <p:sldMasterId id="2147483698" r:id="rId3"/>
    <p:sldMasterId id="2147483701" r:id="rId4"/>
    <p:sldMasterId id="2147483704" r:id="rId5"/>
  </p:sldMasterIdLst>
  <p:notesMasterIdLst>
    <p:notesMasterId r:id="rId17"/>
  </p:notesMasterIdLst>
  <p:sldIdLst>
    <p:sldId id="256" r:id="rId6"/>
    <p:sldId id="265" r:id="rId7"/>
    <p:sldId id="257" r:id="rId8"/>
    <p:sldId id="266" r:id="rId9"/>
    <p:sldId id="258" r:id="rId10"/>
    <p:sldId id="259" r:id="rId11"/>
    <p:sldId id="260" r:id="rId12"/>
    <p:sldId id="262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59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19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78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38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797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57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15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75" algn="l" defTabSz="6095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2C58-A444-48AC-961D-22FD0228042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FEA3-6B33-4299-B37D-4421E97F5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复星，拜耳，可口可乐，</a:t>
            </a:r>
            <a:r>
              <a:rPr lang="en-US" altLang="zh-CN" dirty="0"/>
              <a:t>GE</a:t>
            </a:r>
            <a:r>
              <a:rPr lang="zh-CN" altLang="en-US" dirty="0"/>
              <a:t>，玫琳凯，美敦力，福特，海尔，中国银行，中化集团，中国金茂，立白，伊利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8FEA3-6B33-4299-B37D-4421E97F5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复星，拜耳，可口可乐，</a:t>
            </a:r>
            <a:r>
              <a:rPr lang="en-US" altLang="zh-CN" dirty="0"/>
              <a:t>GE</a:t>
            </a:r>
            <a:r>
              <a:rPr lang="zh-CN" altLang="en-US" dirty="0"/>
              <a:t>，玫琳凯，美敦力，福特，海尔，中国银行，中化集团，中国金茂，立白，伊利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8FEA3-6B33-4299-B37D-4421E97F5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2397" y="3054106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6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E3211-EF3C-401E-B5A4-8AB8FB7BE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89"/>
            <a:ext cx="10970683" cy="4570411"/>
          </a:xfrm>
        </p:spPr>
        <p:txBody>
          <a:bodyPr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sz="2200"/>
            </a:lvl2pPr>
            <a:lvl3pPr>
              <a:defRPr sz="2200"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err="1"/>
              <a:t>22pt</a:t>
            </a:r>
            <a:r>
              <a:rPr lang="en-US"/>
              <a:t> Intel Clear body text</a:t>
            </a:r>
          </a:p>
          <a:p>
            <a:pPr lvl="1"/>
            <a:r>
              <a:rPr lang="en-US" err="1"/>
              <a:t>22pt</a:t>
            </a:r>
            <a:r>
              <a:rPr lang="en-US"/>
              <a:t> Intel Clear large bullet one</a:t>
            </a:r>
          </a:p>
          <a:p>
            <a:pPr lvl="2"/>
            <a:r>
              <a:rPr lang="en-US" err="1"/>
              <a:t>22pt</a:t>
            </a:r>
            <a:r>
              <a:rPr lang="en-US"/>
              <a:t> Intel Clear sub-bullet</a:t>
            </a:r>
          </a:p>
          <a:p>
            <a:pPr lvl="3"/>
            <a:r>
              <a:rPr lang="en-US" err="1"/>
              <a:t>16pt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36pt</a:t>
            </a:r>
            <a:r>
              <a:rPr lang="en-US"/>
              <a:t> Intel Clear Light Headline</a:t>
            </a:r>
          </a:p>
        </p:txBody>
      </p:sp>
    </p:spTree>
    <p:extLst>
      <p:ext uri="{BB962C8B-B14F-4D97-AF65-F5344CB8AC3E}">
        <p14:creationId xmlns:p14="http://schemas.microsoft.com/office/powerpoint/2010/main" val="20153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7D4241A-0A89-4ACD-91F9-711D7B026FA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12356" y="5773004"/>
            <a:ext cx="1408265" cy="914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5" y="1604464"/>
            <a:ext cx="10970683" cy="4567767"/>
          </a:xfrm>
        </p:spPr>
        <p:txBody>
          <a:bodyPr/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6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8167" y="5491032"/>
            <a:ext cx="3746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46293" y="6492875"/>
            <a:ext cx="527976" cy="365125"/>
          </a:xfrm>
          <a:prstGeom prst="rect">
            <a:avLst/>
          </a:prstGeom>
        </p:spPr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358493" y="240079"/>
            <a:ext cx="10972800" cy="601341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0254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3516" y="6484629"/>
            <a:ext cx="550685" cy="365125"/>
          </a:xfrm>
          <a:prstGeom prst="rect">
            <a:avLst/>
          </a:prstGeom>
        </p:spPr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241A-0A89-4ACD-91F9-711D7B026FA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675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89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55F-2071-4C97-9438-013D4AC1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70234"/>
            <a:ext cx="10515600" cy="51476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FE1A-78AA-4D7B-A6C4-24D4919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948EB6B-FD59-485A-9C17-A25663B23EC8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446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498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55F-2071-4C97-9438-013D4AC1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70234"/>
            <a:ext cx="10515600" cy="514769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FE1A-78AA-4D7B-A6C4-24D4919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948EB6B-FD59-485A-9C17-A25663B23EC8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0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47117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10BE-6A97-486D-8CF5-2C9749A5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7E59-D45C-48C7-9BED-576C7DA8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532D-11AB-4E36-90FD-A47DB490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8C32-0EAC-4243-BEB5-D9263AE9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E9F4-FDCB-4EED-B483-919E3429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2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AD82-356A-4C3A-B6C5-190F210A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3242-ADBB-440D-BC4B-266E8BDC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BA4C-A95C-4060-B5A2-4622F12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AF7E-762B-4206-8B4E-0201CB3D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1B25-E512-4CBD-893B-03D5767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88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032C-A4BB-4D7F-ACD3-2E2CF1CD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D546-7FD6-4609-89D4-6289184D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5658-D364-4290-8207-C6F72D03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EBD-060C-4392-9DEA-157F239F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B68A-D436-4955-81C6-9AE0D97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46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48A-E179-46BE-9519-D661EBE7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CF14-D77B-4328-B3B7-5C197A19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7823-F8D2-4CA3-BCC5-D2394AAE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0A6A-06AE-44BF-92EB-A1617874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8715-1117-45D1-9112-BB39D882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0554-549F-4FB8-AC52-EA160517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6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0DD-CB16-4957-B2D7-48469A63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6D42-2552-48A1-9447-C7C4B08B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D27D-999C-4773-B4A7-DAC780A9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7603-DE46-4ED1-91C8-BAEDFFAB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B781E-5F23-44A4-A901-ADC8A943E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BDA80-B02B-4306-8A46-3A28E344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0B6DA-7F27-4F32-ABF1-D1A9DFAE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C4A39-4337-4D09-8A4C-9B8F054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0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4358-5423-430A-8B9F-387DCE8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38A83-9B7F-4BB7-961D-3CD54ED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D946-73F9-4067-8990-98C445E9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8495B-051E-458D-94C7-844722DC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0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6C2F6-F35E-4651-A7AD-D73C8A5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807C4-B2BC-4233-8A01-90AD5E46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732F-4A48-475A-88B4-F2F0A467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51935" y="349897"/>
            <a:ext cx="10972800" cy="620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654052" y="1261088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14350" indent="-514350">
              <a:buFont typeface="+mj-lt"/>
              <a:buAutoNum type="arabicPeriod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39775" indent="-300038">
              <a:buFont typeface="Wingdings" panose="05000000000000000000" pitchFamily="2" charset="2"/>
              <a:buChar char="Ø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-169863">
              <a:buFont typeface="Wingdings" panose="05000000000000000000" pitchFamily="2" charset="2"/>
              <a:buChar char="v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-153988">
              <a:buFont typeface="Wingdings" panose="05000000000000000000" pitchFamily="2" charset="2"/>
              <a:buChar char="q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18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5A05-CEE1-43DE-9135-FE52CCA6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3D05-A2AE-4C38-A2CE-4816CE66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7817-E328-4260-946C-B4F7A5F9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5EDA-F3AF-4ED2-A41D-ADDF9514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EE1B-F339-41CE-9C3B-B2F2BFBC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62F3-AB9B-4225-913C-4EA9C993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7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9DE-8708-4A68-8FD7-03C30692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D22C2-0CB4-4168-B187-6FE292A2A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DB86-AF08-4B7B-9AEA-35798446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8A01-5DDF-482D-887E-D80895A4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566D-C395-4304-8054-F74E26C6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8ABB-9B11-40AB-A1E8-9B7CE491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7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E786-141E-44C2-8F16-CA921584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5CE31-D2E3-411D-8A8A-8365A022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554D-2D69-456C-94C4-A5540073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3C2A-4554-4B51-A95F-C5A07B3E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15B1-6E72-41CA-8EE2-9B8DB2AA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F015C-7825-4537-B355-C41E1B0F4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83A7-3778-4744-A5E9-9E67E75E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7FFB-AC90-44F5-BE09-2C6EC816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EECC-9B77-473D-AFF9-46B37790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551E-94E9-4629-8368-0B7EB01D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4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F9D2-CFF7-4962-BC0D-12CA32AFE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5148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1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369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en-US" sz="1867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en-US" sz="1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en-US" sz="1867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en-US" sz="16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513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9651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ress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3640" y="204124"/>
            <a:ext cx="4105595" cy="3127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9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430871"/>
            <a:ext cx="12192000" cy="4450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5" y="349897"/>
            <a:ext cx="10972800" cy="620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52" y="1261088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14pt Intel Clear sub-bullet</a:t>
            </a:r>
          </a:p>
          <a:p>
            <a:pPr lvl="3"/>
            <a:r>
              <a:rPr lang="en-US" dirty="0"/>
              <a:t>12pt Intel Clear 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1301" y="6523288"/>
            <a:ext cx="380027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bg1">
                    <a:lumMod val="95000"/>
                  </a:schemeClr>
                </a:solidFill>
                <a:latin typeface="+mn-lt"/>
                <a:cs typeface="Intel Clear"/>
              </a:defRPr>
            </a:lvl1pPr>
          </a:lstStyle>
          <a:p>
            <a:fld id="{4CA40400-1128-4282-A20B-52DD7657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40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panose="05000000000000000000" pitchFamily="2" charset="2"/>
        <a:buChar char="q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628635" indent="-171446" algn="l" defTabSz="609570" rtl="0" eaLnBrk="1" latinLnBrk="0" hangingPunct="1">
        <a:spcBef>
          <a:spcPts val="1067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144559" indent="-155571" algn="l" defTabSz="60957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598573" indent="-144459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8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4071"/>
            </a:gs>
            <a:gs pos="20000">
              <a:srgbClr val="004071"/>
            </a:gs>
            <a:gs pos="99000">
              <a:srgbClr val="00122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AA6A43-52B5-498A-94F5-905C24B8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30871"/>
            <a:ext cx="12192000" cy="44500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44946B-EDAB-4962-9A8E-0BE37664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1301" y="6523288"/>
            <a:ext cx="380027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bg1">
                    <a:lumMod val="95000"/>
                  </a:schemeClr>
                </a:solidFill>
                <a:latin typeface="+mn-lt"/>
                <a:cs typeface="Intel Clear"/>
              </a:defRPr>
            </a:lvl1pPr>
          </a:lstStyle>
          <a:p>
            <a:pPr defTabSz="914377"/>
            <a:fld id="{2948EB6B-FD59-485A-9C17-A25663B23EC8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1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4071"/>
            </a:gs>
            <a:gs pos="20000">
              <a:srgbClr val="004071"/>
            </a:gs>
            <a:gs pos="99000">
              <a:srgbClr val="00122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AA6A43-52B5-498A-94F5-905C24B8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30871"/>
            <a:ext cx="12192000" cy="44500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44946B-EDAB-4962-9A8E-0BE37664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1301" y="6523288"/>
            <a:ext cx="380027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bg1">
                    <a:lumMod val="95000"/>
                  </a:schemeClr>
                </a:solidFill>
                <a:latin typeface="+mn-lt"/>
                <a:cs typeface="Intel Clear"/>
              </a:defRPr>
            </a:lvl1pPr>
          </a:lstStyle>
          <a:p>
            <a:pPr defTabSz="914377"/>
            <a:fld id="{2948EB6B-FD59-485A-9C17-A25663B23EC8}" type="slidenum">
              <a:rPr lang="en-US" smtClean="0">
                <a:solidFill>
                  <a:prstClr val="white">
                    <a:lumMod val="9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8CE5-F604-4E68-BBE5-4A09732D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622A1-1542-4900-B739-41F61520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0A5E-A665-4D42-9DF9-DCD01B8BE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8289-5711-4FFF-A55A-801F56B4D42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2940-4A70-45AC-BADF-8136DB2FA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CAAD-0623-486C-A528-2111FFC43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CE78-CF86-4BE2-ADF1-ABFE5A5C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sit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x.book118.com/html/2018/1207/6220015113001234.s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402-217E-4178-8B7B-C8AF795C9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Inventive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9E92F-EF3B-4DC1-8650-A1AFBCE87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20201018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54A3-A526-4F80-B423-AF1E1F9A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Attribute Dependency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7B9B-7F2C-4625-A6F0-2824F06B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打破结构</a:t>
            </a:r>
            <a:r>
              <a:rPr lang="en-US" altLang="zh-CN" dirty="0"/>
              <a:t>/</a:t>
            </a:r>
            <a:r>
              <a:rPr lang="zh-CN" altLang="en-US" dirty="0"/>
              <a:t>功能</a:t>
            </a:r>
            <a:r>
              <a:rPr lang="en-US" altLang="zh-CN" dirty="0"/>
              <a:t>/</a:t>
            </a:r>
            <a:r>
              <a:rPr lang="zh-CN" altLang="en-US" dirty="0"/>
              <a:t>关系型思维定势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A02B4-EE79-4DF2-B47D-8245A61A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85" y="2219460"/>
            <a:ext cx="5504963" cy="40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720-AFE2-4103-B688-AD837940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Unification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C6C18-7AB5-4B74-B6DA-5265B591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将一个附加的任务或者功能分配给某个产品，服务或者流程中一个已有的部件，这个部件既可以是内部构件，也可以是外部构建，但必须在框架内</a:t>
            </a:r>
            <a:endParaRPr lang="en-US" altLang="zh-CN" dirty="0"/>
          </a:p>
          <a:p>
            <a:r>
              <a:rPr lang="zh-CN" altLang="en-US" dirty="0"/>
              <a:t>打破功能型思维定势</a:t>
            </a:r>
            <a:endParaRPr lang="en-US" altLang="zh-CN" dirty="0"/>
          </a:p>
          <a:p>
            <a:r>
              <a:rPr lang="zh-CN" altLang="en-US" dirty="0"/>
              <a:t>验证码案例</a:t>
            </a:r>
            <a:endParaRPr lang="en-US" altLang="zh-CN" dirty="0"/>
          </a:p>
          <a:p>
            <a:pPr lvl="1"/>
            <a:r>
              <a:rPr lang="zh-CN" altLang="en-US" dirty="0"/>
              <a:t>身份识别</a:t>
            </a:r>
            <a:endParaRPr lang="en-US" altLang="zh-CN" dirty="0"/>
          </a:p>
          <a:p>
            <a:pPr lvl="1"/>
            <a:r>
              <a:rPr lang="zh-CN" altLang="en-US" dirty="0"/>
              <a:t>古旧书籍字符识别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DE9-5AE1-441B-B35F-F679323D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Inventive Thinking (SIT)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0EF1-36F5-4F93-8762-F9484498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，</a:t>
            </a:r>
            <a:r>
              <a:rPr lang="en-US" dirty="0"/>
              <a:t>Israel Company</a:t>
            </a:r>
          </a:p>
          <a:p>
            <a:pPr lvl="1"/>
            <a:r>
              <a:rPr lang="en-US" dirty="0"/>
              <a:t>J</a:t>
            </a:r>
            <a:r>
              <a:rPr lang="en-US" altLang="zh-CN" dirty="0"/>
              <a:t>acob Goldenberg, Dr. Roni Horowitz</a:t>
            </a:r>
          </a:p>
          <a:p>
            <a:pPr lvl="1"/>
            <a:r>
              <a:rPr lang="en-US" dirty="0"/>
              <a:t>72 Nations, 1000 Organizations cooperation</a:t>
            </a:r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，</a:t>
            </a:r>
            <a:r>
              <a:rPr lang="en-US" altLang="zh-CN" dirty="0"/>
              <a:t>Enter the Chinese market</a:t>
            </a:r>
          </a:p>
          <a:p>
            <a:r>
              <a:rPr lang="en-US" altLang="zh-CN" dirty="0"/>
              <a:t>Innovative Thinking</a:t>
            </a:r>
          </a:p>
          <a:p>
            <a:r>
              <a:rPr lang="en-US" altLang="zh-CN" dirty="0"/>
              <a:t>Innovation Principles</a:t>
            </a:r>
            <a:r>
              <a:rPr lang="zh-CN" altLang="en-US" dirty="0"/>
              <a:t>（套路）</a:t>
            </a:r>
            <a:endParaRPr lang="en-US" altLang="zh-CN" dirty="0"/>
          </a:p>
          <a:p>
            <a:r>
              <a:rPr lang="en-US" altLang="zh-CN" dirty="0"/>
              <a:t>Innovation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AC4F9-B183-43B7-B503-32559BB9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020222"/>
            <a:ext cx="4322119" cy="28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DE9-5AE1-441B-B35F-F679323D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Inventive Thinking (SIT)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0EF1-36F5-4F93-8762-F9484498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</a:p>
          <a:p>
            <a:pPr lvl="1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https://www.sitsite.com/</a:t>
            </a:r>
            <a:endParaRPr lang="en-US" altLang="zh-CN" dirty="0"/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https://max.book118.com/html/2018/1207/6220015113001234.shtm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0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A1D8-467C-43FC-B5A2-15A2CB2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A5BD-989B-443F-BA06-A8670EC3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  <a:p>
            <a:r>
              <a:rPr lang="en-US" dirty="0"/>
              <a:t>Obstacles to Innovation</a:t>
            </a:r>
          </a:p>
          <a:p>
            <a:pPr lvl="1"/>
            <a:r>
              <a:rPr lang="en-US" dirty="0"/>
              <a:t>Thinking Set</a:t>
            </a:r>
          </a:p>
          <a:p>
            <a:pPr lvl="2"/>
            <a:r>
              <a:rPr lang="en-US" dirty="0"/>
              <a:t>Structural thinking set</a:t>
            </a:r>
          </a:p>
          <a:p>
            <a:pPr lvl="2"/>
            <a:r>
              <a:rPr lang="en-US" dirty="0"/>
              <a:t>Functional thinking set</a:t>
            </a:r>
          </a:p>
          <a:p>
            <a:r>
              <a:rPr lang="en-US" dirty="0"/>
              <a:t>Think out of the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111D8-D3C7-4797-8663-93EFA896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5" y="2103448"/>
            <a:ext cx="3058966" cy="26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2446-6583-4DF2-B8AE-489E5421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 Innovation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66767-0711-42D7-9E27-7DE0EB7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Enhance Creativity</a:t>
            </a:r>
          </a:p>
          <a:p>
            <a:r>
              <a:rPr lang="en-US" dirty="0"/>
              <a:t>Function Follows Form</a:t>
            </a:r>
          </a:p>
          <a:p>
            <a:r>
              <a:rPr lang="en-US" dirty="0"/>
              <a:t>Inside the Box</a:t>
            </a:r>
          </a:p>
          <a:p>
            <a:r>
              <a:rPr lang="en-US" dirty="0"/>
              <a:t>Closed Wor</a:t>
            </a:r>
            <a:r>
              <a:rPr lang="en-US" altLang="zh-CN" dirty="0"/>
              <a:t>l</a:t>
            </a:r>
            <a:r>
              <a:rPr lang="en-US" dirty="0"/>
              <a:t>d</a:t>
            </a:r>
          </a:p>
          <a:p>
            <a:r>
              <a:rPr lang="en-US" dirty="0"/>
              <a:t>The Path of Most Resistance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1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5FB-D9FD-4AC6-9610-1DFE52C6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Subtraction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8B93-8CE1-43AA-BE9F-24F73288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从产品中移除一个重要的组件，再为这个新创造的产品找到其用途</a:t>
            </a:r>
            <a:endParaRPr lang="en-US" altLang="zh-CN" dirty="0"/>
          </a:p>
          <a:p>
            <a:r>
              <a:rPr lang="zh-CN" altLang="en-US" dirty="0"/>
              <a:t>减去一个看似不可或缺的重要组件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4540E-9409-423D-BDF9-5A5D7E90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62" y="2376939"/>
            <a:ext cx="5281573" cy="39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ECCC-EC77-4103-8375-D200045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5B11-D96E-445F-93CE-B04A9D9C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选择产品中的一个已有组件，对它进行复制多份和修改，新复制的组件必须与原件有某种程度上的区别，构想出一种全新的产品或服务</a:t>
            </a:r>
            <a:endParaRPr lang="en-US" altLang="zh-CN" dirty="0"/>
          </a:p>
          <a:p>
            <a:r>
              <a:rPr lang="zh-CN" altLang="en-US" dirty="0"/>
              <a:t>打破结构</a:t>
            </a:r>
            <a:r>
              <a:rPr lang="en-US" altLang="zh-CN" dirty="0"/>
              <a:t>/</a:t>
            </a:r>
            <a:r>
              <a:rPr lang="zh-CN" altLang="en-US" dirty="0"/>
              <a:t>功能型思维定势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50A72-412D-4952-82A7-3ABA3384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902" y="2498500"/>
            <a:ext cx="5156833" cy="38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5FB-D9FD-4AC6-9610-1DFE52C6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7D948-F821-4357-9A34-6115023B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利用除法工具把一个产品或一项服务分解成多个部分，再将这些分解后的部分进行重组：</a:t>
            </a:r>
            <a:endParaRPr lang="en-US" altLang="zh-CN" dirty="0"/>
          </a:p>
          <a:p>
            <a:pPr lvl="1"/>
            <a:r>
              <a:rPr lang="zh-CN" altLang="en-US" dirty="0"/>
              <a:t>以一种全新的形式呈现某个已有的功能</a:t>
            </a:r>
            <a:endParaRPr lang="en-US" altLang="zh-CN" dirty="0"/>
          </a:p>
          <a:p>
            <a:pPr lvl="1"/>
            <a:r>
              <a:rPr lang="zh-CN" altLang="en-US" dirty="0"/>
              <a:t>产生一种全新的功能</a:t>
            </a:r>
            <a:endParaRPr lang="en-US" altLang="zh-CN" dirty="0"/>
          </a:p>
          <a:p>
            <a:r>
              <a:rPr lang="zh-CN" altLang="en-US" dirty="0"/>
              <a:t>重组方式</a:t>
            </a:r>
            <a:endParaRPr lang="en-US" altLang="zh-CN" dirty="0"/>
          </a:p>
          <a:p>
            <a:pPr lvl="1"/>
            <a:r>
              <a:rPr lang="zh-CN" altLang="en-US" dirty="0"/>
              <a:t>按时间重组</a:t>
            </a:r>
            <a:endParaRPr lang="en-US" altLang="zh-CN" dirty="0"/>
          </a:p>
          <a:p>
            <a:pPr lvl="1"/>
            <a:r>
              <a:rPr lang="zh-CN" altLang="en-US" dirty="0"/>
              <a:t>按空间重组</a:t>
            </a:r>
            <a:endParaRPr lang="en-US" altLang="zh-CN" dirty="0"/>
          </a:p>
          <a:p>
            <a:r>
              <a:rPr lang="zh-CN" altLang="en-US" dirty="0"/>
              <a:t>可用于打破功能型思维定势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CE573-F1A1-453A-923A-8347C131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417" y="2511381"/>
            <a:ext cx="5044318" cy="37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8986"/>
      </p:ext>
    </p:extLst>
  </p:cSld>
  <p:clrMapOvr>
    <a:masterClrMapping/>
  </p:clrMapOvr>
</p:sld>
</file>

<file path=ppt/theme/theme1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14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>
          <a:defRPr sz="1100" dirty="0" err="1" smtClean="0">
            <a:solidFill>
              <a:srgbClr val="003C71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o to DPCPP.pptx" id="{3E72CD32-EBF7-4EC9-966B-84F4200E9577}" vid="{1F803BD9-13EB-4F02-A5DC-B851CD86700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o to DPCPP.pptx" id="{3E72CD32-EBF7-4EC9-966B-84F4200E9577}" vid="{1633E17B-0FE5-46D4-828B-D4B1D51DDCD0}"/>
    </a:ext>
  </a:extLst>
</a:theme>
</file>

<file path=ppt/theme/theme3.xml><?xml version="1.0" encoding="utf-8"?>
<a:theme xmlns:a="http://schemas.openxmlformats.org/drawingml/2006/main" name="Intel Blu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o to DPCPP.pptx" id="{3E72CD32-EBF7-4EC9-966B-84F4200E9577}" vid="{09C5D62E-A146-4C4A-8DEA-559281451A88}"/>
    </a:ext>
  </a:extLst>
</a:theme>
</file>

<file path=ppt/theme/theme4.xml><?xml version="1.0" encoding="utf-8"?>
<a:theme xmlns:a="http://schemas.openxmlformats.org/drawingml/2006/main" name="1_Intel Blu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o to DPCPP.pptx" id="{3E72CD32-EBF7-4EC9-966B-84F4200E9577}" vid="{0317CD1B-B414-4B2A-9477-1FC0185126F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o to DPCPP.pptx" id="{3E72CD32-EBF7-4EC9-966B-84F4200E9577}" vid="{0483E1D1-1739-414A-BC7F-C713BBDF5C0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Intel20200415</Template>
  <TotalTime>1459</TotalTime>
  <Words>536</Words>
  <Application>Microsoft Office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Intel Clear</vt:lpstr>
      <vt:lpstr>Intel Clear Pro</vt:lpstr>
      <vt:lpstr>Wingdings</vt:lpstr>
      <vt:lpstr>1_Int_PPT Template_ClearPro_16x9</vt:lpstr>
      <vt:lpstr>Custom Design</vt:lpstr>
      <vt:lpstr>Intel Blue custom</vt:lpstr>
      <vt:lpstr>1_Intel Blue custom</vt:lpstr>
      <vt:lpstr>Office Theme</vt:lpstr>
      <vt:lpstr>Systematic Inventive Thinking</vt:lpstr>
      <vt:lpstr>Systematic Inventive Thinking (SIT) </vt:lpstr>
      <vt:lpstr>Systematic Inventive Thinking (SIT) </vt:lpstr>
      <vt:lpstr>PowerPoint Presentation</vt:lpstr>
      <vt:lpstr>Overview</vt:lpstr>
      <vt:lpstr>SIT Innovation Principles</vt:lpstr>
      <vt:lpstr>The Subtraction Tool</vt:lpstr>
      <vt:lpstr>The Multiplication Tool</vt:lpstr>
      <vt:lpstr>The Division Tool</vt:lpstr>
      <vt:lpstr>The Attribute Dependency Tool</vt:lpstr>
      <vt:lpstr>The Task Unification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SIT-Systematic Inventive Thinking</dc:title>
  <dc:creator>Xiong, Yuan</dc:creator>
  <cp:lastModifiedBy>Xiong, Yuan</cp:lastModifiedBy>
  <cp:revision>45</cp:revision>
  <dcterms:created xsi:type="dcterms:W3CDTF">2020-09-13T03:07:55Z</dcterms:created>
  <dcterms:modified xsi:type="dcterms:W3CDTF">2020-12-10T08:57:43Z</dcterms:modified>
</cp:coreProperties>
</file>