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0" r:id="rId2"/>
    <p:sldId id="303" r:id="rId3"/>
    <p:sldId id="301" r:id="rId4"/>
    <p:sldId id="302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9F915D-A37F-7D4B-7F3E-D93479862A2E}" name="Chen, Shenghao" initials="SC" userId="S::shenghao.chen@intel.com::3c8ed1db-8b47-431f-95e1-9a02d5d117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980" autoAdjust="0"/>
  </p:normalViewPr>
  <p:slideViewPr>
    <p:cSldViewPr snapToGrid="0">
      <p:cViewPr varScale="1">
        <p:scale>
          <a:sx n="122" d="100"/>
          <a:sy n="122" d="100"/>
        </p:scale>
        <p:origin x="17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, Shuye" userId="8f2c5232-9cc8-4ebe-8b03-2431a11a3ce2" providerId="ADAL" clId="{A9A59BC1-7C1A-47A5-A190-5044F1C32992}"/>
    <pc:docChg chg="delSld">
      <pc:chgData name="Pan, Shuye" userId="8f2c5232-9cc8-4ebe-8b03-2431a11a3ce2" providerId="ADAL" clId="{A9A59BC1-7C1A-47A5-A190-5044F1C32992}" dt="2024-01-30T01:44:31.033" v="12" actId="47"/>
      <pc:docMkLst>
        <pc:docMk/>
      </pc:docMkLst>
      <pc:sldChg chg="del">
        <pc:chgData name="Pan, Shuye" userId="8f2c5232-9cc8-4ebe-8b03-2431a11a3ce2" providerId="ADAL" clId="{A9A59BC1-7C1A-47A5-A190-5044F1C32992}" dt="2024-01-30T01:44:17.200" v="0" actId="47"/>
        <pc:sldMkLst>
          <pc:docMk/>
          <pc:sldMk cId="2287691431" sldId="256"/>
        </pc:sldMkLst>
      </pc:sldChg>
      <pc:sldChg chg="del">
        <pc:chgData name="Pan, Shuye" userId="8f2c5232-9cc8-4ebe-8b03-2431a11a3ce2" providerId="ADAL" clId="{A9A59BC1-7C1A-47A5-A190-5044F1C32992}" dt="2024-01-30T01:44:31.033" v="12" actId="47"/>
        <pc:sldMkLst>
          <pc:docMk/>
          <pc:sldMk cId="2919650698" sldId="279"/>
        </pc:sldMkLst>
      </pc:sldChg>
      <pc:sldChg chg="del">
        <pc:chgData name="Pan, Shuye" userId="8f2c5232-9cc8-4ebe-8b03-2431a11a3ce2" providerId="ADAL" clId="{A9A59BC1-7C1A-47A5-A190-5044F1C32992}" dt="2024-01-30T01:44:18.234" v="1" actId="47"/>
        <pc:sldMkLst>
          <pc:docMk/>
          <pc:sldMk cId="3762707599" sldId="284"/>
        </pc:sldMkLst>
      </pc:sldChg>
      <pc:sldChg chg="del">
        <pc:chgData name="Pan, Shuye" userId="8f2c5232-9cc8-4ebe-8b03-2431a11a3ce2" providerId="ADAL" clId="{A9A59BC1-7C1A-47A5-A190-5044F1C32992}" dt="2024-01-30T01:44:19.334" v="2" actId="47"/>
        <pc:sldMkLst>
          <pc:docMk/>
          <pc:sldMk cId="1683511954" sldId="290"/>
        </pc:sldMkLst>
      </pc:sldChg>
      <pc:sldChg chg="del">
        <pc:chgData name="Pan, Shuye" userId="8f2c5232-9cc8-4ebe-8b03-2431a11a3ce2" providerId="ADAL" clId="{A9A59BC1-7C1A-47A5-A190-5044F1C32992}" dt="2024-01-30T01:44:20.845" v="3" actId="47"/>
        <pc:sldMkLst>
          <pc:docMk/>
          <pc:sldMk cId="2674379740" sldId="291"/>
        </pc:sldMkLst>
      </pc:sldChg>
      <pc:sldChg chg="del">
        <pc:chgData name="Pan, Shuye" userId="8f2c5232-9cc8-4ebe-8b03-2431a11a3ce2" providerId="ADAL" clId="{A9A59BC1-7C1A-47A5-A190-5044F1C32992}" dt="2024-01-30T01:44:23.113" v="5" actId="47"/>
        <pc:sldMkLst>
          <pc:docMk/>
          <pc:sldMk cId="568005826" sldId="292"/>
        </pc:sldMkLst>
      </pc:sldChg>
      <pc:sldChg chg="del">
        <pc:chgData name="Pan, Shuye" userId="8f2c5232-9cc8-4ebe-8b03-2431a11a3ce2" providerId="ADAL" clId="{A9A59BC1-7C1A-47A5-A190-5044F1C32992}" dt="2024-01-30T01:44:28.851" v="9" actId="47"/>
        <pc:sldMkLst>
          <pc:docMk/>
          <pc:sldMk cId="1346028673" sldId="293"/>
        </pc:sldMkLst>
      </pc:sldChg>
      <pc:sldChg chg="del">
        <pc:chgData name="Pan, Shuye" userId="8f2c5232-9cc8-4ebe-8b03-2431a11a3ce2" providerId="ADAL" clId="{A9A59BC1-7C1A-47A5-A190-5044F1C32992}" dt="2024-01-30T01:44:25.023" v="6" actId="47"/>
        <pc:sldMkLst>
          <pc:docMk/>
          <pc:sldMk cId="3222636822" sldId="294"/>
        </pc:sldMkLst>
      </pc:sldChg>
      <pc:sldChg chg="del">
        <pc:chgData name="Pan, Shuye" userId="8f2c5232-9cc8-4ebe-8b03-2431a11a3ce2" providerId="ADAL" clId="{A9A59BC1-7C1A-47A5-A190-5044F1C32992}" dt="2024-01-30T01:44:25.984" v="8" actId="47"/>
        <pc:sldMkLst>
          <pc:docMk/>
          <pc:sldMk cId="2940167949" sldId="295"/>
        </pc:sldMkLst>
      </pc:sldChg>
      <pc:sldChg chg="del">
        <pc:chgData name="Pan, Shuye" userId="8f2c5232-9cc8-4ebe-8b03-2431a11a3ce2" providerId="ADAL" clId="{A9A59BC1-7C1A-47A5-A190-5044F1C32992}" dt="2024-01-30T01:44:29.998" v="10" actId="47"/>
        <pc:sldMkLst>
          <pc:docMk/>
          <pc:sldMk cId="1493216919" sldId="296"/>
        </pc:sldMkLst>
      </pc:sldChg>
      <pc:sldChg chg="del">
        <pc:chgData name="Pan, Shuye" userId="8f2c5232-9cc8-4ebe-8b03-2431a11a3ce2" providerId="ADAL" clId="{A9A59BC1-7C1A-47A5-A190-5044F1C32992}" dt="2024-01-30T01:44:30.436" v="11" actId="47"/>
        <pc:sldMkLst>
          <pc:docMk/>
          <pc:sldMk cId="4096980312" sldId="297"/>
        </pc:sldMkLst>
      </pc:sldChg>
      <pc:sldChg chg="del">
        <pc:chgData name="Pan, Shuye" userId="8f2c5232-9cc8-4ebe-8b03-2431a11a3ce2" providerId="ADAL" clId="{A9A59BC1-7C1A-47A5-A190-5044F1C32992}" dt="2024-01-30T01:44:25.560" v="7" actId="47"/>
        <pc:sldMkLst>
          <pc:docMk/>
          <pc:sldMk cId="1177140995" sldId="298"/>
        </pc:sldMkLst>
      </pc:sldChg>
      <pc:sldChg chg="del">
        <pc:chgData name="Pan, Shuye" userId="8f2c5232-9cc8-4ebe-8b03-2431a11a3ce2" providerId="ADAL" clId="{A9A59BC1-7C1A-47A5-A190-5044F1C32992}" dt="2024-01-30T01:44:21.900" v="4" actId="47"/>
        <pc:sldMkLst>
          <pc:docMk/>
          <pc:sldMk cId="239593370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EA2CF-CF31-4C63-BEA7-E3172356F8D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3B611-F21C-45BC-8F83-301DA1898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类型标识符 </a:t>
            </a:r>
            <a: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&amp;</a:t>
            </a:r>
            <a:r>
              <a:rPr lang="zh-CN" alt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函数名（形参列表及类型说明）</a:t>
            </a:r>
            <a: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{ //</a:t>
            </a:r>
            <a:r>
              <a:rPr lang="zh-CN" alt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函数体 </a:t>
            </a:r>
            <a: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B611-F21C-45BC-8F83-301DA18989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1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多一次拷贝构造</a:t>
            </a:r>
            <a:r>
              <a:rPr lang="en-US" altLang="zh-CN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B611-F21C-45BC-8F83-301DA1898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5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返回参数的引用</a:t>
            </a:r>
            <a: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(</a:t>
            </a:r>
            <a:r>
              <a:rPr lang="zh-CN" alt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该参数本身也是引用</a:t>
            </a:r>
            <a: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)</a:t>
            </a:r>
            <a:b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</a:br>
            <a:r>
              <a:rPr lang="zh-CN" alt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返回成员变量</a:t>
            </a:r>
            <a: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(</a:t>
            </a:r>
            <a:r>
              <a:rPr lang="zh-CN" alt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要谨慎</a:t>
            </a:r>
            <a: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)</a:t>
            </a:r>
          </a:p>
          <a:p>
            <a:r>
              <a:rPr lang="zh-CN" alt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返回</a:t>
            </a:r>
            <a:r>
              <a:rPr 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this</a:t>
            </a:r>
            <a:r>
              <a:rPr lang="zh-CN" alt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指向的对象</a:t>
            </a:r>
            <a: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, </a:t>
            </a:r>
            <a:b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</a:br>
            <a: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operator</a:t>
            </a:r>
            <a:r>
              <a:rPr lang="zh-CN" alt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返回*</a:t>
            </a:r>
            <a:r>
              <a:rPr 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this</a:t>
            </a:r>
            <a:r>
              <a:rPr lang="zh-CN" alt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的这种形式</a:t>
            </a:r>
            <a: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, </a:t>
            </a:r>
            <a:r>
              <a:rPr lang="zh-CN" alt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被所有内置类型和标准库类型</a:t>
            </a:r>
            <a: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(</a:t>
            </a:r>
            <a:r>
              <a:rPr 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string, vector, complex)</a:t>
            </a:r>
            <a:r>
              <a:rPr lang="zh-CN" altLang="en-US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共同遵守</a:t>
            </a:r>
            <a:r>
              <a:rPr lang="en-US" altLang="zh-CN" b="0" i="0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B611-F21C-45BC-8F83-301DA18989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B611-F21C-45BC-8F83-301DA18989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B611-F21C-45BC-8F83-301DA18989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B611-F21C-45BC-8F83-301DA18989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3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B611-F21C-45BC-8F83-301DA18989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2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B611-F21C-45BC-8F83-301DA18989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3B611-F21C-45BC-8F83-301DA18989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4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46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118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0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9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99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6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4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08370-EE05-4CC5-80D8-C472A6B003C6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3D83-2CFF-4680-9D43-5EA889E9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1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Writing Good C++ Code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356A4-CADE-4B5A-5D2E-96EAB54BD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539015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Lesson 3-1 Return by reference in C++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3F8FB9E-9657-D0B8-77C8-CDD1E673AE37}"/>
              </a:ext>
            </a:extLst>
          </p:cNvPr>
          <p:cNvSpPr txBox="1">
            <a:spLocks/>
          </p:cNvSpPr>
          <p:nvPr/>
        </p:nvSpPr>
        <p:spPr>
          <a:xfrm>
            <a:off x="1371600" y="4244741"/>
            <a:ext cx="9448800" cy="53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Pan, Shuye</a:t>
            </a:r>
          </a:p>
        </p:txBody>
      </p:sp>
    </p:spTree>
    <p:extLst>
      <p:ext uri="{BB962C8B-B14F-4D97-AF65-F5344CB8AC3E}">
        <p14:creationId xmlns:p14="http://schemas.microsoft.com/office/powerpoint/2010/main" val="230445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3" y="442186"/>
            <a:ext cx="10681854" cy="7883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cap="none" dirty="0">
                <a:latin typeface="IntelOne Display Bold" panose="020B0803020203020204" pitchFamily="34" charset="0"/>
                <a:ea typeface="FangSong" panose="02010609060101010101" pitchFamily="49" charset="-122"/>
              </a:rPr>
              <a:t>WARNINGS</a:t>
            </a:r>
            <a:endParaRPr lang="zh-CN" altLang="en-US" sz="4800" cap="none" dirty="0">
              <a:latin typeface="IntelOne Display Bold" panose="020B0803020203020204" pitchFamily="34" charset="0"/>
              <a:ea typeface="FangSong" panose="02010609060101010101" pitchFamily="49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A2835-52AB-3E48-6A1A-24B9509A5BD6}"/>
              </a:ext>
            </a:extLst>
          </p:cNvPr>
          <p:cNvSpPr txBox="1"/>
          <p:nvPr/>
        </p:nvSpPr>
        <p:spPr>
          <a:xfrm>
            <a:off x="3622990" y="2666185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d = a*b*c</a:t>
            </a:r>
          </a:p>
          <a:p>
            <a:r>
              <a:rPr lang="zh-CN" alt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两个</a:t>
            </a:r>
            <a:r>
              <a:rPr lang="en-US" altLang="zh-CN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new </a:t>
            </a:r>
            <a:r>
              <a:rPr lang="zh-CN" alt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两个</a:t>
            </a:r>
            <a:r>
              <a:rPr lang="en-US" altLang="zh-CN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delete</a:t>
            </a:r>
          </a:p>
          <a:p>
            <a:r>
              <a:rPr lang="zh-CN" alt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内存泄漏</a:t>
            </a:r>
            <a:endParaRPr lang="en-US" sz="2000" b="1" dirty="0">
              <a:solidFill>
                <a:srgbClr val="FFFF00"/>
              </a:solidFill>
              <a:latin typeface="IntelOne Display Light" panose="020B04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D6877-5B2C-98ED-48AB-09843E0368AE}"/>
              </a:ext>
            </a:extLst>
          </p:cNvPr>
          <p:cNvSpPr txBox="1"/>
          <p:nvPr/>
        </p:nvSpPr>
        <p:spPr>
          <a:xfrm>
            <a:off x="394853" y="1484261"/>
            <a:ext cx="70311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friend const Rational&amp; operator* (</a:t>
            </a:r>
          </a:p>
          <a:p>
            <a:r>
              <a:rPr lang="en-US" dirty="0"/>
              <a:t>        const Rational&amp; </a:t>
            </a:r>
            <a:r>
              <a:rPr lang="en-US" dirty="0" err="1"/>
              <a:t>lhs</a:t>
            </a:r>
            <a:r>
              <a:rPr lang="en-US" dirty="0"/>
              <a:t>, const Rational&amp; </a:t>
            </a:r>
            <a:r>
              <a:rPr lang="en-US" dirty="0" err="1"/>
              <a:t>rhs</a:t>
            </a:r>
            <a:r>
              <a:rPr lang="en-US" dirty="0"/>
              <a:t>){</a:t>
            </a:r>
          </a:p>
          <a:p>
            <a:r>
              <a:rPr lang="en-US" dirty="0">
                <a:highlight>
                  <a:srgbClr val="FF00FF"/>
                </a:highlight>
              </a:rPr>
              <a:t>            Rational* result = new Rational(</a:t>
            </a:r>
          </a:p>
          <a:p>
            <a:r>
              <a:rPr lang="en-US" dirty="0">
                <a:highlight>
                  <a:srgbClr val="FF00FF"/>
                </a:highlight>
              </a:rPr>
              <a:t>						</a:t>
            </a:r>
            <a:r>
              <a:rPr lang="en-US" dirty="0" err="1">
                <a:highlight>
                  <a:srgbClr val="FF00FF"/>
                </a:highlight>
              </a:rPr>
              <a:t>lhs.fz</a:t>
            </a:r>
            <a:r>
              <a:rPr lang="en-US" dirty="0">
                <a:highlight>
                  <a:srgbClr val="FF00FF"/>
                </a:highlight>
              </a:rPr>
              <a:t> * rhs.fm, </a:t>
            </a:r>
            <a:r>
              <a:rPr lang="en-US" dirty="0" err="1">
                <a:highlight>
                  <a:srgbClr val="FF00FF"/>
                </a:highlight>
              </a:rPr>
              <a:t>lhs.fz</a:t>
            </a:r>
            <a:r>
              <a:rPr lang="en-US" dirty="0">
                <a:highlight>
                  <a:srgbClr val="FF00FF"/>
                </a:highlight>
              </a:rPr>
              <a:t> * rhs.fm );</a:t>
            </a:r>
          </a:p>
          <a:p>
            <a:r>
              <a:rPr lang="en-US" dirty="0"/>
              <a:t>            return *result;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7112D-95BE-168B-8866-DDE0421AA380}"/>
              </a:ext>
            </a:extLst>
          </p:cNvPr>
          <p:cNvSpPr txBox="1"/>
          <p:nvPr/>
        </p:nvSpPr>
        <p:spPr>
          <a:xfrm>
            <a:off x="301064" y="3911801"/>
            <a:ext cx="61514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friend const Rational&amp; operator* (</a:t>
            </a:r>
          </a:p>
          <a:p>
            <a:r>
              <a:rPr lang="en-US" dirty="0"/>
              <a:t>        const Rational&amp; </a:t>
            </a:r>
            <a:r>
              <a:rPr lang="en-US" dirty="0" err="1"/>
              <a:t>lhs</a:t>
            </a:r>
            <a:r>
              <a:rPr lang="en-US" dirty="0"/>
              <a:t>, const Rational&amp; </a:t>
            </a:r>
            <a:r>
              <a:rPr lang="en-US" dirty="0" err="1"/>
              <a:t>rhs</a:t>
            </a:r>
            <a:r>
              <a:rPr lang="en-US" dirty="0"/>
              <a:t>){</a:t>
            </a:r>
          </a:p>
          <a:p>
            <a:r>
              <a:rPr lang="en-US" dirty="0"/>
              <a:t>            static Rational result;</a:t>
            </a:r>
          </a:p>
          <a:p>
            <a:r>
              <a:rPr lang="en-US" dirty="0"/>
              <a:t>            result = new Rational( </a:t>
            </a:r>
            <a:r>
              <a:rPr lang="en-US" dirty="0" err="1"/>
              <a:t>lhs.fz</a:t>
            </a:r>
            <a:r>
              <a:rPr lang="en-US" dirty="0"/>
              <a:t> * </a:t>
            </a:r>
            <a:r>
              <a:rPr lang="en-US" dirty="0" err="1"/>
              <a:t>rhs.fz</a:t>
            </a:r>
            <a:r>
              <a:rPr lang="en-US" dirty="0"/>
              <a:t>, lhs.fm * rhs.fm );</a:t>
            </a:r>
          </a:p>
          <a:p>
            <a:r>
              <a:rPr lang="en-US" dirty="0"/>
              <a:t>            return result;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76690-499B-B687-E3F9-F21C8946B1B2}"/>
              </a:ext>
            </a:extLst>
          </p:cNvPr>
          <p:cNvSpPr txBox="1"/>
          <p:nvPr/>
        </p:nvSpPr>
        <p:spPr>
          <a:xfrm>
            <a:off x="3622990" y="5373739"/>
            <a:ext cx="1859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Rational </a:t>
            </a:r>
            <a:r>
              <a:rPr lang="en-US" sz="2000" b="1" dirty="0" err="1">
                <a:solidFill>
                  <a:srgbClr val="FFFF00"/>
                </a:solidFill>
                <a:latin typeface="IntelOne Display Light" panose="020B0403020203020204" pitchFamily="34" charset="0"/>
              </a:rPr>
              <a:t>a,b,c,d</a:t>
            </a:r>
            <a:r>
              <a:rPr 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;</a:t>
            </a:r>
          </a:p>
          <a:p>
            <a:r>
              <a:rPr 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a*b == c*d</a:t>
            </a:r>
          </a:p>
          <a:p>
            <a:r>
              <a:rPr lang="zh-CN" alt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永远恒等</a:t>
            </a:r>
            <a:endParaRPr lang="en-US" sz="2000" b="1" dirty="0">
              <a:solidFill>
                <a:srgbClr val="FFFF00"/>
              </a:solidFill>
              <a:latin typeface="IntelOne Display Light" panose="020B04030202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333E2-E4D0-95F1-9C35-C32A9FCE095C}"/>
              </a:ext>
            </a:extLst>
          </p:cNvPr>
          <p:cNvSpPr txBox="1"/>
          <p:nvPr/>
        </p:nvSpPr>
        <p:spPr>
          <a:xfrm>
            <a:off x="6606049" y="1433005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1. </a:t>
            </a:r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不要返回局部变量的引用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IntelOne Display Light" panose="020B04030202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E5BA8-7BEF-E6A2-A714-CDC3A52B0E4D}"/>
              </a:ext>
            </a:extLst>
          </p:cNvPr>
          <p:cNvSpPr txBox="1"/>
          <p:nvPr/>
        </p:nvSpPr>
        <p:spPr>
          <a:xfrm>
            <a:off x="6580915" y="2350261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2. </a:t>
            </a:r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不要返回函数内</a:t>
            </a:r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new</a:t>
            </a:r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的内存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IntelOne Display Light" panose="020B0403020203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7EE9BF-2789-0BBE-792C-0558EFFD6E61}"/>
              </a:ext>
            </a:extLst>
          </p:cNvPr>
          <p:cNvSpPr txBox="1"/>
          <p:nvPr/>
        </p:nvSpPr>
        <p:spPr>
          <a:xfrm>
            <a:off x="6580916" y="3244233"/>
            <a:ext cx="5179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3. </a:t>
            </a:r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不要返回函数内</a:t>
            </a:r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static</a:t>
            </a:r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对象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IntelOne Display Light" panose="020B04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3" grpId="0"/>
      <p:bldP spid="14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3" y="442186"/>
            <a:ext cx="10681854" cy="7883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cap="none" dirty="0">
                <a:latin typeface="IntelOne Display Bold" panose="020B0803020203020204" pitchFamily="34" charset="0"/>
                <a:ea typeface="FangSong" panose="02010609060101010101" pitchFamily="49" charset="-122"/>
              </a:rPr>
              <a:t>WARNINGS</a:t>
            </a:r>
            <a:endParaRPr lang="zh-CN" altLang="en-US" sz="4800" cap="none" dirty="0">
              <a:latin typeface="IntelOne Display Bold" panose="020B0803020203020204" pitchFamily="34" charset="0"/>
              <a:ea typeface="FangSong" panose="02010609060101010101" pitchFamily="49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A2835-52AB-3E48-6A1A-24B9509A5BD6}"/>
              </a:ext>
            </a:extLst>
          </p:cNvPr>
          <p:cNvSpPr txBox="1"/>
          <p:nvPr/>
        </p:nvSpPr>
        <p:spPr>
          <a:xfrm>
            <a:off x="1466588" y="4454417"/>
            <a:ext cx="34884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FF00"/>
                </a:solidFill>
                <a:latin typeface="IntelOne Display Light" panose="020B0403020203020204" pitchFamily="34" charset="0"/>
              </a:rPr>
              <a:t>rec.upperLeft</a:t>
            </a:r>
            <a:r>
              <a:rPr 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().</a:t>
            </a:r>
            <a:r>
              <a:rPr lang="en-US" sz="2000" b="1" dirty="0" err="1">
                <a:solidFill>
                  <a:srgbClr val="FFFF00"/>
                </a:solidFill>
                <a:latin typeface="IntelOne Display Light" panose="020B0403020203020204" pitchFamily="34" charset="0"/>
              </a:rPr>
              <a:t>setX</a:t>
            </a:r>
            <a:r>
              <a:rPr 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(...); </a:t>
            </a:r>
          </a:p>
          <a:p>
            <a:r>
              <a:rPr lang="zh-CN" alt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会修改底层数据</a:t>
            </a:r>
            <a:endParaRPr lang="en-US" altLang="zh-CN" sz="2000" b="1" dirty="0">
              <a:solidFill>
                <a:srgbClr val="FFFF00"/>
              </a:solidFill>
              <a:latin typeface="IntelOne Display Light" panose="020B0403020203020204" pitchFamily="34" charset="0"/>
            </a:endParaRPr>
          </a:p>
          <a:p>
            <a:r>
              <a:rPr lang="zh-CN" alt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加</a:t>
            </a:r>
            <a:r>
              <a:rPr lang="en-US" altLang="zh-CN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const:</a:t>
            </a:r>
            <a:endParaRPr lang="en-US" sz="2000" b="1" dirty="0">
              <a:solidFill>
                <a:srgbClr val="FFFF00"/>
              </a:solidFill>
              <a:latin typeface="IntelOne Display Light" panose="020B0403020203020204" pitchFamily="34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const Point&amp; </a:t>
            </a:r>
            <a:r>
              <a:rPr lang="en-US" sz="2000" b="1" dirty="0" err="1">
                <a:solidFill>
                  <a:srgbClr val="FFFF00"/>
                </a:solidFill>
                <a:latin typeface="IntelOne Display Light" panose="020B0403020203020204" pitchFamily="34" charset="0"/>
              </a:rPr>
              <a:t>upperLeft</a:t>
            </a:r>
            <a:r>
              <a:rPr lang="en-US" sz="2000" b="1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() const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D6877-5B2C-98ED-48AB-09843E0368AE}"/>
              </a:ext>
            </a:extLst>
          </p:cNvPr>
          <p:cNvSpPr txBox="1"/>
          <p:nvPr/>
        </p:nvSpPr>
        <p:spPr>
          <a:xfrm>
            <a:off x="387952" y="1229384"/>
            <a:ext cx="70311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Point{....}</a:t>
            </a:r>
          </a:p>
          <a:p>
            <a:r>
              <a:rPr lang="en-US" dirty="0"/>
              <a:t>struct </a:t>
            </a:r>
            <a:r>
              <a:rPr lang="en-US" dirty="0" err="1"/>
              <a:t>RectPoint</a:t>
            </a:r>
            <a:r>
              <a:rPr lang="en-US" dirty="0"/>
              <a:t>{</a:t>
            </a:r>
          </a:p>
          <a:p>
            <a:r>
              <a:rPr lang="en-US" dirty="0"/>
              <a:t>    Point </a:t>
            </a:r>
            <a:r>
              <a:rPr lang="en-US" dirty="0" err="1"/>
              <a:t>ulhc</a:t>
            </a:r>
            <a:r>
              <a:rPr lang="en-US" dirty="0"/>
              <a:t>; //upper left</a:t>
            </a:r>
          </a:p>
          <a:p>
            <a:r>
              <a:rPr lang="en-US" dirty="0"/>
              <a:t>    Point </a:t>
            </a:r>
            <a:r>
              <a:rPr lang="en-US" dirty="0" err="1"/>
              <a:t>lrhc</a:t>
            </a:r>
            <a:r>
              <a:rPr lang="en-US" dirty="0"/>
              <a:t>; //lower right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Rectangle{</a:t>
            </a:r>
          </a:p>
          <a:p>
            <a:r>
              <a:rPr lang="en-US" dirty="0"/>
              <a:t>   public:</a:t>
            </a:r>
          </a:p>
          <a:p>
            <a:r>
              <a:rPr lang="en-US" dirty="0"/>
              <a:t>    Point&amp; </a:t>
            </a:r>
            <a:r>
              <a:rPr lang="en-US" dirty="0" err="1"/>
              <a:t>upperLeft</a:t>
            </a:r>
            <a:r>
              <a:rPr lang="en-US" dirty="0"/>
              <a:t>() const { return </a:t>
            </a:r>
            <a:r>
              <a:rPr lang="en-US" dirty="0" err="1"/>
              <a:t>pData</a:t>
            </a:r>
            <a:r>
              <a:rPr lang="en-US" dirty="0"/>
              <a:t>-&gt;</a:t>
            </a:r>
            <a:r>
              <a:rPr lang="en-US" dirty="0" err="1"/>
              <a:t>ulhc</a:t>
            </a:r>
            <a:r>
              <a:rPr lang="en-US" dirty="0"/>
              <a:t>; }</a:t>
            </a:r>
          </a:p>
          <a:p>
            <a:r>
              <a:rPr lang="en-US" dirty="0"/>
              <a:t>    Point&amp; </a:t>
            </a:r>
            <a:r>
              <a:rPr lang="en-US" dirty="0" err="1"/>
              <a:t>lowerRight</a:t>
            </a:r>
            <a:r>
              <a:rPr lang="en-US" dirty="0"/>
              <a:t>() const { return </a:t>
            </a:r>
            <a:r>
              <a:rPr lang="en-US" dirty="0" err="1"/>
              <a:t>pData</a:t>
            </a:r>
            <a:r>
              <a:rPr lang="en-US" dirty="0"/>
              <a:t>-&gt;</a:t>
            </a:r>
            <a:r>
              <a:rPr lang="en-US" dirty="0" err="1"/>
              <a:t>lrhc</a:t>
            </a:r>
            <a:r>
              <a:rPr lang="en-US" dirty="0"/>
              <a:t>; }</a:t>
            </a:r>
          </a:p>
          <a:p>
            <a:r>
              <a:rPr lang="en-US" dirty="0"/>
              <a:t>   private:</a:t>
            </a:r>
          </a:p>
          <a:p>
            <a:r>
              <a:rPr lang="en-US" dirty="0"/>
              <a:t>    std::</a:t>
            </a:r>
            <a:r>
              <a:rPr lang="en-US" dirty="0" err="1"/>
              <a:t>trl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RectPoint</a:t>
            </a:r>
            <a:r>
              <a:rPr lang="en-US" dirty="0"/>
              <a:t>&gt; </a:t>
            </a:r>
            <a:r>
              <a:rPr lang="en-US" dirty="0" err="1"/>
              <a:t>pData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7CBF1-A8AF-A3CE-A70C-BCF63F02371F}"/>
              </a:ext>
            </a:extLst>
          </p:cNvPr>
          <p:cNvSpPr txBox="1"/>
          <p:nvPr/>
        </p:nvSpPr>
        <p:spPr>
          <a:xfrm>
            <a:off x="6606049" y="1433005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1. </a:t>
            </a:r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不要返回局部变量的引用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IntelOne Display Light" panose="020B04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F1F39-F4CA-C71D-F15D-54261389BC65}"/>
              </a:ext>
            </a:extLst>
          </p:cNvPr>
          <p:cNvSpPr txBox="1"/>
          <p:nvPr/>
        </p:nvSpPr>
        <p:spPr>
          <a:xfrm>
            <a:off x="6580915" y="2350261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2. </a:t>
            </a:r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不要返回函数内</a:t>
            </a:r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new</a:t>
            </a:r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的内存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IntelOne Display Light" panose="020B04030202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7C537-061D-C453-4D9B-E3259426BF72}"/>
              </a:ext>
            </a:extLst>
          </p:cNvPr>
          <p:cNvSpPr txBox="1"/>
          <p:nvPr/>
        </p:nvSpPr>
        <p:spPr>
          <a:xfrm>
            <a:off x="6580916" y="3244233"/>
            <a:ext cx="5179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3. </a:t>
            </a:r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不要返回函数内</a:t>
            </a:r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static</a:t>
            </a:r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对象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IntelOne Display Light" panose="020B04030202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99176-48C2-32AE-033B-C9511C262084}"/>
              </a:ext>
            </a:extLst>
          </p:cNvPr>
          <p:cNvSpPr txBox="1"/>
          <p:nvPr/>
        </p:nvSpPr>
        <p:spPr>
          <a:xfrm>
            <a:off x="6580916" y="4176217"/>
            <a:ext cx="4697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4. </a:t>
            </a:r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不要轻易返回对象内部</a:t>
            </a:r>
            <a:endParaRPr lang="en-US" altLang="zh-CN" sz="3200" b="1" dirty="0">
              <a:solidFill>
                <a:schemeClr val="accent6">
                  <a:lumMod val="20000"/>
                  <a:lumOff val="80000"/>
                </a:schemeClr>
              </a:solidFill>
              <a:latin typeface="IntelOne Display Light" panose="020B0403020203020204" pitchFamily="34" charset="0"/>
            </a:endParaRPr>
          </a:p>
          <a:p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变量的引用</a:t>
            </a:r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(</a:t>
            </a:r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加</a:t>
            </a:r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const)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IntelOne Display Light" panose="020B04030202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09B7B-63DE-2DE7-1000-B633089262F7}"/>
              </a:ext>
            </a:extLst>
          </p:cNvPr>
          <p:cNvSpPr txBox="1"/>
          <p:nvPr/>
        </p:nvSpPr>
        <p:spPr>
          <a:xfrm>
            <a:off x="3480548" y="5835705"/>
            <a:ext cx="5448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66FF"/>
                </a:solidFill>
                <a:latin typeface="IntelOne Text Bold" panose="020B0803020203020204" pitchFamily="34" charset="0"/>
              </a:rPr>
              <a:t>该返回对象</a:t>
            </a:r>
            <a:r>
              <a:rPr lang="en-US" altLang="zh-CN" sz="3600" b="1" dirty="0">
                <a:solidFill>
                  <a:srgbClr val="FF66FF"/>
                </a:solidFill>
                <a:latin typeface="IntelOne Text Bold" panose="020B0803020203020204" pitchFamily="34" charset="0"/>
              </a:rPr>
              <a:t>, </a:t>
            </a:r>
            <a:r>
              <a:rPr lang="zh-CN" altLang="en-US" sz="3600" b="1" dirty="0">
                <a:solidFill>
                  <a:srgbClr val="FF66FF"/>
                </a:solidFill>
                <a:latin typeface="IntelOne Text Bold" panose="020B0803020203020204" pitchFamily="34" charset="0"/>
              </a:rPr>
              <a:t>还是返回对象</a:t>
            </a:r>
            <a:endParaRPr lang="en-US" sz="3600" b="1" dirty="0">
              <a:solidFill>
                <a:srgbClr val="FF66FF"/>
              </a:solidFill>
              <a:latin typeface="IntelOne Text Bold" panose="020B08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8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3" y="442186"/>
            <a:ext cx="10681854" cy="7883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cap="none" dirty="0">
                <a:latin typeface="IntelOne Display Bold" panose="020B0803020203020204" pitchFamily="34" charset="0"/>
                <a:ea typeface="FangSong" panose="02010609060101010101" pitchFamily="49" charset="-122"/>
              </a:rPr>
              <a:t>QUESTIONS</a:t>
            </a:r>
            <a:endParaRPr lang="zh-CN" altLang="en-US" sz="4800" cap="none" dirty="0">
              <a:latin typeface="IntelOne Display Bold" panose="020B0803020203020204" pitchFamily="34" charset="0"/>
              <a:ea typeface="FangSong" panose="0201060906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D6877-5B2C-98ED-48AB-09843E0368AE}"/>
              </a:ext>
            </a:extLst>
          </p:cNvPr>
          <p:cNvSpPr txBox="1"/>
          <p:nvPr/>
        </p:nvSpPr>
        <p:spPr>
          <a:xfrm>
            <a:off x="2590825" y="1230582"/>
            <a:ext cx="71558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IntelOne Display Light" panose="020B0403020203020204" pitchFamily="34" charset="0"/>
              </a:rPr>
              <a:t>What’s the difference between </a:t>
            </a:r>
          </a:p>
          <a:p>
            <a:r>
              <a:rPr lang="en-US" sz="2800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Object operator=  </a:t>
            </a:r>
            <a:r>
              <a:rPr lang="en-US" sz="2800" dirty="0">
                <a:latin typeface="IntelOne Display Light" panose="020B0403020203020204" pitchFamily="34" charset="0"/>
              </a:rPr>
              <a:t>and  </a:t>
            </a:r>
            <a:r>
              <a:rPr lang="en-US" sz="2800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Object&amp; operator= </a:t>
            </a:r>
            <a:r>
              <a:rPr lang="en-US" sz="2800" dirty="0">
                <a:latin typeface="IntelOne Display Light" panose="020B0403020203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1A00A9-FFC8-DCA1-81D8-B6AFD5A4DC7D}"/>
              </a:ext>
            </a:extLst>
          </p:cNvPr>
          <p:cNvSpPr txBox="1"/>
          <p:nvPr/>
        </p:nvSpPr>
        <p:spPr>
          <a:xfrm>
            <a:off x="2590825" y="2385074"/>
            <a:ext cx="7439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Try to implement class `</a:t>
            </a:r>
            <a:r>
              <a:rPr lang="en-US" dirty="0">
                <a:solidFill>
                  <a:srgbClr val="FFFF00"/>
                </a:solidFill>
              </a:rPr>
              <a:t>Rational</a:t>
            </a:r>
            <a:r>
              <a:rPr lang="en-US" dirty="0"/>
              <a:t>` and find out the answer.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71883-A097-B2BA-A3B2-CCBFCB603FA3}"/>
              </a:ext>
            </a:extLst>
          </p:cNvPr>
          <p:cNvSpPr txBox="1"/>
          <p:nvPr/>
        </p:nvSpPr>
        <p:spPr>
          <a:xfrm>
            <a:off x="7827818" y="3168329"/>
            <a:ext cx="25284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Rational a(1,2);</a:t>
            </a:r>
          </a:p>
          <a:p>
            <a:r>
              <a:rPr lang="en-US" dirty="0"/>
              <a:t>Rational b(3,5);</a:t>
            </a:r>
          </a:p>
          <a:p>
            <a:r>
              <a:rPr lang="en-US" dirty="0"/>
              <a:t>Rational c;</a:t>
            </a:r>
          </a:p>
          <a:p>
            <a:r>
              <a:rPr lang="en-US" dirty="0"/>
              <a:t>c = a * b;</a:t>
            </a:r>
          </a:p>
          <a:p>
            <a:r>
              <a:rPr lang="en-US" dirty="0"/>
              <a:t>(a = b) = c;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7356C-5A02-B028-85AD-58BC32E169B0}"/>
              </a:ext>
            </a:extLst>
          </p:cNvPr>
          <p:cNvSpPr txBox="1"/>
          <p:nvPr/>
        </p:nvSpPr>
        <p:spPr>
          <a:xfrm>
            <a:off x="1094509" y="316832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Rational{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Rational(int _</a:t>
            </a:r>
            <a:r>
              <a:rPr lang="en-US" dirty="0" err="1"/>
              <a:t>fz</a:t>
            </a:r>
            <a:r>
              <a:rPr lang="en-US" dirty="0"/>
              <a:t>=0, int _</a:t>
            </a:r>
            <a:r>
              <a:rPr lang="en-US" dirty="0" err="1"/>
              <a:t>fm</a:t>
            </a:r>
            <a:r>
              <a:rPr lang="en-US" dirty="0"/>
              <a:t>=1): </a:t>
            </a:r>
            <a:r>
              <a:rPr lang="en-US" dirty="0" err="1"/>
              <a:t>fz</a:t>
            </a:r>
            <a:r>
              <a:rPr lang="en-US" dirty="0"/>
              <a:t>(_</a:t>
            </a:r>
            <a:r>
              <a:rPr lang="en-US" dirty="0" err="1"/>
              <a:t>fz</a:t>
            </a:r>
            <a:r>
              <a:rPr lang="en-US" dirty="0"/>
              <a:t>), </a:t>
            </a:r>
            <a:r>
              <a:rPr lang="en-US" dirty="0" err="1"/>
              <a:t>fm</a:t>
            </a:r>
            <a:r>
              <a:rPr lang="en-US" dirty="0"/>
              <a:t>(_</a:t>
            </a:r>
            <a:r>
              <a:rPr lang="en-US" dirty="0" err="1"/>
              <a:t>fm</a:t>
            </a:r>
            <a:r>
              <a:rPr lang="en-US" dirty="0"/>
              <a:t>){}</a:t>
            </a:r>
          </a:p>
          <a:p>
            <a:r>
              <a:rPr lang="en-US" dirty="0">
                <a:solidFill>
                  <a:srgbClr val="FFFF00"/>
                </a:solidFill>
              </a:rPr>
              <a:t>//ADD CODE HERE</a:t>
            </a:r>
          </a:p>
          <a:p>
            <a:endParaRPr lang="en-US" dirty="0"/>
          </a:p>
          <a:p>
            <a:r>
              <a:rPr lang="en-US" dirty="0"/>
              <a:t>private:</a:t>
            </a:r>
          </a:p>
          <a:p>
            <a:r>
              <a:rPr lang="en-US" dirty="0"/>
              <a:t>    int </a:t>
            </a:r>
            <a:r>
              <a:rPr lang="en-US" dirty="0" err="1"/>
              <a:t>fz</a:t>
            </a:r>
            <a:r>
              <a:rPr lang="en-US" dirty="0"/>
              <a:t>, </a:t>
            </a:r>
            <a:r>
              <a:rPr lang="en-US" dirty="0" err="1"/>
              <a:t>fm</a:t>
            </a:r>
            <a:r>
              <a:rPr lang="en-US" dirty="0"/>
              <a:t>;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    friend const Rational operator* (</a:t>
            </a:r>
          </a:p>
          <a:p>
            <a:r>
              <a:rPr lang="en-US" dirty="0"/>
              <a:t>        const Rational&amp; </a:t>
            </a:r>
            <a:r>
              <a:rPr lang="en-US" dirty="0" err="1"/>
              <a:t>lhs</a:t>
            </a:r>
            <a:r>
              <a:rPr lang="en-US" dirty="0"/>
              <a:t>, const Rational&amp; </a:t>
            </a:r>
            <a:r>
              <a:rPr lang="en-US" dirty="0" err="1"/>
              <a:t>rhs</a:t>
            </a:r>
            <a:r>
              <a:rPr lang="en-US" dirty="0"/>
              <a:t>){</a:t>
            </a:r>
          </a:p>
          <a:p>
            <a:r>
              <a:rPr lang="en-US" dirty="0"/>
              <a:t>            return Rational( </a:t>
            </a:r>
            <a:r>
              <a:rPr lang="en-US" dirty="0" err="1"/>
              <a:t>lhs.fz</a:t>
            </a:r>
            <a:r>
              <a:rPr lang="en-US" dirty="0"/>
              <a:t> * rhs.fm, </a:t>
            </a:r>
            <a:r>
              <a:rPr lang="en-US" dirty="0" err="1"/>
              <a:t>lhs.fz</a:t>
            </a:r>
            <a:r>
              <a:rPr lang="en-US" dirty="0"/>
              <a:t> * rhs.fm 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};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F4968-D631-69DE-9AC5-7DD2EC1D0B62}"/>
              </a:ext>
            </a:extLst>
          </p:cNvPr>
          <p:cNvSpPr/>
          <p:nvPr/>
        </p:nvSpPr>
        <p:spPr>
          <a:xfrm>
            <a:off x="554182" y="2978727"/>
            <a:ext cx="6733309" cy="37130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D9840F-2FF4-A4E3-F3B1-5ABC27A0AB9D}"/>
              </a:ext>
            </a:extLst>
          </p:cNvPr>
          <p:cNvSpPr/>
          <p:nvPr/>
        </p:nvSpPr>
        <p:spPr>
          <a:xfrm>
            <a:off x="7426036" y="2973085"/>
            <a:ext cx="3186546" cy="19037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97" y="2159951"/>
            <a:ext cx="4930726" cy="1354099"/>
          </a:xfrm>
        </p:spPr>
        <p:txBody>
          <a:bodyPr>
            <a:noAutofit/>
          </a:bodyPr>
          <a:lstStyle/>
          <a:p>
            <a:pPr algn="ctr"/>
            <a:r>
              <a:rPr lang="en-US" altLang="zh-CN" sz="6600" cap="none" dirty="0">
                <a:latin typeface="IntelOne Display Bold" panose="020B0803020203020204" pitchFamily="34" charset="0"/>
                <a:ea typeface="FangSong" panose="02010609060101010101" pitchFamily="49" charset="-122"/>
              </a:rPr>
              <a:t>OUTLINE</a:t>
            </a:r>
            <a:endParaRPr lang="zh-CN" altLang="en-US" sz="6600" cap="none" dirty="0">
              <a:latin typeface="IntelOne Display Bold" panose="020B0803020203020204" pitchFamily="34" charset="0"/>
              <a:ea typeface="FangSong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356A4-CADE-4B5A-5D2E-96EAB54BD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0726" y="1752893"/>
            <a:ext cx="5655212" cy="539015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cap="none" dirty="0">
                <a:latin typeface="IntelOne Display Bold" panose="020B0803020203020204" pitchFamily="34" charset="0"/>
                <a:ea typeface="FangSong" panose="02010609060101010101" pitchFamily="49" charset="-122"/>
              </a:rPr>
              <a:t>WHAT (Simple Example)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82878-84DE-B0B0-C966-6B89B5F4156D}"/>
              </a:ext>
            </a:extLst>
          </p:cNvPr>
          <p:cNvSpPr txBox="1"/>
          <p:nvPr/>
        </p:nvSpPr>
        <p:spPr>
          <a:xfrm>
            <a:off x="5308210" y="2493504"/>
            <a:ext cx="20292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One Display Bold" panose="020B0803020203020204" pitchFamily="34" charset="0"/>
                <a:ea typeface="FangSong" panose="02010609060101010101" pitchFamily="49" charset="-122"/>
                <a:cs typeface="+mj-cs"/>
              </a:rPr>
              <a:t>WHY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2C7B2-6DCC-5304-E8F2-78C6D187112B}"/>
              </a:ext>
            </a:extLst>
          </p:cNvPr>
          <p:cNvSpPr txBox="1"/>
          <p:nvPr/>
        </p:nvSpPr>
        <p:spPr>
          <a:xfrm>
            <a:off x="5308209" y="3286751"/>
            <a:ext cx="20292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One Display Bold" panose="020B0803020203020204" pitchFamily="34" charset="0"/>
                <a:ea typeface="FangSong" panose="02010609060101010101" pitchFamily="49" charset="-122"/>
                <a:cs typeface="+mj-cs"/>
              </a:rPr>
              <a:t>HOW 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9FDDF-4881-04A6-7913-28BE5CCF582F}"/>
              </a:ext>
            </a:extLst>
          </p:cNvPr>
          <p:cNvSpPr txBox="1"/>
          <p:nvPr/>
        </p:nvSpPr>
        <p:spPr>
          <a:xfrm>
            <a:off x="5287694" y="4079998"/>
            <a:ext cx="4099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One Display Bold" panose="020B0803020203020204" pitchFamily="34" charset="0"/>
                <a:ea typeface="FangSong" panose="02010609060101010101" pitchFamily="49" charset="-122"/>
                <a:cs typeface="+mj-cs"/>
              </a:rPr>
              <a:t>WARNINGS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650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512" y="531865"/>
            <a:ext cx="7121238" cy="7883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cap="none" dirty="0">
                <a:latin typeface="IntelOne Display Bold" panose="020B0803020203020204" pitchFamily="34" charset="0"/>
                <a:ea typeface="FangSong" panose="02010609060101010101" pitchFamily="49" charset="-122"/>
              </a:rPr>
              <a:t>WHAT (Simple Example)</a:t>
            </a:r>
            <a:endParaRPr lang="zh-CN" altLang="en-US" sz="4800" cap="none" dirty="0">
              <a:latin typeface="IntelOne Display Bold" panose="020B0803020203020204" pitchFamily="34" charset="0"/>
              <a:ea typeface="FangSong" panose="02010609060101010101" pitchFamily="49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0A20B03-1729-5B8F-DA3D-823B9A7E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700" y="1496749"/>
            <a:ext cx="5444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IntelOne Display Light" panose="020B0403020203020204" pitchFamily="34" charset="0"/>
              </a:rPr>
              <a:t>DataType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highlight>
                  <a:srgbClr val="FF00FF"/>
                </a:highlight>
                <a:latin typeface="IntelOne Display Light" panose="020B0403020203020204" pitchFamily="34" charset="0"/>
              </a:rPr>
              <a:t>&amp;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IntelOne Display Light" panose="020B0403020203020204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IntelOne Display Light" panose="020B0403020203020204" pitchFamily="34" charset="0"/>
              </a:rPr>
              <a:t>functionName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IntelOne Display Light" panose="020B0403020203020204" pitchFamily="34" charset="0"/>
              </a:rPr>
              <a:t>(parameters);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IntelOne Display Light" panose="020B0403020203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B867F4-357E-2A9B-B5F4-E8718CF62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86" y="4011349"/>
            <a:ext cx="4858446" cy="20821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2A1AF6-A7E2-D5FE-2DBC-1332F0B21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070" y="4011349"/>
            <a:ext cx="4423749" cy="24044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914C61-7E83-4E04-0CD1-EE1641E93DB7}"/>
              </a:ext>
            </a:extLst>
          </p:cNvPr>
          <p:cNvSpPr txBox="1"/>
          <p:nvPr/>
        </p:nvSpPr>
        <p:spPr>
          <a:xfrm>
            <a:off x="2870700" y="2134902"/>
            <a:ext cx="4972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vector&lt;double&gt; </a:t>
            </a:r>
            <a:r>
              <a:rPr lang="en-US" dirty="0" err="1"/>
              <a:t>vals</a:t>
            </a:r>
            <a:r>
              <a:rPr lang="en-US" dirty="0"/>
              <a:t> = {1, 2, 3, 4, 5};</a:t>
            </a:r>
          </a:p>
          <a:p>
            <a:r>
              <a:rPr lang="en-US" dirty="0"/>
              <a:t>double</a:t>
            </a:r>
            <a:r>
              <a:rPr lang="en-US" dirty="0">
                <a:highlight>
                  <a:srgbClr val="FF00FF"/>
                </a:highlight>
              </a:rPr>
              <a:t>&amp;</a:t>
            </a:r>
            <a:r>
              <a:rPr lang="en-US" dirty="0"/>
              <a:t> </a:t>
            </a:r>
            <a:r>
              <a:rPr lang="en-US" dirty="0" err="1"/>
              <a:t>setIndex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r>
              <a:rPr lang="en-US" dirty="0"/>
              <a:t>    double&amp; ref = </a:t>
            </a:r>
            <a:r>
              <a:rPr lang="en-US" dirty="0" err="1"/>
              <a:t>vals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return ref;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1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3" y="442186"/>
            <a:ext cx="10681854" cy="7883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cap="none" dirty="0">
                <a:latin typeface="IntelOne Display Bold" panose="020B0803020203020204" pitchFamily="34" charset="0"/>
                <a:ea typeface="FangSong" panose="02010609060101010101" pitchFamily="49" charset="-122"/>
              </a:rPr>
              <a:t>WHY</a:t>
            </a:r>
            <a:endParaRPr lang="zh-CN" altLang="en-US" sz="4800" cap="none" dirty="0">
              <a:latin typeface="IntelOne Display Bold" panose="020B0803020203020204" pitchFamily="34" charset="0"/>
              <a:ea typeface="FangSong" panose="02010609060101010101" pitchFamily="49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0A20B03-1729-5B8F-DA3D-823B9A7E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94" y="1454546"/>
            <a:ext cx="3225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-</a:t>
            </a:r>
            <a:r>
              <a:rPr kumimoji="0" lang="zh-CN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 函数类型可为左值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IntelOne Display Light" panose="020B0403020203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FC47951-2D22-BF97-BA0D-DBD3C3FB8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07" y="2173341"/>
            <a:ext cx="5309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STL 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可以保持和</a:t>
            </a:r>
            <a:r>
              <a:rPr lang="en-US" altLang="zh-CN" sz="20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C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原生数组接口一致性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IntelOne Display Light" panose="020B0403020203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EBF03B-42A5-38BF-FA97-6602F974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230582"/>
            <a:ext cx="5960012" cy="3576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AB25A7-1745-B138-D106-82FEBF99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237882"/>
            <a:ext cx="5960012" cy="13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3" y="442186"/>
            <a:ext cx="10681854" cy="7883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cap="none" dirty="0">
                <a:latin typeface="IntelOne Display Bold" panose="020B0803020203020204" pitchFamily="34" charset="0"/>
                <a:ea typeface="FangSong" panose="02010609060101010101" pitchFamily="49" charset="-122"/>
              </a:rPr>
              <a:t>WHY</a:t>
            </a:r>
            <a:endParaRPr lang="zh-CN" altLang="en-US" sz="4800" cap="none" dirty="0">
              <a:latin typeface="IntelOne Display Bold" panose="020B0803020203020204" pitchFamily="34" charset="0"/>
              <a:ea typeface="FangSong" panose="02010609060101010101" pitchFamily="49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0A20B03-1729-5B8F-DA3D-823B9A7E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94" y="1454546"/>
            <a:ext cx="3225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-</a:t>
            </a:r>
            <a:r>
              <a:rPr kumimoji="0" lang="zh-CN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 函数类型可为左值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IntelOne Display Light" panose="020B0403020203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70E8DA-249B-08F7-BDBB-96102904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94" y="2962338"/>
            <a:ext cx="4930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-</a:t>
            </a:r>
            <a:r>
              <a:rPr lang="en-US" altLang="en-US" sz="24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 VS</a:t>
            </a:r>
            <a:r>
              <a:rPr lang="zh-CN" altLang="en-US" sz="24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返回值</a:t>
            </a:r>
            <a:r>
              <a:rPr lang="en-US" altLang="zh-CN" sz="24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: </a:t>
            </a:r>
            <a:r>
              <a:rPr lang="zh-CN" altLang="en-US" sz="24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在内存中不产生的副本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 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IntelOne Display Light" panose="020B0403020203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FC47951-2D22-BF97-BA0D-DBD3C3FB8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07" y="2173341"/>
            <a:ext cx="5309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STL 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可以保持和</a:t>
            </a:r>
            <a:r>
              <a:rPr lang="en-US" altLang="zh-CN" sz="20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C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原生数组接口一致性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IntelOne Display Light" panose="020B0403020203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5F1FB08-E9E8-4C1C-27D4-D595C52C3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08" y="3664829"/>
            <a:ext cx="41795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chemeClr val="tx1">
                    <a:lumMod val="95000"/>
                  </a:schemeClr>
                </a:solidFill>
                <a:effectLst/>
                <a:latin typeface="IntelOne Display Light" panose="020B0403020203020204" pitchFamily="34" charset="0"/>
              </a:rPr>
              <a:t>- 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IntelOne Display Light" panose="020B0403020203020204" pitchFamily="34" charset="0"/>
              </a:rPr>
              <a:t>随着编译器优化</a:t>
            </a:r>
            <a:r>
              <a:rPr lang="en-US" altLang="zh-CN" sz="2000" b="1" dirty="0">
                <a:solidFill>
                  <a:schemeClr val="tx1">
                    <a:lumMod val="95000"/>
                  </a:schemeClr>
                </a:solidFill>
                <a:effectLst/>
                <a:latin typeface="IntelOne Display Light" panose="020B0403020203020204" pitchFamily="34" charset="0"/>
              </a:rPr>
              <a:t>, 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差别变小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IntelOne Display Light" panose="020B0403020203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735417-C88F-0925-50E0-D12805AE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07" y="4315326"/>
            <a:ext cx="41795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chemeClr val="tx1">
                    <a:lumMod val="95000"/>
                  </a:schemeClr>
                </a:solidFill>
                <a:effectLst/>
                <a:latin typeface="IntelOne Display Light" panose="020B0403020203020204" pitchFamily="34" charset="0"/>
              </a:rPr>
              <a:t>- </a:t>
            </a:r>
            <a:r>
              <a:rPr lang="zh-CN" altLang="en-US" sz="20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连续运算符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IntelOne Display Light" panose="020B04030202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03E62-8A7B-1753-68E7-B7856AFE8FB4}"/>
              </a:ext>
            </a:extLst>
          </p:cNvPr>
          <p:cNvSpPr txBox="1"/>
          <p:nvPr/>
        </p:nvSpPr>
        <p:spPr>
          <a:xfrm>
            <a:off x="2936096" y="4110792"/>
            <a:ext cx="32833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//operator =</a:t>
            </a:r>
          </a:p>
          <a:p>
            <a:r>
              <a:rPr lang="en-US" dirty="0"/>
              <a:t>a = b = c;</a:t>
            </a:r>
          </a:p>
          <a:p>
            <a:r>
              <a:rPr lang="en-US" dirty="0"/>
              <a:t>(a = b) = c;</a:t>
            </a:r>
          </a:p>
          <a:p>
            <a:endParaRPr lang="en-US" dirty="0"/>
          </a:p>
          <a:p>
            <a:r>
              <a:rPr lang="en-US" dirty="0"/>
              <a:t>//operator *+-/</a:t>
            </a:r>
          </a:p>
          <a:p>
            <a:r>
              <a:rPr lang="en-US" dirty="0"/>
              <a:t>a = b*c*d ;</a:t>
            </a:r>
          </a:p>
          <a:p>
            <a:endParaRPr lang="en-US" dirty="0"/>
          </a:p>
          <a:p>
            <a:r>
              <a:rPr lang="en-US" dirty="0"/>
              <a:t>//iostream &lt;&lt; &gt;&gt; </a:t>
            </a:r>
          </a:p>
          <a:p>
            <a:r>
              <a:rPr lang="en-US" dirty="0" err="1"/>
              <a:t>cout</a:t>
            </a:r>
            <a:r>
              <a:rPr lang="en-US" dirty="0"/>
              <a:t> &lt;&lt; a &lt;&lt; b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35453-FC77-7368-8799-27200202AC5B}"/>
              </a:ext>
            </a:extLst>
          </p:cNvPr>
          <p:cNvSpPr txBox="1"/>
          <p:nvPr/>
        </p:nvSpPr>
        <p:spPr>
          <a:xfrm>
            <a:off x="6581977" y="2962338"/>
            <a:ext cx="2673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Rational a(1,2);</a:t>
            </a:r>
          </a:p>
          <a:p>
            <a:r>
              <a:rPr lang="en-US" dirty="0"/>
              <a:t>Rational b;</a:t>
            </a:r>
          </a:p>
          <a:p>
            <a:r>
              <a:rPr lang="en-US" dirty="0"/>
              <a:t>b </a:t>
            </a:r>
            <a:r>
              <a:rPr lang="en-US" dirty="0">
                <a:solidFill>
                  <a:srgbClr val="FFFF00"/>
                </a:solidFill>
              </a:rPr>
              <a:t>=</a:t>
            </a:r>
            <a:r>
              <a:rPr lang="en-US" dirty="0"/>
              <a:t> a;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72B1EB-712A-1A53-9A80-B74AA5B9A24A}"/>
              </a:ext>
            </a:extLst>
          </p:cNvPr>
          <p:cNvSpPr txBox="1"/>
          <p:nvPr/>
        </p:nvSpPr>
        <p:spPr>
          <a:xfrm>
            <a:off x="6942109" y="4515381"/>
            <a:ext cx="5189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Rational&amp; operator =(const Rational&amp; obj)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765878-5917-1A17-53D4-FCB24AE76A8D}"/>
              </a:ext>
            </a:extLst>
          </p:cNvPr>
          <p:cNvSpPr txBox="1"/>
          <p:nvPr/>
        </p:nvSpPr>
        <p:spPr>
          <a:xfrm>
            <a:off x="7081123" y="3995306"/>
            <a:ext cx="5189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Rational operator=(const Rational&amp; obj)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A5A723-786E-DC71-3056-F524FD7FA326}"/>
              </a:ext>
            </a:extLst>
          </p:cNvPr>
          <p:cNvSpPr/>
          <p:nvPr/>
        </p:nvSpPr>
        <p:spPr>
          <a:xfrm>
            <a:off x="6833692" y="3560707"/>
            <a:ext cx="247431" cy="2657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384ED3-2D24-6667-71B6-15D1ADC7A9A5}"/>
              </a:ext>
            </a:extLst>
          </p:cNvPr>
          <p:cNvCxnSpPr/>
          <p:nvPr/>
        </p:nvCxnSpPr>
        <p:spPr>
          <a:xfrm>
            <a:off x="6996869" y="3837153"/>
            <a:ext cx="123716" cy="28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96E3D2-5C1C-7999-4E60-5941F6A8C7DC}"/>
              </a:ext>
            </a:extLst>
          </p:cNvPr>
          <p:cNvCxnSpPr>
            <a:cxnSpLocks/>
          </p:cNvCxnSpPr>
          <p:nvPr/>
        </p:nvCxnSpPr>
        <p:spPr>
          <a:xfrm>
            <a:off x="6942110" y="3850509"/>
            <a:ext cx="68290" cy="72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19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7" grpId="0"/>
      <p:bldP spid="9" grpId="0"/>
      <p:bldP spid="21" grpId="0"/>
      <p:bldP spid="29" grpId="0"/>
      <p:bldP spid="30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3" y="442186"/>
            <a:ext cx="10681854" cy="7883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cap="none" dirty="0">
                <a:latin typeface="IntelOne Display Bold" panose="020B0803020203020204" pitchFamily="34" charset="0"/>
                <a:ea typeface="FangSong" panose="02010609060101010101" pitchFamily="49" charset="-122"/>
              </a:rPr>
              <a:t>HOW – return reference</a:t>
            </a:r>
            <a:endParaRPr lang="zh-CN" altLang="en-US" sz="4800" cap="none" dirty="0">
              <a:latin typeface="IntelOne Display Bold" panose="020B0803020203020204" pitchFamily="34" charset="0"/>
              <a:ea typeface="FangSong" panose="02010609060101010101" pitchFamily="49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0A20B03-1729-5B8F-DA3D-823B9A7E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73" y="1587252"/>
            <a:ext cx="3225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-</a:t>
            </a:r>
            <a:r>
              <a:rPr kumimoji="0" lang="zh-CN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 返回参数的引用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IntelOne Display Light" panose="020B0403020203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70E8DA-249B-08F7-BDBB-96102904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73" y="3042052"/>
            <a:ext cx="49722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-</a:t>
            </a:r>
            <a:r>
              <a:rPr kumimoji="0" lang="zh-CN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 </a:t>
            </a:r>
            <a:r>
              <a:rPr lang="zh-CN" altLang="en-US" sz="24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返回成员变量</a:t>
            </a:r>
            <a:r>
              <a:rPr lang="en-US" altLang="zh-CN" sz="24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(simple example)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 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IntelOne Display Light" panose="020B04030202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03E62-8A7B-1753-68E7-B7856AFE8FB4}"/>
              </a:ext>
            </a:extLst>
          </p:cNvPr>
          <p:cNvSpPr txBox="1"/>
          <p:nvPr/>
        </p:nvSpPr>
        <p:spPr>
          <a:xfrm>
            <a:off x="5405926" y="3042052"/>
            <a:ext cx="49722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double</a:t>
            </a:r>
            <a:r>
              <a:rPr lang="en-US" dirty="0">
                <a:highlight>
                  <a:srgbClr val="FF00FF"/>
                </a:highlight>
              </a:rPr>
              <a:t>&amp;</a:t>
            </a:r>
            <a:r>
              <a:rPr lang="en-US" dirty="0"/>
              <a:t> </a:t>
            </a:r>
            <a:r>
              <a:rPr lang="en-US" dirty="0" err="1"/>
              <a:t>setIndex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r>
              <a:rPr lang="en-US" dirty="0"/>
              <a:t>    double&amp; ref = </a:t>
            </a:r>
            <a:r>
              <a:rPr lang="en-US" dirty="0" err="1"/>
              <a:t>vals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return ref;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20A73-A465-046E-2AB2-E7ABBC7D3B8E}"/>
              </a:ext>
            </a:extLst>
          </p:cNvPr>
          <p:cNvSpPr txBox="1"/>
          <p:nvPr/>
        </p:nvSpPr>
        <p:spPr>
          <a:xfrm>
            <a:off x="5405926" y="1587252"/>
            <a:ext cx="6786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string </a:t>
            </a:r>
            <a:r>
              <a:rPr lang="en-US" dirty="0">
                <a:highlight>
                  <a:srgbClr val="FF00FF"/>
                </a:highlight>
              </a:rPr>
              <a:t>&amp;</a:t>
            </a:r>
            <a:r>
              <a:rPr lang="en-US" dirty="0" err="1"/>
              <a:t>shorterString</a:t>
            </a:r>
            <a:r>
              <a:rPr lang="en-US" dirty="0"/>
              <a:t>(const string </a:t>
            </a:r>
            <a:r>
              <a:rPr lang="en-US" dirty="0">
                <a:highlight>
                  <a:srgbClr val="FF00FF"/>
                </a:highlight>
              </a:rPr>
              <a:t>&amp;</a:t>
            </a:r>
            <a:r>
              <a:rPr lang="en-US" dirty="0"/>
              <a:t>s1,const string </a:t>
            </a:r>
            <a:r>
              <a:rPr lang="en-US" dirty="0">
                <a:highlight>
                  <a:srgbClr val="FF00FF"/>
                </a:highlight>
              </a:rPr>
              <a:t>&amp;</a:t>
            </a:r>
            <a:r>
              <a:rPr lang="en-US" dirty="0"/>
              <a:t>s2){</a:t>
            </a:r>
          </a:p>
          <a:p>
            <a:r>
              <a:rPr lang="en-US" dirty="0"/>
              <a:t>	return s1.size()&lt;s2.size()?s1:s2;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9EACB1-979B-C560-559E-9B9087EDE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74" y="4578251"/>
            <a:ext cx="3225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-</a:t>
            </a:r>
            <a:r>
              <a:rPr kumimoji="0" lang="zh-CN" altLang="en-US" sz="24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 </a:t>
            </a:r>
            <a:r>
              <a:rPr lang="zh-CN" altLang="en-US" sz="24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返回</a:t>
            </a:r>
            <a:r>
              <a:rPr lang="en-US" altLang="zh-CN" sz="24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this</a:t>
            </a:r>
            <a:r>
              <a:rPr lang="zh-CN" altLang="en-US" sz="24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指向的对象</a:t>
            </a:r>
            <a:endParaRPr kumimoji="0" lang="en-US" altLang="en-US" sz="3600" b="1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IntelOne Display Light" panose="020B0403020203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D271BF8-0C9C-2532-4AC0-91485B53A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72" y="5115132"/>
            <a:ext cx="3225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-</a:t>
            </a:r>
            <a:r>
              <a:rPr kumimoji="0" lang="zh-CN" altLang="en-US" sz="2000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operator  </a:t>
            </a:r>
            <a:r>
              <a:rPr lang="en-US" sz="2000" dirty="0">
                <a:highlight>
                  <a:srgbClr val="FF00FF"/>
                </a:highlight>
              </a:rPr>
              <a:t>return *this;</a:t>
            </a:r>
            <a:r>
              <a:rPr lang="en-US" altLang="zh-CN" sz="2000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 </a:t>
            </a:r>
            <a:endParaRPr kumimoji="0" lang="en-US" altLang="en-US" sz="3200" b="1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IntelOne Display Light" panose="020B04030202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65721-D83F-4D39-BE25-3A8FFB3DA68A}"/>
              </a:ext>
            </a:extLst>
          </p:cNvPr>
          <p:cNvSpPr txBox="1"/>
          <p:nvPr/>
        </p:nvSpPr>
        <p:spPr>
          <a:xfrm>
            <a:off x="5328479" y="4578251"/>
            <a:ext cx="62732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ListNode</a:t>
            </a:r>
            <a:r>
              <a:rPr lang="en-US" dirty="0"/>
              <a:t>&lt;T&gt;&amp; operator=(const </a:t>
            </a:r>
            <a:r>
              <a:rPr lang="en-US" dirty="0" err="1"/>
              <a:t>ListNode</a:t>
            </a:r>
            <a:r>
              <a:rPr lang="en-US" dirty="0"/>
              <a:t>&lt;T&gt;&amp; obj){</a:t>
            </a:r>
          </a:p>
          <a:p>
            <a:r>
              <a:rPr lang="en-US" dirty="0"/>
              <a:t>       if(this == &amp;obj ){</a:t>
            </a:r>
          </a:p>
          <a:p>
            <a:r>
              <a:rPr lang="en-US" dirty="0"/>
              <a:t>		return *this;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   this-&gt;data = </a:t>
            </a:r>
            <a:r>
              <a:rPr lang="en-US" dirty="0" err="1"/>
              <a:t>obj.getData</a:t>
            </a:r>
            <a:r>
              <a:rPr lang="en-US" dirty="0"/>
              <a:t>();</a:t>
            </a:r>
          </a:p>
          <a:p>
            <a:r>
              <a:rPr lang="en-US" dirty="0"/>
              <a:t>	this-&gt;next = </a:t>
            </a:r>
            <a:r>
              <a:rPr lang="en-US" dirty="0" err="1"/>
              <a:t>obj.next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00FF"/>
                </a:highlight>
              </a:rPr>
              <a:t>return *this;</a:t>
            </a:r>
          </a:p>
          <a:p>
            <a:r>
              <a:rPr lang="en-US" dirty="0"/>
              <a:t>    }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9923991A-BC65-6738-9997-377AA2A79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065" y="5515242"/>
            <a:ext cx="15095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o</a:t>
            </a:r>
            <a:r>
              <a:rPr kumimoji="0" lang="en-US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perator=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IntelOne Display Light" panose="020B0403020203020204" pitchFamily="34" charset="0"/>
              </a:rPr>
              <a:t>operator&lt;&lt;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latin typeface="IntelOne Display Light" panose="020B0403020203020204" pitchFamily="34" charset="0"/>
              </a:rPr>
              <a:t>operator*</a:t>
            </a:r>
          </a:p>
        </p:txBody>
      </p:sp>
    </p:spTree>
    <p:extLst>
      <p:ext uri="{BB962C8B-B14F-4D97-AF65-F5344CB8AC3E}">
        <p14:creationId xmlns:p14="http://schemas.microsoft.com/office/powerpoint/2010/main" val="390178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9" grpId="0"/>
      <p:bldP spid="4" grpId="0"/>
      <p:bldP spid="10" grpId="0"/>
      <p:bldP spid="12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3" y="442186"/>
            <a:ext cx="10681854" cy="7883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cap="none" dirty="0">
                <a:latin typeface="IntelOne Display Bold" panose="020B0803020203020204" pitchFamily="34" charset="0"/>
                <a:ea typeface="FangSong" panose="02010609060101010101" pitchFamily="49" charset="-122"/>
              </a:rPr>
              <a:t>HOW – operator&lt;&lt;</a:t>
            </a:r>
            <a:endParaRPr lang="zh-CN" altLang="en-US" sz="4800" cap="none" dirty="0">
              <a:latin typeface="IntelOne Display Bold" panose="020B0803020203020204" pitchFamily="34" charset="0"/>
              <a:ea typeface="FangSong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03E62-8A7B-1753-68E7-B7856AFE8FB4}"/>
              </a:ext>
            </a:extLst>
          </p:cNvPr>
          <p:cNvSpPr txBox="1"/>
          <p:nvPr/>
        </p:nvSpPr>
        <p:spPr>
          <a:xfrm>
            <a:off x="6096000" y="1582340"/>
            <a:ext cx="68718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template&lt;class U&gt;</a:t>
            </a:r>
          </a:p>
          <a:p>
            <a:r>
              <a:rPr lang="en-US" dirty="0"/>
              <a:t>std::</a:t>
            </a:r>
            <a:r>
              <a:rPr lang="en-US" dirty="0" err="1"/>
              <a:t>ostream</a:t>
            </a:r>
            <a:r>
              <a:rPr lang="en-US" dirty="0"/>
              <a:t>&amp; operator&lt;&lt; (</a:t>
            </a:r>
          </a:p>
          <a:p>
            <a:r>
              <a:rPr lang="en-US" dirty="0"/>
              <a:t>	std::</a:t>
            </a:r>
            <a:r>
              <a:rPr lang="en-US" dirty="0" err="1"/>
              <a:t>ostream</a:t>
            </a:r>
            <a:r>
              <a:rPr lang="en-US" dirty="0"/>
              <a:t>&amp; </a:t>
            </a:r>
            <a:r>
              <a:rPr lang="en-US" dirty="0" err="1"/>
              <a:t>os</a:t>
            </a:r>
            <a:r>
              <a:rPr lang="en-US" dirty="0"/>
              <a:t>, const </a:t>
            </a:r>
            <a:r>
              <a:rPr lang="en-US" dirty="0" err="1"/>
              <a:t>ListNode</a:t>
            </a:r>
            <a:r>
              <a:rPr lang="en-US" dirty="0"/>
              <a:t>&lt;U&gt;* node){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	</a:t>
            </a:r>
            <a:r>
              <a:rPr lang="en-US" dirty="0" err="1"/>
              <a:t>os</a:t>
            </a:r>
            <a:r>
              <a:rPr lang="en-US" dirty="0"/>
              <a:t> &lt;&lt; node-&gt;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ListNode</a:t>
            </a:r>
            <a:r>
              <a:rPr lang="en-US" dirty="0"/>
              <a:t>&lt;U&gt;* p = node-&gt;</a:t>
            </a:r>
            <a:r>
              <a:rPr lang="en-US" dirty="0" err="1"/>
              <a:t>getNext</a:t>
            </a:r>
            <a:r>
              <a:rPr lang="en-US" dirty="0"/>
              <a:t>();</a:t>
            </a:r>
          </a:p>
          <a:p>
            <a:r>
              <a:rPr lang="en-US" dirty="0"/>
              <a:t>	while( p ){</a:t>
            </a:r>
          </a:p>
          <a:p>
            <a:r>
              <a:rPr lang="en-US" dirty="0"/>
              <a:t>		</a:t>
            </a:r>
            <a:r>
              <a:rPr lang="en-US" dirty="0" err="1"/>
              <a:t>os</a:t>
            </a:r>
            <a:r>
              <a:rPr lang="en-US" dirty="0"/>
              <a:t> &lt;&lt; "-&gt;" &lt;&lt; p-&gt;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r>
              <a:rPr lang="en-US" dirty="0"/>
              <a:t>		p = p-&gt;</a:t>
            </a:r>
            <a:r>
              <a:rPr lang="en-US" dirty="0" err="1"/>
              <a:t>getNext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os</a:t>
            </a:r>
            <a:r>
              <a:rPr lang="en-US" dirty="0"/>
              <a:t>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return </a:t>
            </a:r>
            <a:r>
              <a:rPr lang="en-US" dirty="0" err="1"/>
              <a:t>os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20A73-A465-046E-2AB2-E7ABBC7D3B8E}"/>
              </a:ext>
            </a:extLst>
          </p:cNvPr>
          <p:cNvSpPr txBox="1"/>
          <p:nvPr/>
        </p:nvSpPr>
        <p:spPr>
          <a:xfrm>
            <a:off x="304800" y="1582340"/>
            <a:ext cx="67860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void </a:t>
            </a:r>
            <a:r>
              <a:rPr lang="en-US" dirty="0" err="1"/>
              <a:t>printList</a:t>
            </a:r>
            <a:r>
              <a:rPr lang="en-US" dirty="0"/>
              <a:t>(</a:t>
            </a:r>
            <a:r>
              <a:rPr lang="en-US" dirty="0" err="1"/>
              <a:t>ListNode</a:t>
            </a:r>
            <a:r>
              <a:rPr lang="en-US" dirty="0"/>
              <a:t>&lt;T&gt;* head) {</a:t>
            </a:r>
          </a:p>
          <a:p>
            <a:r>
              <a:rPr lang="en-US" dirty="0"/>
              <a:t>    </a:t>
            </a:r>
            <a:r>
              <a:rPr lang="en-US" dirty="0" err="1"/>
              <a:t>ListNode</a:t>
            </a:r>
            <a:r>
              <a:rPr lang="en-US" dirty="0"/>
              <a:t>&lt;T&gt;* p = head;</a:t>
            </a:r>
          </a:p>
          <a:p>
            <a:r>
              <a:rPr lang="en-US" dirty="0"/>
              <a:t>    while (p)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p-&gt;</a:t>
            </a:r>
            <a:r>
              <a:rPr lang="en-US" dirty="0" err="1"/>
              <a:t>getData</a:t>
            </a:r>
            <a:r>
              <a:rPr lang="en-US" dirty="0"/>
              <a:t>()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p = p-&gt;</a:t>
            </a:r>
            <a:r>
              <a:rPr lang="en-US" dirty="0" err="1"/>
              <a:t>getNext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C1F95-99A1-7DED-2A52-BDF53FCD8756}"/>
              </a:ext>
            </a:extLst>
          </p:cNvPr>
          <p:cNvSpPr txBox="1"/>
          <p:nvPr/>
        </p:nvSpPr>
        <p:spPr>
          <a:xfrm>
            <a:off x="304800" y="4058342"/>
            <a:ext cx="2092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printList</a:t>
            </a:r>
            <a:r>
              <a:rPr lang="en-US" dirty="0"/>
              <a:t>(node1);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49DEC-96FC-82F4-636C-627C130580E6}"/>
              </a:ext>
            </a:extLst>
          </p:cNvPr>
          <p:cNvSpPr txBox="1"/>
          <p:nvPr/>
        </p:nvSpPr>
        <p:spPr>
          <a:xfrm>
            <a:off x="6096000" y="5300445"/>
            <a:ext cx="355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node1;</a:t>
            </a:r>
          </a:p>
        </p:txBody>
      </p:sp>
    </p:spTree>
    <p:extLst>
      <p:ext uri="{BB962C8B-B14F-4D97-AF65-F5344CB8AC3E}">
        <p14:creationId xmlns:p14="http://schemas.microsoft.com/office/powerpoint/2010/main" val="137763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3" y="442186"/>
            <a:ext cx="10681854" cy="7883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cap="none" dirty="0">
                <a:latin typeface="IntelOne Display Bold" panose="020B0803020203020204" pitchFamily="34" charset="0"/>
                <a:ea typeface="FangSong" panose="02010609060101010101" pitchFamily="49" charset="-122"/>
              </a:rPr>
              <a:t>HOW – operator*</a:t>
            </a:r>
            <a:endParaRPr lang="zh-CN" altLang="en-US" sz="4800" cap="none" dirty="0">
              <a:latin typeface="IntelOne Display Bold" panose="020B0803020203020204" pitchFamily="34" charset="0"/>
              <a:ea typeface="FangSong" panose="02010609060101010101" pitchFamily="49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20A73-A465-046E-2AB2-E7ABBC7D3B8E}"/>
              </a:ext>
            </a:extLst>
          </p:cNvPr>
          <p:cNvSpPr txBox="1"/>
          <p:nvPr/>
        </p:nvSpPr>
        <p:spPr>
          <a:xfrm>
            <a:off x="484909" y="1517518"/>
            <a:ext cx="610985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Rational{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Rational(int _</a:t>
            </a:r>
            <a:r>
              <a:rPr lang="en-US" dirty="0" err="1"/>
              <a:t>fz</a:t>
            </a:r>
            <a:r>
              <a:rPr lang="en-US" dirty="0"/>
              <a:t>=0, int _</a:t>
            </a:r>
            <a:r>
              <a:rPr lang="en-US" dirty="0" err="1"/>
              <a:t>fm</a:t>
            </a:r>
            <a:r>
              <a:rPr lang="en-US" dirty="0"/>
              <a:t>=1): </a:t>
            </a:r>
            <a:r>
              <a:rPr lang="en-US" dirty="0" err="1"/>
              <a:t>fz</a:t>
            </a:r>
            <a:r>
              <a:rPr lang="en-US" dirty="0"/>
              <a:t>(_</a:t>
            </a:r>
            <a:r>
              <a:rPr lang="en-US" dirty="0" err="1"/>
              <a:t>fz</a:t>
            </a:r>
            <a:r>
              <a:rPr lang="en-US" dirty="0"/>
              <a:t>), </a:t>
            </a:r>
            <a:r>
              <a:rPr lang="en-US" dirty="0" err="1"/>
              <a:t>fm</a:t>
            </a:r>
            <a:r>
              <a:rPr lang="en-US" dirty="0"/>
              <a:t>(_</a:t>
            </a:r>
            <a:r>
              <a:rPr lang="en-US" dirty="0" err="1"/>
              <a:t>fm</a:t>
            </a:r>
            <a:r>
              <a:rPr lang="en-US" dirty="0"/>
              <a:t>){}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int </a:t>
            </a:r>
            <a:r>
              <a:rPr lang="en-US" dirty="0" err="1"/>
              <a:t>fz</a:t>
            </a:r>
            <a:r>
              <a:rPr lang="en-US" dirty="0"/>
              <a:t>, </a:t>
            </a:r>
            <a:r>
              <a:rPr lang="en-US" dirty="0" err="1"/>
              <a:t>fm</a:t>
            </a:r>
            <a:r>
              <a:rPr lang="en-US" dirty="0"/>
              <a:t>;</a:t>
            </a:r>
          </a:p>
          <a:p>
            <a:r>
              <a:rPr lang="en-US" dirty="0">
                <a:highlight>
                  <a:srgbClr val="FF66FF"/>
                </a:highlight>
              </a:rPr>
              <a:t>    friend const Rational operator* (</a:t>
            </a:r>
          </a:p>
          <a:p>
            <a:r>
              <a:rPr lang="en-US" dirty="0">
                <a:highlight>
                  <a:srgbClr val="FF66FF"/>
                </a:highlight>
              </a:rPr>
              <a:t>        const Rational&amp; </a:t>
            </a:r>
            <a:r>
              <a:rPr lang="en-US" dirty="0" err="1">
                <a:highlight>
                  <a:srgbClr val="FF66FF"/>
                </a:highlight>
              </a:rPr>
              <a:t>lhs</a:t>
            </a:r>
            <a:r>
              <a:rPr lang="en-US" dirty="0">
                <a:highlight>
                  <a:srgbClr val="FF66FF"/>
                </a:highlight>
              </a:rPr>
              <a:t>, const Rational&amp; </a:t>
            </a:r>
            <a:r>
              <a:rPr lang="en-US" dirty="0" err="1">
                <a:highlight>
                  <a:srgbClr val="FF66FF"/>
                </a:highlight>
              </a:rPr>
              <a:t>rhs</a:t>
            </a:r>
            <a:r>
              <a:rPr lang="en-US" dirty="0">
                <a:highlight>
                  <a:srgbClr val="FF66FF"/>
                </a:highlight>
              </a:rPr>
              <a:t>){</a:t>
            </a:r>
          </a:p>
          <a:p>
            <a:r>
              <a:rPr lang="en-US" dirty="0">
                <a:highlight>
                  <a:srgbClr val="FF66FF"/>
                </a:highlight>
              </a:rPr>
              <a:t>            return Rational( </a:t>
            </a:r>
            <a:r>
              <a:rPr lang="en-US" dirty="0" err="1">
                <a:highlight>
                  <a:srgbClr val="FF66FF"/>
                </a:highlight>
              </a:rPr>
              <a:t>lhs.fz</a:t>
            </a:r>
            <a:r>
              <a:rPr lang="en-US" dirty="0">
                <a:highlight>
                  <a:srgbClr val="FF66FF"/>
                </a:highlight>
              </a:rPr>
              <a:t> * rhs.fm, </a:t>
            </a:r>
            <a:r>
              <a:rPr lang="en-US" dirty="0" err="1">
                <a:highlight>
                  <a:srgbClr val="FF66FF"/>
                </a:highlight>
              </a:rPr>
              <a:t>lhs.fz</a:t>
            </a:r>
            <a:r>
              <a:rPr lang="en-US" dirty="0">
                <a:highlight>
                  <a:srgbClr val="FF66FF"/>
                </a:highlight>
              </a:rPr>
              <a:t> * rhs.fm );</a:t>
            </a:r>
          </a:p>
          <a:p>
            <a:r>
              <a:rPr lang="en-US" dirty="0">
                <a:highlight>
                  <a:srgbClr val="FF66FF"/>
                </a:highlight>
              </a:rPr>
              <a:t>    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main(){</a:t>
            </a:r>
          </a:p>
          <a:p>
            <a:r>
              <a:rPr lang="en-US" dirty="0"/>
              <a:t>    Rational a(1,2);</a:t>
            </a:r>
          </a:p>
          <a:p>
            <a:r>
              <a:rPr lang="en-US" dirty="0"/>
              <a:t>    Rational b(3,5);</a:t>
            </a:r>
          </a:p>
          <a:p>
            <a:r>
              <a:rPr lang="en-US" dirty="0"/>
              <a:t>    Rational c = a*b;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A2835-52AB-3E48-6A1A-24B9509A5BD6}"/>
              </a:ext>
            </a:extLst>
          </p:cNvPr>
          <p:cNvSpPr txBox="1"/>
          <p:nvPr/>
        </p:nvSpPr>
        <p:spPr>
          <a:xfrm>
            <a:off x="2849598" y="3918175"/>
            <a:ext cx="3246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66FF"/>
                </a:solidFill>
                <a:latin typeface="IntelOne Display Light" panose="020B0403020203020204" pitchFamily="34" charset="0"/>
              </a:rPr>
              <a:t>考虑优化加引用</a:t>
            </a:r>
            <a:r>
              <a:rPr lang="en-US" altLang="zh-CN" sz="3200" b="1" dirty="0">
                <a:solidFill>
                  <a:srgbClr val="FF66FF"/>
                </a:solidFill>
                <a:latin typeface="IntelOne Display Light" panose="020B0403020203020204" pitchFamily="34" charset="0"/>
              </a:rPr>
              <a:t>?</a:t>
            </a:r>
            <a:endParaRPr lang="en-US" sz="3200" b="1" dirty="0">
              <a:solidFill>
                <a:srgbClr val="FF66FF"/>
              </a:solidFill>
              <a:latin typeface="IntelOne Display Light" panose="020B04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D6877-5B2C-98ED-48AB-09843E0368AE}"/>
              </a:ext>
            </a:extLst>
          </p:cNvPr>
          <p:cNvSpPr txBox="1"/>
          <p:nvPr/>
        </p:nvSpPr>
        <p:spPr>
          <a:xfrm>
            <a:off x="6019800" y="3918175"/>
            <a:ext cx="63523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//Create local variable in Stack.</a:t>
            </a:r>
          </a:p>
          <a:p>
            <a:r>
              <a:rPr lang="en-US" dirty="0"/>
              <a:t>    friend const Rational&amp; operator* (</a:t>
            </a:r>
          </a:p>
          <a:p>
            <a:r>
              <a:rPr lang="en-US" dirty="0"/>
              <a:t>        const Rational&amp; </a:t>
            </a:r>
            <a:r>
              <a:rPr lang="en-US" dirty="0" err="1"/>
              <a:t>lhs</a:t>
            </a:r>
            <a:r>
              <a:rPr lang="en-US" dirty="0"/>
              <a:t>, const Rational&amp; </a:t>
            </a:r>
            <a:r>
              <a:rPr lang="en-US" dirty="0" err="1"/>
              <a:t>rhs</a:t>
            </a:r>
            <a:r>
              <a:rPr lang="en-US" dirty="0"/>
              <a:t>){</a:t>
            </a:r>
          </a:p>
          <a:p>
            <a:r>
              <a:rPr lang="en-US" dirty="0"/>
              <a:t>            Rational result( </a:t>
            </a:r>
            <a:r>
              <a:rPr lang="en-US" dirty="0" err="1"/>
              <a:t>lhs.fz</a:t>
            </a:r>
            <a:r>
              <a:rPr lang="en-US" dirty="0"/>
              <a:t> * rhs.fm, </a:t>
            </a:r>
            <a:r>
              <a:rPr lang="en-US" dirty="0" err="1"/>
              <a:t>lhs.fz</a:t>
            </a:r>
            <a:r>
              <a:rPr lang="en-US" dirty="0"/>
              <a:t> * rhs.fm );</a:t>
            </a:r>
          </a:p>
          <a:p>
            <a:r>
              <a:rPr lang="en-US" dirty="0"/>
              <a:t>            return result;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989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90DA-412A-4EBF-EF3B-5024849C5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873" y="442186"/>
            <a:ext cx="10681854" cy="788396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cap="none" dirty="0">
                <a:latin typeface="IntelOne Display Bold" panose="020B0803020203020204" pitchFamily="34" charset="0"/>
                <a:ea typeface="FangSong" panose="02010609060101010101" pitchFamily="49" charset="-122"/>
              </a:rPr>
              <a:t>WARNINGS</a:t>
            </a:r>
            <a:endParaRPr lang="zh-CN" altLang="en-US" sz="4800" cap="none" dirty="0">
              <a:latin typeface="IntelOne Display Bold" panose="020B0803020203020204" pitchFamily="34" charset="0"/>
              <a:ea typeface="FangSong" panose="02010609060101010101" pitchFamily="49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A2835-52AB-3E48-6A1A-24B9509A5BD6}"/>
              </a:ext>
            </a:extLst>
          </p:cNvPr>
          <p:cNvSpPr txBox="1"/>
          <p:nvPr/>
        </p:nvSpPr>
        <p:spPr>
          <a:xfrm>
            <a:off x="554181" y="3555342"/>
            <a:ext cx="101072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FFFF00"/>
                </a:solidFill>
                <a:latin typeface="IntelOne Display Light" panose="020B0403020203020204" pitchFamily="34" charset="0"/>
              </a:rPr>
              <a:t>shuye@sy-dev</a:t>
            </a:r>
            <a:r>
              <a:rPr lang="en-US" altLang="zh-CN" sz="2000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:~/</a:t>
            </a:r>
            <a:r>
              <a:rPr lang="en-US" altLang="zh-CN" sz="2000" dirty="0" err="1">
                <a:solidFill>
                  <a:srgbClr val="FFFF00"/>
                </a:solidFill>
                <a:latin typeface="IntelOne Display Light" panose="020B0403020203020204" pitchFamily="34" charset="0"/>
              </a:rPr>
              <a:t>cpp_lan_sharing_codes</a:t>
            </a:r>
            <a:r>
              <a:rPr lang="en-US" altLang="zh-CN" sz="2000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$ g++ rational.cpp -o rational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rational.cpp: In function ‘const Rational&amp; operator*(const Rational&amp;, const Rational&amp;)’: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rational.cpp:20:20: warning: reference to local variable ‘result’ returned [-</a:t>
            </a:r>
            <a:r>
              <a:rPr lang="en-US" altLang="zh-CN" sz="2000" dirty="0" err="1">
                <a:solidFill>
                  <a:srgbClr val="FFFF00"/>
                </a:solidFill>
                <a:latin typeface="IntelOne Display Light" panose="020B0403020203020204" pitchFamily="34" charset="0"/>
              </a:rPr>
              <a:t>Wreturn</a:t>
            </a:r>
            <a:r>
              <a:rPr lang="en-US" altLang="zh-CN" sz="2000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-local-</a:t>
            </a:r>
            <a:r>
              <a:rPr lang="en-US" altLang="zh-CN" sz="2000" dirty="0" err="1">
                <a:solidFill>
                  <a:srgbClr val="FFFF00"/>
                </a:solidFill>
                <a:latin typeface="IntelOne Display Light" panose="020B0403020203020204" pitchFamily="34" charset="0"/>
              </a:rPr>
              <a:t>addr</a:t>
            </a:r>
            <a:r>
              <a:rPr lang="en-US" altLang="zh-CN" sz="2000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]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   20 |             return result;</a:t>
            </a:r>
          </a:p>
          <a:p>
            <a:endParaRPr lang="en-US" altLang="zh-CN" sz="2000" dirty="0">
              <a:solidFill>
                <a:srgbClr val="FFFF00"/>
              </a:solidFill>
              <a:latin typeface="IntelOne Display Light" panose="020B0403020203020204" pitchFamily="34" charset="0"/>
            </a:endParaRPr>
          </a:p>
          <a:p>
            <a:r>
              <a:rPr lang="en-US" altLang="zh-CN" sz="2000" dirty="0" err="1">
                <a:solidFill>
                  <a:srgbClr val="FFFF00"/>
                </a:solidFill>
                <a:latin typeface="IntelOne Display Light" panose="020B0403020203020204" pitchFamily="34" charset="0"/>
              </a:rPr>
              <a:t>shuye@sy-dev</a:t>
            </a:r>
            <a:r>
              <a:rPr lang="en-US" altLang="zh-CN" sz="2000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:~/</a:t>
            </a:r>
            <a:r>
              <a:rPr lang="en-US" altLang="zh-CN" sz="2000" dirty="0" err="1">
                <a:solidFill>
                  <a:srgbClr val="FFFF00"/>
                </a:solidFill>
                <a:latin typeface="IntelOne Display Light" panose="020B0403020203020204" pitchFamily="34" charset="0"/>
              </a:rPr>
              <a:t>cpp_lan_sharing_codes</a:t>
            </a:r>
            <a:r>
              <a:rPr lang="en-US" altLang="zh-CN" sz="2000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$ ./rational </a:t>
            </a:r>
          </a:p>
          <a:p>
            <a:r>
              <a:rPr lang="en-US" altLang="zh-CN" sz="2000" dirty="0">
                <a:solidFill>
                  <a:srgbClr val="FFFF00"/>
                </a:solidFill>
                <a:latin typeface="IntelOne Display Light" panose="020B0403020203020204" pitchFamily="34" charset="0"/>
              </a:rPr>
              <a:t>Segmentation fault (core dumped)</a:t>
            </a:r>
            <a:endParaRPr lang="en-US" sz="2000" dirty="0">
              <a:solidFill>
                <a:srgbClr val="FFFF00"/>
              </a:solidFill>
              <a:latin typeface="IntelOne Display Light" panose="020B04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D6877-5B2C-98ED-48AB-09843E0368AE}"/>
              </a:ext>
            </a:extLst>
          </p:cNvPr>
          <p:cNvSpPr txBox="1"/>
          <p:nvPr/>
        </p:nvSpPr>
        <p:spPr>
          <a:xfrm>
            <a:off x="394853" y="1484261"/>
            <a:ext cx="70311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//Create local variable in Stack.</a:t>
            </a:r>
          </a:p>
          <a:p>
            <a:r>
              <a:rPr lang="en-US" dirty="0"/>
              <a:t>    friend const Rational&amp; operator* (</a:t>
            </a:r>
          </a:p>
          <a:p>
            <a:r>
              <a:rPr lang="en-US" dirty="0"/>
              <a:t>        const Rational&amp; </a:t>
            </a:r>
            <a:r>
              <a:rPr lang="en-US" dirty="0" err="1"/>
              <a:t>lhs</a:t>
            </a:r>
            <a:r>
              <a:rPr lang="en-US" dirty="0"/>
              <a:t>, const Rational&amp; </a:t>
            </a:r>
            <a:r>
              <a:rPr lang="en-US" dirty="0" err="1"/>
              <a:t>rhs</a:t>
            </a:r>
            <a:r>
              <a:rPr lang="en-US" dirty="0"/>
              <a:t>){</a:t>
            </a:r>
          </a:p>
          <a:p>
            <a:r>
              <a:rPr lang="en-US" dirty="0"/>
              <a:t>            Rational result( </a:t>
            </a:r>
            <a:r>
              <a:rPr lang="en-US" dirty="0" err="1"/>
              <a:t>lhs.fz</a:t>
            </a:r>
            <a:r>
              <a:rPr lang="en-US" dirty="0"/>
              <a:t> * rhs.fm, </a:t>
            </a:r>
            <a:r>
              <a:rPr lang="en-US" dirty="0" err="1"/>
              <a:t>lhs.fz</a:t>
            </a:r>
            <a:r>
              <a:rPr lang="en-US" dirty="0"/>
              <a:t> * rhs.fm );</a:t>
            </a:r>
          </a:p>
          <a:p>
            <a:r>
              <a:rPr lang="en-US" dirty="0"/>
              <a:t>            return result;</a:t>
            </a:r>
          </a:p>
          <a:p>
            <a:r>
              <a:rPr lang="en-US" dirty="0"/>
              <a:t>    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501E5-704B-E4C3-61C7-0164CF90B804}"/>
              </a:ext>
            </a:extLst>
          </p:cNvPr>
          <p:cNvSpPr txBox="1"/>
          <p:nvPr/>
        </p:nvSpPr>
        <p:spPr>
          <a:xfrm>
            <a:off x="6606049" y="1433005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1. </a:t>
            </a:r>
            <a:r>
              <a:rPr lang="zh-CN" alt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IntelOne Display Light" panose="020B0403020203020204" pitchFamily="34" charset="0"/>
              </a:rPr>
              <a:t>不要返回局部变量的引用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IntelOne Display Light" panose="020B04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2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1892</TotalTime>
  <Words>1450</Words>
  <Application>Microsoft Office PowerPoint</Application>
  <PresentationFormat>Widescreen</PresentationFormat>
  <Paragraphs>204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等线</vt:lpstr>
      <vt:lpstr>Arial</vt:lpstr>
      <vt:lpstr>Calibri</vt:lpstr>
      <vt:lpstr>Century Gothic</vt:lpstr>
      <vt:lpstr>IntelOne Display Bold</vt:lpstr>
      <vt:lpstr>IntelOne Display Light</vt:lpstr>
      <vt:lpstr>IntelOne Text Bold</vt:lpstr>
      <vt:lpstr>PT Serif</vt:lpstr>
      <vt:lpstr>水汽尾迹</vt:lpstr>
      <vt:lpstr>Writing Good C++ Code</vt:lpstr>
      <vt:lpstr>OUTLINE</vt:lpstr>
      <vt:lpstr>WHAT (Simple Example)</vt:lpstr>
      <vt:lpstr>WHY</vt:lpstr>
      <vt:lpstr>WHY</vt:lpstr>
      <vt:lpstr>HOW – return reference</vt:lpstr>
      <vt:lpstr>HOW – operator&lt;&lt;</vt:lpstr>
      <vt:lpstr>HOW – operator*</vt:lpstr>
      <vt:lpstr>WARNINGS</vt:lpstr>
      <vt:lpstr>WARNINGS</vt:lpstr>
      <vt:lpstr>WARNINGS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Good C++ Code</dc:title>
  <dc:creator>Chen, Shenghao</dc:creator>
  <cp:lastModifiedBy>Pan, Shuye</cp:lastModifiedBy>
  <cp:revision>8</cp:revision>
  <dcterms:created xsi:type="dcterms:W3CDTF">2023-12-04T02:32:21Z</dcterms:created>
  <dcterms:modified xsi:type="dcterms:W3CDTF">2024-01-30T01:44:37Z</dcterms:modified>
</cp:coreProperties>
</file>