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1" r:id="rId3"/>
    <p:sldId id="260" r:id="rId4"/>
    <p:sldId id="259" r:id="rId5"/>
    <p:sldId id="264" r:id="rId6"/>
    <p:sldId id="265" r:id="rId7"/>
    <p:sldId id="266" r:id="rId8"/>
    <p:sldId id="268" r:id="rId9"/>
    <p:sldId id="270" r:id="rId10"/>
    <p:sldId id="271" r:id="rId11"/>
    <p:sldId id="273" r:id="rId12"/>
    <p:sldId id="275" r:id="rId13"/>
    <p:sldId id="274" r:id="rId14"/>
    <p:sldId id="276" r:id="rId15"/>
    <p:sldId id="277" r:id="rId16"/>
    <p:sldId id="280" r:id="rId17"/>
    <p:sldId id="281" r:id="rId18"/>
    <p:sldId id="282" r:id="rId19"/>
    <p:sldId id="278" r:id="rId20"/>
    <p:sldId id="283" r:id="rId21"/>
    <p:sldId id="286" r:id="rId22"/>
    <p:sldId id="28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1DB5D-D871-4A64-B639-C58BA647D4D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240EE-761F-4B70-9706-5B1B83D4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15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240EE-761F-4B70-9706-5B1B83D409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2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D65E-4BE9-D3D3-495B-921488206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A69C2-F06D-210D-4BB0-E979940EA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C21F1-4108-99AB-67BF-E3E864C0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509A-4337-4E0C-9255-37A2B7CE09E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5CBBA-14BC-9A41-A7E9-7FC7D843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C584A-C98A-CF1C-89C8-42EA6AD7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C9EB-14AE-44DF-9DE5-582884255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0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E64C-C861-75E8-23A2-0EC1B4CF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140BB-EE11-D6A8-A189-5FB9431D0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AA002-1DD2-687E-D001-C4756A99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509A-4337-4E0C-9255-37A2B7CE09E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093C5-1C72-E575-2791-6A44718E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36D5A-0566-4352-4E7A-B8963DFD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C9EB-14AE-44DF-9DE5-582884255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4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A0621-A9D1-B376-30CA-A2B3202BB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6A6F2-5FB1-D7A2-56C8-A18380930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BEE2D-DA93-0672-8876-682ED3E8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509A-4337-4E0C-9255-37A2B7CE09E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98786-823C-ECA8-892F-16647982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DBC01-C44E-DAC5-D960-0D458833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C9EB-14AE-44DF-9DE5-582884255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0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B802-E122-6E28-4F24-C6649834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835F5-D983-2E6F-51B4-A97589FA2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15F5E-DA3C-F46F-F44C-583D9C7C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509A-4337-4E0C-9255-37A2B7CE09E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64A02-C58F-E8C3-9493-DD51BB3E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68C5B-D642-A052-A009-B07327F8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C9EB-14AE-44DF-9DE5-582884255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6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3E86-5326-CD50-0A33-CAFF3AC40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41275-747F-B86C-D673-EB01B8189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67D60-FBED-E835-B59E-7EBD7D277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509A-4337-4E0C-9255-37A2B7CE09E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53FB8-C200-9676-415E-23AFBBBC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FA2B8-73CE-D84C-F479-D717A291C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C9EB-14AE-44DF-9DE5-582884255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7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E0AD-BB2D-84F7-F1D7-E59CB838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44E00-698F-3983-19C4-488065A84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661A0-527E-D6C3-2BC2-54BDE6ED1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D4117-AA9A-D90B-C132-419D8739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509A-4337-4E0C-9255-37A2B7CE09E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8398C-F8C6-66F0-FD20-1DA4D052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8DE3C-30DB-FBE2-4A47-D12EF031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C9EB-14AE-44DF-9DE5-582884255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3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5CF8-3B6A-180C-44A8-A4102BB4B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9ED85-D016-8974-42A9-A58B10C71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E1253-B626-AF9B-1E66-6FCF15436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3ADCC-6C4E-F027-157E-30F5E8702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DFA3E-E8B1-4CD9-3A90-023A5F6BF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2B8E0-BCB6-63C8-9EEF-2BD56F4A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509A-4337-4E0C-9255-37A2B7CE09E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BB059-526C-0B0E-5999-745E7B48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A3C8B4-9BF4-1298-A593-399BE243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C9EB-14AE-44DF-9DE5-582884255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2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39DA6-D752-FF9F-8828-CA70E4F8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1B3E7-4E58-BAA2-3887-FA636304C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509A-4337-4E0C-9255-37A2B7CE09E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D8104-9568-CEAF-D448-6EDE5B4C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D1FCE-5D04-9F6B-AD6E-D2EC444C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C9EB-14AE-44DF-9DE5-582884255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8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28EE6-E273-D57C-890F-E41AF304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509A-4337-4E0C-9255-37A2B7CE09E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F4AC4-770C-98A7-CFCD-82145967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2EFA0-BCBE-E98E-1794-92D5784A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C9EB-14AE-44DF-9DE5-582884255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0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B1AB-0AC2-8EF7-40FC-89906EA14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640A9-22E8-A300-0E76-D5C136089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B13BB-CFD7-7580-99EC-1ACA51370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76C62-5133-CDC4-BA80-7A52D4DFC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509A-4337-4E0C-9255-37A2B7CE09E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2BAA0-92FB-D3D7-03D2-0D33D3FE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5F055-E637-D996-614F-6872E711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C9EB-14AE-44DF-9DE5-582884255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1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E2A5-AA47-750C-4F36-CFEAB57C2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A1B141-EBC2-264D-FDF2-A58FACA3C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E7286-CB96-38FA-6287-9D358DF54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85552-DB83-1FD0-BA91-540216746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509A-4337-4E0C-9255-37A2B7CE09E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040F0-CD65-E5CC-89A1-3B90B769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5BAA4-BADF-469A-4409-15AEDDB3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C9EB-14AE-44DF-9DE5-582884255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1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B4DFB-1499-0155-B767-06531E329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11D6C-3CE2-06D3-A785-9575FE2CA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4E09-96B3-1A22-D5C0-09361605B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3509A-4337-4E0C-9255-37A2B7CE09E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228A6-18DF-32EA-D20B-E0844CC2C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902B5-C2BB-847F-5EDE-716D777FB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7C9EB-14AE-44DF-9DE5-582884255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2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progschj/ThreadPool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14BD-A5FB-3002-DF1B-D0D417FAD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Sharing-2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C477F-1BBB-2932-2164-CC89A6036F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C++11</a:t>
            </a:r>
            <a:r>
              <a:rPr lang="zh-CN" altLang="en-US" dirty="0"/>
              <a:t>实现的线程池开源代码分析（上）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7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CF07-A159-2954-06C3-00EE90B6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类，生命周期，操作符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BA282-EB4B-6AAD-1404-32B347A44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zh-CN" altLang="en-US" dirty="0"/>
              <a:t>注意事项：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操作符和运算符是一个东西，英文为</a:t>
            </a:r>
            <a:r>
              <a:rPr lang="en-US" altLang="zh-CN" dirty="0"/>
              <a:t>operator</a:t>
            </a:r>
          </a:p>
          <a:p>
            <a:pPr lvl="1"/>
            <a:r>
              <a:rPr lang="en-US" dirty="0"/>
              <a:t> </a:t>
            </a:r>
            <a:r>
              <a:rPr lang="zh-CN" altLang="en-US" dirty="0"/>
              <a:t>操作符重载的参数个数有严格限制：</a:t>
            </a:r>
            <a:endParaRPr lang="en-US" altLang="zh-CN" dirty="0"/>
          </a:p>
          <a:p>
            <a:pPr lvl="2"/>
            <a:r>
              <a:rPr lang="zh-CN" altLang="en-US" dirty="0"/>
              <a:t> 单目运算符</a:t>
            </a:r>
            <a:r>
              <a:rPr lang="en-US" altLang="zh-CN" dirty="0"/>
              <a:t>0</a:t>
            </a:r>
            <a:r>
              <a:rPr lang="zh-CN" altLang="en-US" dirty="0"/>
              <a:t>个参数：</a:t>
            </a:r>
            <a:r>
              <a:rPr lang="en-US" altLang="zh-CN" dirty="0"/>
              <a:t>++</a:t>
            </a:r>
            <a:r>
              <a:rPr lang="zh-CN" altLang="en-US" dirty="0"/>
              <a:t>，</a:t>
            </a:r>
            <a:r>
              <a:rPr lang="en-US" altLang="zh-CN" dirty="0"/>
              <a:t>-- </a:t>
            </a:r>
            <a:r>
              <a:rPr lang="zh-CN" altLang="en-US" dirty="0"/>
              <a:t>等</a:t>
            </a:r>
            <a:endParaRPr lang="en-US" altLang="zh-CN" dirty="0"/>
          </a:p>
          <a:p>
            <a:pPr lvl="2"/>
            <a:r>
              <a:rPr lang="en-US" dirty="0"/>
              <a:t> </a:t>
            </a:r>
            <a:r>
              <a:rPr lang="zh-CN" altLang="en-US" dirty="0"/>
              <a:t>双目运算符</a:t>
            </a:r>
            <a:r>
              <a:rPr lang="en-US" altLang="zh-CN" dirty="0"/>
              <a:t>1</a:t>
            </a:r>
            <a:r>
              <a:rPr lang="zh-CN" altLang="en-US" dirty="0"/>
              <a:t>个参数：</a:t>
            </a:r>
            <a:r>
              <a:rPr lang="en-US" altLang="zh-CN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-</a:t>
            </a:r>
            <a:r>
              <a:rPr lang="zh-CN" altLang="en-US" dirty="0"/>
              <a:t>，</a:t>
            </a:r>
            <a:r>
              <a:rPr lang="en-US" altLang="zh-CN" dirty="0"/>
              <a:t>*</a:t>
            </a:r>
            <a:r>
              <a:rPr lang="zh-CN" altLang="en-US" dirty="0"/>
              <a:t>，</a:t>
            </a:r>
            <a:r>
              <a:rPr lang="en-US" altLang="zh-CN" dirty="0"/>
              <a:t>/</a:t>
            </a:r>
            <a:r>
              <a:rPr lang="zh-CN" altLang="en-US" dirty="0"/>
              <a:t>，</a:t>
            </a:r>
            <a:r>
              <a:rPr lang="en-US" altLang="zh-CN" dirty="0"/>
              <a:t>&lt;&lt;</a:t>
            </a:r>
            <a:r>
              <a:rPr lang="zh-CN" altLang="en-US" dirty="0"/>
              <a:t>，</a:t>
            </a:r>
            <a:r>
              <a:rPr lang="en-US" altLang="zh-CN" dirty="0"/>
              <a:t>&gt;&gt;</a:t>
            </a:r>
            <a:r>
              <a:rPr lang="zh-CN" altLang="en-US" dirty="0"/>
              <a:t>，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zh-CN" altLang="en-US" dirty="0"/>
              <a:t>，</a:t>
            </a:r>
            <a:r>
              <a:rPr lang="en-US" altLang="zh-CN" dirty="0"/>
              <a:t>&gt;=</a:t>
            </a:r>
            <a:r>
              <a:rPr lang="zh-CN" altLang="en-US" dirty="0"/>
              <a:t>，</a:t>
            </a:r>
            <a:r>
              <a:rPr lang="en-US" altLang="zh-CN" dirty="0"/>
              <a:t>&lt;= </a:t>
            </a:r>
            <a:r>
              <a:rPr lang="zh-CN" altLang="en-US" dirty="0"/>
              <a:t>等</a:t>
            </a:r>
            <a:endParaRPr lang="en-US" altLang="zh-CN" dirty="0"/>
          </a:p>
          <a:p>
            <a:pPr lvl="2"/>
            <a:r>
              <a:rPr lang="en-US" dirty="0"/>
              <a:t> </a:t>
            </a:r>
            <a:r>
              <a:rPr lang="zh-CN" altLang="en-US" dirty="0"/>
              <a:t>特殊操作符</a:t>
            </a:r>
            <a:r>
              <a:rPr lang="zh-CN" altLang="en-US" dirty="0">
                <a:sym typeface="Wingdings" panose="05000000000000000000" pitchFamily="2" charset="2"/>
              </a:rPr>
              <a:t>：函数调用操作符不限制个数，类型转换操作符</a:t>
            </a:r>
            <a:r>
              <a:rPr lang="en-US" altLang="zh-CN" dirty="0">
                <a:sym typeface="Wingdings" panose="05000000000000000000" pitchFamily="2" charset="2"/>
              </a:rPr>
              <a:t>0</a:t>
            </a:r>
            <a:r>
              <a:rPr lang="zh-CN" altLang="en-US" dirty="0">
                <a:sym typeface="Wingdings" panose="05000000000000000000" pitchFamily="2" charset="2"/>
              </a:rPr>
              <a:t>个参数，等等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zh-CN" altLang="en-US" dirty="0">
                <a:sym typeface="Wingdings" panose="05000000000000000000" pitchFamily="2" charset="2"/>
              </a:rPr>
              <a:t>思考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zh-CN" altLang="en-US" dirty="0">
                <a:sym typeface="Wingdings" panose="05000000000000000000" pitchFamily="2" charset="2"/>
              </a:rPr>
              <a:t>定义</a:t>
            </a:r>
            <a:r>
              <a:rPr lang="en-US" altLang="zh-CN" dirty="0">
                <a:sym typeface="Wingdings" panose="05000000000000000000" pitchFamily="2" charset="2"/>
              </a:rPr>
              <a:t>Point p</a:t>
            </a:r>
            <a:r>
              <a:rPr lang="zh-CN" altLang="en-US" dirty="0">
                <a:sym typeface="Wingdings" panose="05000000000000000000" pitchFamily="2" charset="2"/>
              </a:rPr>
              <a:t>，那么</a:t>
            </a:r>
            <a:r>
              <a:rPr lang="en-US" altLang="zh-CN" dirty="0">
                <a:sym typeface="Wingdings" panose="05000000000000000000" pitchFamily="2" charset="2"/>
              </a:rPr>
              <a:t>p++</a:t>
            </a:r>
            <a:r>
              <a:rPr lang="zh-CN" altLang="en-US" dirty="0">
                <a:sym typeface="Wingdings" panose="05000000000000000000" pitchFamily="2" charset="2"/>
              </a:rPr>
              <a:t>和</a:t>
            </a:r>
            <a:r>
              <a:rPr lang="en-US" altLang="zh-CN" dirty="0">
                <a:sym typeface="Wingdings" panose="05000000000000000000" pitchFamily="2" charset="2"/>
              </a:rPr>
              <a:t>++p</a:t>
            </a:r>
            <a:r>
              <a:rPr lang="zh-CN" altLang="en-US" dirty="0">
                <a:sym typeface="Wingdings" panose="05000000000000000000" pitchFamily="2" charset="2"/>
              </a:rPr>
              <a:t>的操作符重载语法怎么写？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"OK"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&lt;&lt; std::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问题：补全</a:t>
            </a:r>
            <a:r>
              <a:rPr lang="en-US" altLang="zh-CN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&lt;&lt;</a:t>
            </a:r>
            <a:r>
              <a:rPr lang="zh-CN" alt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操作符的完整写法是什么？</a:t>
            </a:r>
            <a:endParaRPr lang="en-US" altLang="zh-CN" sz="1800" dirty="0">
              <a:solidFill>
                <a:srgbClr val="008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279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512C-C6E8-EA3C-598F-C8CDC065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表达式语法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06F29-11E8-14C5-2A71-58B47DA92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1. </a:t>
            </a:r>
            <a:r>
              <a:rPr lang="zh-CN" altLang="en-US" dirty="0"/>
              <a:t>捕获列表</a:t>
            </a:r>
            <a:endParaRPr lang="en-US" altLang="zh-CN" dirty="0"/>
          </a:p>
          <a:p>
            <a:pPr lvl="1"/>
            <a:r>
              <a:rPr lang="en-US" altLang="zh-CN" dirty="0"/>
              <a:t> = </a:t>
            </a:r>
            <a:r>
              <a:rPr lang="zh-CN" altLang="en-US" dirty="0"/>
              <a:t>按值捕获所有可见变量</a:t>
            </a:r>
            <a:endParaRPr lang="en-US" altLang="zh-CN" dirty="0"/>
          </a:p>
          <a:p>
            <a:pPr lvl="1"/>
            <a:r>
              <a:rPr lang="en-US" altLang="zh-CN" dirty="0"/>
              <a:t> &amp; </a:t>
            </a:r>
            <a:r>
              <a:rPr lang="zh-CN" altLang="en-US" dirty="0"/>
              <a:t>按引用捕获所有可见变量</a:t>
            </a:r>
            <a:endParaRPr lang="en-US" altLang="zh-CN" dirty="0"/>
          </a:p>
          <a:p>
            <a:pPr lvl="1"/>
            <a:r>
              <a:rPr lang="en-US" altLang="zh-CN" dirty="0"/>
              <a:t> &lt;</a:t>
            </a:r>
            <a:r>
              <a:rPr lang="zh-CN" altLang="en-US" dirty="0"/>
              <a:t>变量名</a:t>
            </a:r>
            <a:r>
              <a:rPr lang="en-US" altLang="zh-CN" dirty="0"/>
              <a:t>&gt; </a:t>
            </a:r>
            <a:r>
              <a:rPr lang="zh-CN" altLang="en-US" dirty="0"/>
              <a:t>按值捕获特定变量</a:t>
            </a:r>
            <a:endParaRPr lang="en-US" altLang="zh-CN" dirty="0"/>
          </a:p>
          <a:p>
            <a:pPr lvl="1"/>
            <a:r>
              <a:rPr lang="en-US" altLang="zh-CN" dirty="0"/>
              <a:t> &amp;&lt;</a:t>
            </a:r>
            <a:r>
              <a:rPr lang="zh-CN" altLang="en-US" dirty="0"/>
              <a:t>变量名</a:t>
            </a:r>
            <a:r>
              <a:rPr lang="en-US" altLang="zh-CN" dirty="0"/>
              <a:t>&gt; </a:t>
            </a:r>
            <a:r>
              <a:rPr lang="zh-CN" altLang="en-US" dirty="0"/>
              <a:t>按引用捕获特定变量</a:t>
            </a:r>
            <a:endParaRPr lang="en-US" altLang="zh-CN" dirty="0"/>
          </a:p>
          <a:p>
            <a:r>
              <a:rPr lang="en-US" dirty="0"/>
              <a:t> 2. </a:t>
            </a:r>
            <a:r>
              <a:rPr lang="zh-CN" altLang="en-US" dirty="0"/>
              <a:t>参数列表（可选，类似函数参数）</a:t>
            </a:r>
            <a:endParaRPr lang="en-US" altLang="zh-CN" dirty="0"/>
          </a:p>
          <a:p>
            <a:r>
              <a:rPr lang="en-US" dirty="0"/>
              <a:t> 3. </a:t>
            </a:r>
            <a:r>
              <a:rPr lang="zh-CN" altLang="en-US" dirty="0"/>
              <a:t>捕获列表可修改标志（可选）</a:t>
            </a:r>
            <a:endParaRPr lang="en-US" altLang="zh-CN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4.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异常处理支持特性（可选）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 5. </a:t>
            </a:r>
            <a:r>
              <a:rPr lang="zh-CN" altLang="en-US" dirty="0"/>
              <a:t>返回值类型（可选）</a:t>
            </a:r>
            <a:endParaRPr lang="en-US" altLang="zh-CN" dirty="0"/>
          </a:p>
          <a:p>
            <a:r>
              <a:rPr lang="en-US" dirty="0"/>
              <a:t> 6. </a:t>
            </a:r>
            <a:r>
              <a:rPr lang="zh-CN" altLang="en-US" dirty="0"/>
              <a:t>函数体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5CE55-9217-0449-9B1D-60911C5A1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909" y="2374232"/>
            <a:ext cx="4402891" cy="30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97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985F-BC31-3445-1EF9-B9225735B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表达式实例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31719-F301-FAD6-895C-246BA1317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BDF9A-B61D-F1A3-34CB-7C710F648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832" y="3901031"/>
            <a:ext cx="6904762" cy="2152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E4465E-E099-DFED-C902-E9D45A758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909" y="2374232"/>
            <a:ext cx="4402891" cy="30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79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CF0C-F08E-2E28-A055-5EB19009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表达式近似实现和</a:t>
            </a:r>
            <a:r>
              <a:rPr lang="en-US" altLang="zh-CN" dirty="0" err="1"/>
              <a:t>decltype</a:t>
            </a:r>
            <a:r>
              <a:rPr lang="zh-CN" altLang="en-US" dirty="0"/>
              <a:t>关键字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B924-5F98-5534-CE7E-28718FF33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A1D261-4D81-4A46-A404-A109A8EE6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3308"/>
            <a:ext cx="7200000" cy="2380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6317A5-7F37-6DA0-2216-92682A9B6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779" y="3429000"/>
            <a:ext cx="5438095" cy="3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05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8F57-76BC-04E3-6C5E-F4B81243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表达式，匿名类，</a:t>
            </a:r>
            <a:r>
              <a:rPr lang="en-US" altLang="zh-CN" dirty="0" err="1"/>
              <a:t>decltype</a:t>
            </a:r>
            <a:r>
              <a:rPr lang="zh-CN" altLang="en-US" dirty="0"/>
              <a:t>关键字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9A73E-4B49-E888-598F-DA78A5F31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zh-CN" altLang="en-US" dirty="0"/>
              <a:t>思考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匿名类可以直接定义对象，如上图。</a:t>
            </a:r>
            <a:r>
              <a:rPr lang="en-US" altLang="zh-CN" dirty="0" err="1"/>
              <a:t>LambdaImpl</a:t>
            </a:r>
            <a:r>
              <a:rPr lang="zh-CN" altLang="en-US" dirty="0"/>
              <a:t>是否可以这样定义？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AA13DB-195F-2D78-067B-948FCB6AC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624" y="1914714"/>
            <a:ext cx="3495238" cy="1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4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80BE-29D7-12E3-E8F1-282358B5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基础模板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96A32-0668-1D83-1223-EB0E3F1AE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1. </a:t>
            </a:r>
            <a:r>
              <a:rPr lang="zh-CN" altLang="en-US" dirty="0"/>
              <a:t>模板声明：</a:t>
            </a:r>
            <a:r>
              <a:rPr lang="en-US" dirty="0"/>
              <a:t>template</a:t>
            </a:r>
            <a:r>
              <a:rPr lang="zh-CN" altLang="en-US" dirty="0"/>
              <a:t>关键字表示该函数为模板函数</a:t>
            </a:r>
            <a:endParaRPr lang="en-US" altLang="zh-CN" dirty="0"/>
          </a:p>
          <a:p>
            <a:r>
              <a:rPr lang="en-US" dirty="0"/>
              <a:t> 2. </a:t>
            </a:r>
            <a:r>
              <a:rPr lang="zh-CN" altLang="en-US" dirty="0"/>
              <a:t>参数列表：由</a:t>
            </a:r>
            <a:r>
              <a:rPr lang="en-US" altLang="zh-CN" dirty="0"/>
              <a:t>&lt;&gt;</a:t>
            </a:r>
            <a:r>
              <a:rPr lang="zh-CN" altLang="en-US" dirty="0"/>
              <a:t>组成的部分为参数列表，每一个参数使用</a:t>
            </a:r>
            <a:r>
              <a:rPr lang="en-US" altLang="zh-CN" dirty="0" err="1"/>
              <a:t>typename</a:t>
            </a:r>
            <a:r>
              <a:rPr lang="zh-CN" altLang="en-US" dirty="0"/>
              <a:t>或</a:t>
            </a:r>
            <a:r>
              <a:rPr lang="en-US" altLang="zh-CN" dirty="0"/>
              <a:t>class</a:t>
            </a:r>
            <a:r>
              <a:rPr lang="zh-CN" altLang="en-US" dirty="0"/>
              <a:t>关键字来指示</a:t>
            </a:r>
            <a:endParaRPr lang="en-US" altLang="zh-CN" dirty="0"/>
          </a:p>
          <a:p>
            <a:r>
              <a:rPr lang="en-US" dirty="0"/>
              <a:t> 3. </a:t>
            </a:r>
            <a:r>
              <a:rPr lang="zh-CN" altLang="en-US" dirty="0"/>
              <a:t>函数体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0CD771-F814-F005-0023-3A81CDF53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632785"/>
            <a:ext cx="70866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32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6B69-815F-736E-B0F1-0EEA7239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模板使用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32C8A-6113-D6BB-5311-2A433A08B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0C1F4B-2F60-FDE9-7D3D-248A51DB9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781800" cy="1990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A61726-5410-6FB6-F016-5BFF19AF9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632785"/>
            <a:ext cx="70866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82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6B69-815F-736E-B0F1-0EEA7239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模板使用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32C8A-6113-D6BB-5311-2A433A08B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681A2F-B0F0-8542-3228-2D904EB1F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28" y="1862138"/>
            <a:ext cx="5762625" cy="431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A61726-5410-6FB6-F016-5BFF19AF9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632785"/>
            <a:ext cx="70866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2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8B39C-44E0-54AF-0710-EDE563DD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可变参数模板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8B133-A8F9-69BF-CE4A-5A614EA8F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586A5F-1636-8CE4-FA5A-E73BB7595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932" y="1825625"/>
            <a:ext cx="80867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04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C0F5-A3BB-BD37-1DED-D0A74D1C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可变参数模板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BF669-B132-EF90-5A0C-9DF642F2E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01B74-278A-EAB4-72A0-B8C1930A2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025" y="2015331"/>
            <a:ext cx="71532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1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C42C8-1606-6FA2-7185-37DED0E8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内容安排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8EB8E-4081-B598-B5E2-FDAB5FB0D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04"/>
            <a:ext cx="10515600" cy="5446295"/>
          </a:xfrm>
        </p:spPr>
        <p:txBody>
          <a:bodyPr>
            <a:normAutofit/>
          </a:bodyPr>
          <a:lstStyle/>
          <a:p>
            <a:r>
              <a:rPr lang="zh-CN" altLang="en-US" dirty="0">
                <a:hlinkClick r:id="rId2" action="ppaction://hlinksldjump"/>
              </a:rPr>
              <a:t>全局对象延迟构造，符号表的妙用</a:t>
            </a:r>
            <a:r>
              <a:rPr lang="zh-CN" altLang="en-US" dirty="0"/>
              <a:t> </a:t>
            </a:r>
            <a:r>
              <a:rPr lang="en-US" altLang="zh-CN" dirty="0"/>
              <a:t>(0 min)</a:t>
            </a:r>
          </a:p>
          <a:p>
            <a:r>
              <a:rPr lang="en-US" altLang="zh-CN" dirty="0" err="1"/>
              <a:t>Github</a:t>
            </a:r>
            <a:r>
              <a:rPr lang="zh-CN" altLang="en-US" dirty="0"/>
              <a:t>开源的</a:t>
            </a:r>
            <a:r>
              <a:rPr lang="en-US" altLang="zh-CN" dirty="0"/>
              <a:t>C++11</a:t>
            </a:r>
            <a:r>
              <a:rPr lang="zh-CN" altLang="en-US" dirty="0"/>
              <a:t>线程池代码分析</a:t>
            </a:r>
            <a:endParaRPr lang="en-US" altLang="zh-CN" dirty="0"/>
          </a:p>
          <a:p>
            <a:pPr lvl="1"/>
            <a:r>
              <a:rPr lang="zh-CN" altLang="en-US" dirty="0">
                <a:hlinkClick r:id="rId3" action="ppaction://hlinksldjump"/>
              </a:rPr>
              <a:t>线程池介绍</a:t>
            </a:r>
            <a:r>
              <a:rPr lang="zh-CN" altLang="en-US" dirty="0"/>
              <a:t> </a:t>
            </a:r>
            <a:r>
              <a:rPr lang="en-US" altLang="zh-CN" dirty="0"/>
              <a:t>(5min)</a:t>
            </a:r>
          </a:p>
          <a:p>
            <a:pPr lvl="1"/>
            <a:r>
              <a:rPr lang="en-US" altLang="zh-CN" dirty="0" err="1">
                <a:hlinkClick r:id="rId4" action="ppaction://hlinksldjump"/>
              </a:rPr>
              <a:t>ThreadPool</a:t>
            </a:r>
            <a:r>
              <a:rPr lang="zh-CN" altLang="en-US" dirty="0">
                <a:hlinkClick r:id="rId4" action="ppaction://hlinksldjump"/>
              </a:rPr>
              <a:t>类的公共函数及</a:t>
            </a:r>
            <a:r>
              <a:rPr lang="en-US" altLang="zh-CN" dirty="0">
                <a:hlinkClick r:id="rId4" action="ppaction://hlinksldjump"/>
              </a:rPr>
              <a:t>example.cpp</a:t>
            </a:r>
            <a:r>
              <a:rPr lang="zh-CN" altLang="en-US" dirty="0">
                <a:hlinkClick r:id="rId4" action="ppaction://hlinksldjump"/>
              </a:rPr>
              <a:t>分析</a:t>
            </a:r>
            <a:r>
              <a:rPr lang="zh-CN" altLang="en-US" dirty="0"/>
              <a:t> </a:t>
            </a:r>
            <a:r>
              <a:rPr lang="en-US" altLang="zh-CN" dirty="0"/>
              <a:t>(10 min)</a:t>
            </a:r>
          </a:p>
          <a:p>
            <a:pPr lvl="1"/>
            <a:r>
              <a:rPr lang="zh-CN" altLang="en-US" dirty="0"/>
              <a:t>必备知识点讲解</a:t>
            </a:r>
            <a:endParaRPr lang="en-US" altLang="zh-CN" dirty="0"/>
          </a:p>
          <a:p>
            <a:pPr lvl="2"/>
            <a:r>
              <a:rPr lang="en-US" altLang="zh-CN" dirty="0"/>
              <a:t> </a:t>
            </a:r>
            <a:r>
              <a:rPr lang="zh-CN" altLang="en-US" dirty="0">
                <a:hlinkClick r:id="rId5" action="ppaction://hlinksldjump"/>
              </a:rPr>
              <a:t>类，生命周期，操作符</a:t>
            </a:r>
            <a:r>
              <a:rPr lang="zh-CN" altLang="en-US" dirty="0"/>
              <a:t> </a:t>
            </a:r>
            <a:r>
              <a:rPr lang="en-US" altLang="zh-CN" dirty="0"/>
              <a:t>(15 min)</a:t>
            </a:r>
          </a:p>
          <a:p>
            <a:pPr lvl="2"/>
            <a:r>
              <a:rPr lang="en-US" altLang="zh-CN" dirty="0">
                <a:hlinkClick r:id="rId6" action="ppaction://hlinksldjump"/>
              </a:rPr>
              <a:t> lambda</a:t>
            </a:r>
            <a:r>
              <a:rPr lang="zh-CN" altLang="en-US" dirty="0">
                <a:hlinkClick r:id="rId6" action="ppaction://hlinksldjump"/>
              </a:rPr>
              <a:t>表达式，匿名类，</a:t>
            </a:r>
            <a:r>
              <a:rPr lang="en-US" altLang="zh-CN" dirty="0" err="1">
                <a:hlinkClick r:id="rId6" action="ppaction://hlinksldjump"/>
              </a:rPr>
              <a:t>decltype</a:t>
            </a:r>
            <a:r>
              <a:rPr lang="zh-CN" altLang="en-US" dirty="0">
                <a:hlinkClick r:id="rId6" action="ppaction://hlinksldjump"/>
              </a:rPr>
              <a:t>关键字</a:t>
            </a:r>
            <a:r>
              <a:rPr lang="zh-CN" altLang="en-US" dirty="0"/>
              <a:t> </a:t>
            </a:r>
            <a:r>
              <a:rPr lang="en-US" altLang="zh-CN" dirty="0"/>
              <a:t>(30 min)</a:t>
            </a:r>
          </a:p>
          <a:p>
            <a:pPr lvl="2"/>
            <a:r>
              <a:rPr lang="en-US" altLang="zh-CN" dirty="0"/>
              <a:t> </a:t>
            </a:r>
            <a:r>
              <a:rPr lang="zh-CN" altLang="en-US" dirty="0">
                <a:hlinkClick r:id="rId7" action="ppaction://hlinksldjump"/>
              </a:rPr>
              <a:t>模板</a:t>
            </a:r>
            <a:r>
              <a:rPr lang="zh-CN" altLang="en-US" dirty="0"/>
              <a:t> </a:t>
            </a:r>
            <a:r>
              <a:rPr lang="en-US" altLang="zh-CN" dirty="0"/>
              <a:t>(45 min)</a:t>
            </a:r>
          </a:p>
          <a:p>
            <a:pPr lvl="1"/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ThreadPool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类的实现分析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Linux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下的多线程实现：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POSIX Threads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介绍，条件变量等等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容器类模板：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vector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queue</a:t>
            </a:r>
          </a:p>
          <a:p>
            <a:pPr lvl="2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C++11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线程类模板重要的类介绍：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thread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，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condition_variable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，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packaged_task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等等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ThreadPool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代码实现分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析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待定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88895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6F9E-65A2-FDB9-9256-C40F6A3E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1E035-5FAD-71D5-1514-C5B2ABE1F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89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C7B-1BB8-B6CF-63EF-C783649F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附加内容 </a:t>
            </a:r>
            <a:r>
              <a:rPr lang="en-US" altLang="zh-CN" dirty="0"/>
              <a:t>– </a:t>
            </a:r>
            <a:r>
              <a:rPr lang="zh-CN" altLang="en-US" dirty="0"/>
              <a:t>分离内存申请和构造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7875A-E766-9EE9-FBF5-C83634D3D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操作符的两种重载</a:t>
            </a:r>
            <a:endParaRPr lang="en-US" altLang="zh-CN" dirty="0"/>
          </a:p>
          <a:p>
            <a:pPr lvl="1"/>
            <a:r>
              <a:rPr lang="en-US" dirty="0"/>
              <a:t>void* operator new (std::</a:t>
            </a:r>
            <a:r>
              <a:rPr lang="en-US" dirty="0" err="1"/>
              <a:t>size_t</a:t>
            </a:r>
            <a:r>
              <a:rPr lang="en-US" dirty="0"/>
              <a:t> size); // 1. </a:t>
            </a:r>
            <a:r>
              <a:rPr lang="zh-CN" altLang="en-US" dirty="0"/>
              <a:t>申请内存 </a:t>
            </a:r>
            <a:r>
              <a:rPr lang="en-US" altLang="zh-CN" dirty="0"/>
              <a:t>2. </a:t>
            </a:r>
            <a:r>
              <a:rPr lang="zh-CN" altLang="en-US" dirty="0"/>
              <a:t>调用构造函数</a:t>
            </a:r>
            <a:endParaRPr lang="en-US" dirty="0"/>
          </a:p>
          <a:p>
            <a:pPr lvl="1"/>
            <a:r>
              <a:rPr lang="en-US" dirty="0"/>
              <a:t>void* operator new (std::</a:t>
            </a:r>
            <a:r>
              <a:rPr lang="en-US" dirty="0" err="1"/>
              <a:t>size_t</a:t>
            </a:r>
            <a:r>
              <a:rPr lang="en-US" dirty="0"/>
              <a:t> size, void* </a:t>
            </a:r>
            <a:r>
              <a:rPr lang="en-US" dirty="0" err="1"/>
              <a:t>ptr</a:t>
            </a:r>
            <a:r>
              <a:rPr lang="en-US" dirty="0"/>
              <a:t>); // </a:t>
            </a:r>
            <a:r>
              <a:rPr lang="zh-CN" altLang="en-US" dirty="0"/>
              <a:t>调用构造函数</a:t>
            </a:r>
            <a:endParaRPr lang="en-US" altLang="zh-CN" dirty="0"/>
          </a:p>
          <a:p>
            <a:r>
              <a:rPr lang="en-US" dirty="0"/>
              <a:t> </a:t>
            </a:r>
            <a:r>
              <a:rPr lang="zh-CN" altLang="en-US" dirty="0"/>
              <a:t>标准库中的</a:t>
            </a:r>
            <a:r>
              <a:rPr lang="en-US" altLang="zh-CN" dirty="0"/>
              <a:t>std::allocator</a:t>
            </a:r>
            <a:r>
              <a:rPr lang="zh-CN" altLang="en-US" dirty="0"/>
              <a:t>将两步分离</a:t>
            </a:r>
            <a:endParaRPr lang="en-US" altLang="zh-CN" dirty="0"/>
          </a:p>
          <a:p>
            <a:pPr lvl="1"/>
            <a:r>
              <a:rPr lang="en-US" dirty="0"/>
              <a:t> </a:t>
            </a:r>
            <a:r>
              <a:rPr lang="en-US" altLang="zh-CN" dirty="0"/>
              <a:t>allocate() </a:t>
            </a:r>
            <a:r>
              <a:rPr lang="zh-CN" altLang="en-US" dirty="0"/>
              <a:t>函数内部调用</a:t>
            </a:r>
            <a:r>
              <a:rPr lang="en-US" altLang="zh-CN" dirty="0"/>
              <a:t>malloc</a:t>
            </a:r>
            <a:r>
              <a:rPr lang="zh-CN" altLang="en-US" dirty="0"/>
              <a:t>申请内存</a:t>
            </a:r>
            <a:endParaRPr lang="en-US" altLang="zh-CN" dirty="0"/>
          </a:p>
          <a:p>
            <a:pPr lvl="1"/>
            <a:r>
              <a:rPr lang="en-US" dirty="0"/>
              <a:t> construct() </a:t>
            </a:r>
            <a:r>
              <a:rPr lang="zh-CN" altLang="en-US" dirty="0"/>
              <a:t>函数内部调用重载的第二个函数进行构造</a:t>
            </a:r>
            <a:endParaRPr lang="en-US" altLang="zh-CN" dirty="0"/>
          </a:p>
          <a:p>
            <a:pPr lvl="1"/>
            <a:r>
              <a:rPr lang="en-US" dirty="0"/>
              <a:t> </a:t>
            </a:r>
            <a:r>
              <a:rPr lang="zh-CN" altLang="en-US" dirty="0"/>
              <a:t>参考：</a:t>
            </a:r>
            <a:r>
              <a:rPr lang="en-US" altLang="zh-CN" dirty="0"/>
              <a:t>https://omegaup.com/docs/cpp/en/cpp/memory/allocator.html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3C53B-11FB-AA98-90CE-E7BC8FA5C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559" y="4919705"/>
            <a:ext cx="8590171" cy="193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17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D1B6-78E4-5A7D-01E2-80AED325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附加内容：类的成员变量的初始化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88111-9CB1-8621-F0EE-B35785806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50561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`=default`</a:t>
            </a:r>
            <a:r>
              <a:rPr lang="zh-CN" altLang="en-US" dirty="0"/>
              <a:t>让编译器生成默认行为的构造函数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无参构造函数，空函数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拷贝构造函数，成员变量调用相应的拷贝构造函数</a:t>
            </a:r>
            <a:endParaRPr lang="en-US" altLang="zh-CN" dirty="0"/>
          </a:p>
          <a:p>
            <a:pPr lvl="1"/>
            <a:r>
              <a:rPr lang="en-US" altLang="zh-CN" dirty="0"/>
              <a:t> …</a:t>
            </a:r>
          </a:p>
          <a:p>
            <a:r>
              <a:rPr lang="en-US" dirty="0"/>
              <a:t> </a:t>
            </a:r>
            <a:r>
              <a:rPr lang="zh-CN" altLang="en-US" dirty="0"/>
              <a:t>就地初始化和初始化列表同时存在，以初始化列表为准</a:t>
            </a:r>
            <a:endParaRPr lang="en-US" altLang="zh-CN" dirty="0"/>
          </a:p>
          <a:p>
            <a:r>
              <a:rPr lang="en-US" dirty="0"/>
              <a:t> `=delete`</a:t>
            </a:r>
            <a:r>
              <a:rPr lang="zh-CN" altLang="en-US" dirty="0"/>
              <a:t>声明函数不存在，编译器不会生成，我们自己也不能定义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8FB2F6-8FFD-3F7D-6C3B-F363D3E54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038600" cy="2000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E92119-C8BE-117B-411B-B1B53B3B2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0958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79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AD5A-8890-0FC3-2200-02AE5C35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附加内容：变参模板扩展（参数类型相同）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A861-4563-BACF-38A9-FA93CE9D1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C++17</a:t>
            </a:r>
            <a:r>
              <a:rPr lang="zh-CN" altLang="en-US" dirty="0"/>
              <a:t>的折叠表达式实现累加</a:t>
            </a:r>
            <a:endParaRPr lang="en-US" dirty="0"/>
          </a:p>
          <a:p>
            <a:r>
              <a:rPr lang="en-US" dirty="0"/>
              <a:t> C++11</a:t>
            </a:r>
            <a:r>
              <a:rPr lang="zh-CN" altLang="en-US" dirty="0"/>
              <a:t>列表初始化器进行复杂运算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0F205-E77C-298B-3619-254C8EBE4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725" y="1282700"/>
            <a:ext cx="3267075" cy="1085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A9EC9D-2F27-2F1F-820E-C425991CD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38513"/>
            <a:ext cx="5943600" cy="2838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08A4F9-794A-F329-566A-D6C79BF9D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096377"/>
            <a:ext cx="44386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6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B57E-3429-868F-8AE0-09C7B0E6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全局对象延迟构造</a:t>
            </a:r>
            <a:r>
              <a:rPr lang="en-US" altLang="zh-CN" dirty="0"/>
              <a:t>: </a:t>
            </a:r>
            <a:r>
              <a:rPr lang="zh-CN" altLang="en-US" dirty="0"/>
              <a:t>问题描述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E40706-C9CD-D50C-A779-DFD7ED3C1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0691" y="4239669"/>
            <a:ext cx="1619250" cy="1095375"/>
          </a:xfr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37A6E2B-ED8B-58C8-04B3-2BB4D111B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043" y="1690688"/>
            <a:ext cx="1924050" cy="1628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36B735-955B-36BF-8743-FBBD9845931E}"/>
              </a:ext>
            </a:extLst>
          </p:cNvPr>
          <p:cNvSpPr txBox="1"/>
          <p:nvPr/>
        </p:nvSpPr>
        <p:spPr>
          <a:xfrm>
            <a:off x="7475621" y="2069432"/>
            <a:ext cx="141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type.h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7C7765-5586-B846-2F07-DB43D887A0B7}"/>
              </a:ext>
            </a:extLst>
          </p:cNvPr>
          <p:cNvSpPr txBox="1"/>
          <p:nvPr/>
        </p:nvSpPr>
        <p:spPr>
          <a:xfrm>
            <a:off x="1122947" y="4602690"/>
            <a:ext cx="117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279896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7754-599B-CFD7-560F-FD26B391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全局对象延迟构造</a:t>
            </a:r>
            <a:r>
              <a:rPr lang="en-US" altLang="zh-CN" dirty="0"/>
              <a:t>: </a:t>
            </a:r>
            <a:r>
              <a:rPr lang="zh-CN" altLang="en-US" dirty="0"/>
              <a:t>方案</a:t>
            </a:r>
            <a:r>
              <a:rPr lang="en-US" altLang="zh-CN" dirty="0"/>
              <a:t>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037165-F6D1-04A0-57A3-B1A5B4077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6043" y="1690688"/>
            <a:ext cx="1924050" cy="16287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625568-0054-C910-35D6-BCD32DB1E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452" y="4172964"/>
            <a:ext cx="1457325" cy="581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F15806-E03D-EB97-FA58-47402845B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021" y="4089454"/>
            <a:ext cx="5181600" cy="1381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725E51-0D66-E5D7-5837-56EE8B3860B6}"/>
              </a:ext>
            </a:extLst>
          </p:cNvPr>
          <p:cNvSpPr txBox="1"/>
          <p:nvPr/>
        </p:nvSpPr>
        <p:spPr>
          <a:xfrm>
            <a:off x="7475621" y="2069432"/>
            <a:ext cx="141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type.h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7C676-0D78-AD47-C809-CC6A52B85946}"/>
              </a:ext>
            </a:extLst>
          </p:cNvPr>
          <p:cNvSpPr txBox="1"/>
          <p:nvPr/>
        </p:nvSpPr>
        <p:spPr>
          <a:xfrm>
            <a:off x="1122947" y="4602690"/>
            <a:ext cx="117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main.cpp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EDD118-9481-DC61-A78D-6F8648B91AE3}"/>
              </a:ext>
            </a:extLst>
          </p:cNvPr>
          <p:cNvSpPr txBox="1"/>
          <p:nvPr/>
        </p:nvSpPr>
        <p:spPr>
          <a:xfrm>
            <a:off x="10637419" y="4281485"/>
            <a:ext cx="121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def.cpp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9C5BB0-3D39-DE23-8FBC-B66079CF0E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3045" y="4730637"/>
            <a:ext cx="25336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1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0349-A965-3CD6-7576-FD2A4C27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线程池介绍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5D4E2-DDD2-D6EE-947A-43CAC7530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zh-CN" altLang="en-US" dirty="0"/>
              <a:t>地址：</a:t>
            </a:r>
            <a:r>
              <a:rPr lang="en-US" altLang="zh-CN" dirty="0">
                <a:hlinkClick r:id="rId2"/>
              </a:rPr>
              <a:t>https://github.com/progschj/ThreadPool.git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简介：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722F1-0CEE-30CD-CFC3-53CB4F3C7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775" y="2633913"/>
            <a:ext cx="61245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71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F8546-EEB3-97B6-C57F-874F6529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线程池介绍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751FB-5BC6-9981-D045-1042BA108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8C9C5F-95B5-DBDC-5CA7-4E40C1F59DC6}"/>
              </a:ext>
            </a:extLst>
          </p:cNvPr>
          <p:cNvSpPr/>
          <p:nvPr/>
        </p:nvSpPr>
        <p:spPr>
          <a:xfrm>
            <a:off x="4347412" y="2965784"/>
            <a:ext cx="2903620" cy="6256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4EF2DE95-D475-E787-2E8F-4584103CEDC4}"/>
              </a:ext>
            </a:extLst>
          </p:cNvPr>
          <p:cNvSpPr/>
          <p:nvPr/>
        </p:nvSpPr>
        <p:spPr>
          <a:xfrm>
            <a:off x="8887327" y="2039352"/>
            <a:ext cx="914400" cy="926432"/>
          </a:xfrm>
          <a:prstGeom prst="smileyFac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4A6E7B09-FC2F-CE20-16DA-B71343817DD6}"/>
              </a:ext>
            </a:extLst>
          </p:cNvPr>
          <p:cNvSpPr/>
          <p:nvPr/>
        </p:nvSpPr>
        <p:spPr>
          <a:xfrm>
            <a:off x="8887327" y="3429000"/>
            <a:ext cx="914400" cy="926432"/>
          </a:xfrm>
          <a:prstGeom prst="smileyFac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114B51B8-CCF7-C1A8-BE2B-3A7720B87FD5}"/>
              </a:ext>
            </a:extLst>
          </p:cNvPr>
          <p:cNvSpPr/>
          <p:nvPr/>
        </p:nvSpPr>
        <p:spPr>
          <a:xfrm>
            <a:off x="8887327" y="4802981"/>
            <a:ext cx="914400" cy="926432"/>
          </a:xfrm>
          <a:prstGeom prst="smileyFac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2A7568D4-C653-DA04-C8D5-FA6DD0932525}"/>
              </a:ext>
            </a:extLst>
          </p:cNvPr>
          <p:cNvSpPr/>
          <p:nvPr/>
        </p:nvSpPr>
        <p:spPr>
          <a:xfrm>
            <a:off x="8887327" y="881312"/>
            <a:ext cx="914400" cy="926432"/>
          </a:xfrm>
          <a:prstGeom prst="smileyFac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765B3D78-8F52-9240-A475-23D1F8EC3241}"/>
              </a:ext>
            </a:extLst>
          </p:cNvPr>
          <p:cNvSpPr/>
          <p:nvPr/>
        </p:nvSpPr>
        <p:spPr>
          <a:xfrm>
            <a:off x="2197769" y="3074862"/>
            <a:ext cx="914400" cy="926432"/>
          </a:xfrm>
          <a:prstGeom prst="smileyFac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C96D79-CC00-20CC-61F1-2AAE801CEB49}"/>
              </a:ext>
            </a:extLst>
          </p:cNvPr>
          <p:cNvSpPr txBox="1"/>
          <p:nvPr/>
        </p:nvSpPr>
        <p:spPr>
          <a:xfrm>
            <a:off x="9968163" y="989430"/>
            <a:ext cx="203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Worker thread 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253E7-A5CE-4B19-29E4-4F55E2D4ADAD}"/>
              </a:ext>
            </a:extLst>
          </p:cNvPr>
          <p:cNvSpPr txBox="1"/>
          <p:nvPr/>
        </p:nvSpPr>
        <p:spPr>
          <a:xfrm>
            <a:off x="9968163" y="2317902"/>
            <a:ext cx="203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Worker thread 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67B883-C21C-7F31-9062-425C1855E866}"/>
              </a:ext>
            </a:extLst>
          </p:cNvPr>
          <p:cNvSpPr txBox="1"/>
          <p:nvPr/>
        </p:nvSpPr>
        <p:spPr>
          <a:xfrm>
            <a:off x="9968163" y="3707550"/>
            <a:ext cx="203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Worker thread 2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183783-9BF8-4730-55A6-03BE1D3CA197}"/>
              </a:ext>
            </a:extLst>
          </p:cNvPr>
          <p:cNvSpPr txBox="1"/>
          <p:nvPr/>
        </p:nvSpPr>
        <p:spPr>
          <a:xfrm>
            <a:off x="9968163" y="5187810"/>
            <a:ext cx="203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Worker thread 3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B5B9-5F0E-F87C-ABD1-CF91BFAAB3CC}"/>
              </a:ext>
            </a:extLst>
          </p:cNvPr>
          <p:cNvSpPr txBox="1"/>
          <p:nvPr/>
        </p:nvSpPr>
        <p:spPr>
          <a:xfrm>
            <a:off x="5455317" y="2429458"/>
            <a:ext cx="203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queue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ABF0B9-FC1F-FAFD-8525-FF1284968442}"/>
              </a:ext>
            </a:extLst>
          </p:cNvPr>
          <p:cNvSpPr txBox="1"/>
          <p:nvPr/>
        </p:nvSpPr>
        <p:spPr>
          <a:xfrm>
            <a:off x="838199" y="3375442"/>
            <a:ext cx="145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producer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0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8C24-5EA6-7BFE-2906-3A206DAF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ThreadPool</a:t>
            </a:r>
            <a:r>
              <a:rPr lang="zh-CN" altLang="en-US" dirty="0"/>
              <a:t>的公共函数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354B-56F5-ED82-5AA0-0B691AC66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627C7-7BE7-1EE9-4361-C08BF065F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504" y="2034381"/>
            <a:ext cx="58578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12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E076-78B7-B68A-822D-622A12CFC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Example.cpp</a:t>
            </a:r>
            <a:r>
              <a:rPr lang="zh-CN" altLang="en-US" dirty="0"/>
              <a:t>分析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E29D0-918C-E86A-2F16-35675F24B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F2A10-1718-DC5D-EA6C-E10BB448E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532" y="1027906"/>
            <a:ext cx="75438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61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19B4-E74B-4573-0F1B-72E390DC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类，生命周期，操作符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146FB8-CFCF-50B0-FA60-874916F31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369" y="1376362"/>
            <a:ext cx="6753225" cy="410527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21C202-2742-ECCA-E5BA-53199D13C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585" y="184484"/>
            <a:ext cx="56102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5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9252</TotalTime>
  <Words>1113</Words>
  <Application>Microsoft Office PowerPoint</Application>
  <PresentationFormat>Widescreen</PresentationFormat>
  <Paragraphs>98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Cascadia Mono</vt:lpstr>
      <vt:lpstr>Office Theme</vt:lpstr>
      <vt:lpstr>Sharing-2</vt:lpstr>
      <vt:lpstr>内容安排</vt:lpstr>
      <vt:lpstr>全局对象延迟构造: 问题描述</vt:lpstr>
      <vt:lpstr>全局对象延迟构造: 方案 </vt:lpstr>
      <vt:lpstr>线程池介绍</vt:lpstr>
      <vt:lpstr>线程池介绍</vt:lpstr>
      <vt:lpstr>ThreadPool的公共函数</vt:lpstr>
      <vt:lpstr>Example.cpp分析</vt:lpstr>
      <vt:lpstr>类，生命周期，操作符</vt:lpstr>
      <vt:lpstr>类，生命周期，操作符</vt:lpstr>
      <vt:lpstr>lambda表达式语法</vt:lpstr>
      <vt:lpstr>lambda表达式实例</vt:lpstr>
      <vt:lpstr>lambda表达式近似实现和decltype关键字 </vt:lpstr>
      <vt:lpstr>lambda表达式，匿名类，decltype关键字 </vt:lpstr>
      <vt:lpstr>基础模板</vt:lpstr>
      <vt:lpstr>模板使用</vt:lpstr>
      <vt:lpstr>模板使用</vt:lpstr>
      <vt:lpstr>可变参数模板</vt:lpstr>
      <vt:lpstr>可变参数模板</vt:lpstr>
      <vt:lpstr>Q&amp;A</vt:lpstr>
      <vt:lpstr>附加内容 – 分离内存申请和构造</vt:lpstr>
      <vt:lpstr>附加内容：类的成员变量的初始化</vt:lpstr>
      <vt:lpstr>附加内容：变参模板扩展（参数类型相同）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Sharing-2</dc:title>
  <dc:creator>Chen, Jinshi</dc:creator>
  <cp:lastModifiedBy>Chen, Jinshi</cp:lastModifiedBy>
  <cp:revision>117</cp:revision>
  <dcterms:created xsi:type="dcterms:W3CDTF">2023-04-10T06:09:58Z</dcterms:created>
  <dcterms:modified xsi:type="dcterms:W3CDTF">2023-04-27T05:24:25Z</dcterms:modified>
</cp:coreProperties>
</file>