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1"/>
  </p:notesMasterIdLst>
  <p:sldIdLst>
    <p:sldId id="256" r:id="rId2"/>
    <p:sldId id="265" r:id="rId3"/>
    <p:sldId id="269" r:id="rId4"/>
    <p:sldId id="274" r:id="rId5"/>
    <p:sldId id="258" r:id="rId6"/>
    <p:sldId id="259" r:id="rId7"/>
    <p:sldId id="260" r:id="rId8"/>
    <p:sldId id="261" r:id="rId9"/>
    <p:sldId id="263" r:id="rId10"/>
    <p:sldId id="268" r:id="rId11"/>
    <p:sldId id="271" r:id="rId12"/>
    <p:sldId id="278" r:id="rId13"/>
    <p:sldId id="281" r:id="rId14"/>
    <p:sldId id="272" r:id="rId15"/>
    <p:sldId id="273" r:id="rId16"/>
    <p:sldId id="282" r:id="rId17"/>
    <p:sldId id="276" r:id="rId18"/>
    <p:sldId id="277" r:id="rId19"/>
    <p:sldId id="283" r:id="rId20"/>
    <p:sldId id="267" r:id="rId21"/>
    <p:sldId id="284" r:id="rId22"/>
    <p:sldId id="285" r:id="rId23"/>
    <p:sldId id="257" r:id="rId24"/>
    <p:sldId id="286" r:id="rId25"/>
    <p:sldId id="266" r:id="rId26"/>
    <p:sldId id="287" r:id="rId27"/>
    <p:sldId id="288" r:id="rId28"/>
    <p:sldId id="275" r:id="rId29"/>
    <p:sldId id="289" r:id="rId30"/>
    <p:sldId id="290" r:id="rId31"/>
    <p:sldId id="291" r:id="rId32"/>
    <p:sldId id="292" r:id="rId33"/>
    <p:sldId id="293" r:id="rId34"/>
    <p:sldId id="294" r:id="rId35"/>
    <p:sldId id="295" r:id="rId36"/>
    <p:sldId id="296" r:id="rId37"/>
    <p:sldId id="280" r:id="rId38"/>
    <p:sldId id="297" r:id="rId39"/>
    <p:sldId id="298" r:id="rId40"/>
    <p:sldId id="262" r:id="rId41"/>
    <p:sldId id="299" r:id="rId42"/>
    <p:sldId id="300" r:id="rId43"/>
    <p:sldId id="301" r:id="rId44"/>
    <p:sldId id="302" r:id="rId45"/>
    <p:sldId id="303" r:id="rId46"/>
    <p:sldId id="304" r:id="rId47"/>
    <p:sldId id="305" r:id="rId48"/>
    <p:sldId id="306" r:id="rId49"/>
    <p:sldId id="307"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EB047B-0C50-4A56-912B-3315F933AB23}" v="29" dt="2020-09-29T21:47:27.226"/>
  </p1510:revLst>
</p1510:revInfo>
</file>

<file path=ppt/tableStyles.xml><?xml version="1.0" encoding="utf-8"?>
<a:tblStyleLst xmlns:a="http://schemas.openxmlformats.org/drawingml/2006/main" def="{3F8D7C36-80CB-425D-B212-6ED7373C526D}">
  <a:tblStyle styleId="{3F8D7C36-80CB-425D-B212-6ED7373C52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81EB047B-0C50-4A56-912B-3315F933AB23}"/>
    <pc:docChg chg="addSld delSld modSld sldOrd">
      <pc:chgData name="Kevin Desai" userId="759d0333-e80f-43e9-9a9d-29343a9d66ae" providerId="ADAL" clId="{81EB047B-0C50-4A56-912B-3315F933AB23}" dt="2020-09-29T21:47:27.223" v="75"/>
      <pc:docMkLst>
        <pc:docMk/>
      </pc:docMkLst>
      <pc:sldChg chg="modSp mod">
        <pc:chgData name="Kevin Desai" userId="759d0333-e80f-43e9-9a9d-29343a9d66ae" providerId="ADAL" clId="{81EB047B-0C50-4A56-912B-3315F933AB23}" dt="2020-09-29T20:59:21.447" v="26" actId="20577"/>
        <pc:sldMkLst>
          <pc:docMk/>
          <pc:sldMk cId="0" sldId="256"/>
        </pc:sldMkLst>
        <pc:spChg chg="mod">
          <ac:chgData name="Kevin Desai" userId="759d0333-e80f-43e9-9a9d-29343a9d66ae" providerId="ADAL" clId="{81EB047B-0C50-4A56-912B-3315F933AB23}" dt="2020-09-29T20:59:21.447" v="26" actId="20577"/>
          <ac:spMkLst>
            <pc:docMk/>
            <pc:sldMk cId="0" sldId="256"/>
            <ac:spMk id="61" creationId="{00000000-0000-0000-0000-000000000000}"/>
          </ac:spMkLst>
        </pc:spChg>
      </pc:sldChg>
      <pc:sldChg chg="add del">
        <pc:chgData name="Kevin Desai" userId="759d0333-e80f-43e9-9a9d-29343a9d66ae" providerId="ADAL" clId="{81EB047B-0C50-4A56-912B-3315F933AB23}" dt="2020-09-29T21:40:20.421" v="49"/>
        <pc:sldMkLst>
          <pc:docMk/>
          <pc:sldMk cId="0" sldId="257"/>
        </pc:sldMkLst>
      </pc:sldChg>
      <pc:sldChg chg="add del">
        <pc:chgData name="Kevin Desai" userId="759d0333-e80f-43e9-9a9d-29343a9d66ae" providerId="ADAL" clId="{81EB047B-0C50-4A56-912B-3315F933AB23}" dt="2020-09-29T21:02:59.915" v="39"/>
        <pc:sldMkLst>
          <pc:docMk/>
          <pc:sldMk cId="0" sldId="258"/>
        </pc:sldMkLst>
      </pc:sldChg>
      <pc:sldChg chg="add del">
        <pc:chgData name="Kevin Desai" userId="759d0333-e80f-43e9-9a9d-29343a9d66ae" providerId="ADAL" clId="{81EB047B-0C50-4A56-912B-3315F933AB23}" dt="2020-09-29T21:02:59.915" v="39"/>
        <pc:sldMkLst>
          <pc:docMk/>
          <pc:sldMk cId="0" sldId="259"/>
        </pc:sldMkLst>
      </pc:sldChg>
      <pc:sldChg chg="add del">
        <pc:chgData name="Kevin Desai" userId="759d0333-e80f-43e9-9a9d-29343a9d66ae" providerId="ADAL" clId="{81EB047B-0C50-4A56-912B-3315F933AB23}" dt="2020-09-29T21:02:59.915" v="39"/>
        <pc:sldMkLst>
          <pc:docMk/>
          <pc:sldMk cId="0" sldId="260"/>
        </pc:sldMkLst>
      </pc:sldChg>
      <pc:sldChg chg="add del">
        <pc:chgData name="Kevin Desai" userId="759d0333-e80f-43e9-9a9d-29343a9d66ae" providerId="ADAL" clId="{81EB047B-0C50-4A56-912B-3315F933AB23}" dt="2020-09-29T21:02:59.915" v="39"/>
        <pc:sldMkLst>
          <pc:docMk/>
          <pc:sldMk cId="0" sldId="261"/>
        </pc:sldMkLst>
      </pc:sldChg>
      <pc:sldChg chg="add">
        <pc:chgData name="Kevin Desai" userId="759d0333-e80f-43e9-9a9d-29343a9d66ae" providerId="ADAL" clId="{81EB047B-0C50-4A56-912B-3315F933AB23}" dt="2020-09-29T21:45:10.146" v="71"/>
        <pc:sldMkLst>
          <pc:docMk/>
          <pc:sldMk cId="3338565583" sldId="262"/>
        </pc:sldMkLst>
      </pc:sldChg>
      <pc:sldChg chg="del">
        <pc:chgData name="Kevin Desai" userId="759d0333-e80f-43e9-9a9d-29343a9d66ae" providerId="ADAL" clId="{81EB047B-0C50-4A56-912B-3315F933AB23}" dt="2020-09-29T20:59:38.930" v="27" actId="47"/>
        <pc:sldMkLst>
          <pc:docMk/>
          <pc:sldMk cId="3338565583" sldId="262"/>
        </pc:sldMkLst>
      </pc:sldChg>
      <pc:sldChg chg="add del">
        <pc:chgData name="Kevin Desai" userId="759d0333-e80f-43e9-9a9d-29343a9d66ae" providerId="ADAL" clId="{81EB047B-0C50-4A56-912B-3315F933AB23}" dt="2020-09-29T21:03:27.340" v="40"/>
        <pc:sldMkLst>
          <pc:docMk/>
          <pc:sldMk cId="0" sldId="263"/>
        </pc:sldMkLst>
      </pc:sldChg>
      <pc:sldChg chg="del">
        <pc:chgData name="Kevin Desai" userId="759d0333-e80f-43e9-9a9d-29343a9d66ae" providerId="ADAL" clId="{81EB047B-0C50-4A56-912B-3315F933AB23}" dt="2020-09-29T20:59:38.930" v="27" actId="47"/>
        <pc:sldMkLst>
          <pc:docMk/>
          <pc:sldMk cId="0" sldId="264"/>
        </pc:sldMkLst>
      </pc:sldChg>
      <pc:sldChg chg="add del">
        <pc:chgData name="Kevin Desai" userId="759d0333-e80f-43e9-9a9d-29343a9d66ae" providerId="ADAL" clId="{81EB047B-0C50-4A56-912B-3315F933AB23}" dt="2020-09-29T21:00:43.141" v="32"/>
        <pc:sldMkLst>
          <pc:docMk/>
          <pc:sldMk cId="0" sldId="265"/>
        </pc:sldMkLst>
      </pc:sldChg>
      <pc:sldChg chg="add del ord">
        <pc:chgData name="Kevin Desai" userId="759d0333-e80f-43e9-9a9d-29343a9d66ae" providerId="ADAL" clId="{81EB047B-0C50-4A56-912B-3315F933AB23}" dt="2020-09-29T21:41:26.058" v="51"/>
        <pc:sldMkLst>
          <pc:docMk/>
          <pc:sldMk cId="0" sldId="266"/>
        </pc:sldMkLst>
      </pc:sldChg>
      <pc:sldChg chg="add del">
        <pc:chgData name="Kevin Desai" userId="759d0333-e80f-43e9-9a9d-29343a9d66ae" providerId="ADAL" clId="{81EB047B-0C50-4A56-912B-3315F933AB23}" dt="2020-09-29T21:39:22.811" v="48"/>
        <pc:sldMkLst>
          <pc:docMk/>
          <pc:sldMk cId="0" sldId="267"/>
        </pc:sldMkLst>
      </pc:sldChg>
      <pc:sldChg chg="add del">
        <pc:chgData name="Kevin Desai" userId="759d0333-e80f-43e9-9a9d-29343a9d66ae" providerId="ADAL" clId="{81EB047B-0C50-4A56-912B-3315F933AB23}" dt="2020-09-29T21:03:52.397" v="41"/>
        <pc:sldMkLst>
          <pc:docMk/>
          <pc:sldMk cId="0" sldId="268"/>
        </pc:sldMkLst>
      </pc:sldChg>
      <pc:sldChg chg="add del">
        <pc:chgData name="Kevin Desai" userId="759d0333-e80f-43e9-9a9d-29343a9d66ae" providerId="ADAL" clId="{81EB047B-0C50-4A56-912B-3315F933AB23}" dt="2020-09-29T21:01:30.497" v="37"/>
        <pc:sldMkLst>
          <pc:docMk/>
          <pc:sldMk cId="0" sldId="269"/>
        </pc:sldMkLst>
      </pc:sldChg>
      <pc:sldChg chg="del">
        <pc:chgData name="Kevin Desai" userId="759d0333-e80f-43e9-9a9d-29343a9d66ae" providerId="ADAL" clId="{81EB047B-0C50-4A56-912B-3315F933AB23}" dt="2020-09-29T20:59:47.576" v="31" actId="47"/>
        <pc:sldMkLst>
          <pc:docMk/>
          <pc:sldMk cId="0" sldId="270"/>
        </pc:sldMkLst>
      </pc:sldChg>
      <pc:sldChg chg="add">
        <pc:chgData name="Kevin Desai" userId="759d0333-e80f-43e9-9a9d-29343a9d66ae" providerId="ADAL" clId="{81EB047B-0C50-4A56-912B-3315F933AB23}" dt="2020-09-29T21:04:44.222" v="43"/>
        <pc:sldMkLst>
          <pc:docMk/>
          <pc:sldMk cId="0" sldId="271"/>
        </pc:sldMkLst>
      </pc:sldChg>
      <pc:sldChg chg="add">
        <pc:chgData name="Kevin Desai" userId="759d0333-e80f-43e9-9a9d-29343a9d66ae" providerId="ADAL" clId="{81EB047B-0C50-4A56-912B-3315F933AB23}" dt="2020-09-29T21:05:17.694" v="44"/>
        <pc:sldMkLst>
          <pc:docMk/>
          <pc:sldMk cId="3984845833" sldId="272"/>
        </pc:sldMkLst>
      </pc:sldChg>
      <pc:sldChg chg="add">
        <pc:chgData name="Kevin Desai" userId="759d0333-e80f-43e9-9a9d-29343a9d66ae" providerId="ADAL" clId="{81EB047B-0C50-4A56-912B-3315F933AB23}" dt="2020-09-29T21:05:17.694" v="44"/>
        <pc:sldMkLst>
          <pc:docMk/>
          <pc:sldMk cId="1656565677" sldId="273"/>
        </pc:sldMkLst>
      </pc:sldChg>
      <pc:sldChg chg="add">
        <pc:chgData name="Kevin Desai" userId="759d0333-e80f-43e9-9a9d-29343a9d66ae" providerId="ADAL" clId="{81EB047B-0C50-4A56-912B-3315F933AB23}" dt="2020-09-29T21:02:03.360" v="38"/>
        <pc:sldMkLst>
          <pc:docMk/>
          <pc:sldMk cId="0" sldId="274"/>
        </pc:sldMkLst>
      </pc:sldChg>
      <pc:sldChg chg="add">
        <pc:chgData name="Kevin Desai" userId="759d0333-e80f-43e9-9a9d-29343a9d66ae" providerId="ADAL" clId="{81EB047B-0C50-4A56-912B-3315F933AB23}" dt="2020-09-29T21:41:34.125" v="52"/>
        <pc:sldMkLst>
          <pc:docMk/>
          <pc:sldMk cId="0" sldId="275"/>
        </pc:sldMkLst>
      </pc:sldChg>
      <pc:sldChg chg="add">
        <pc:chgData name="Kevin Desai" userId="759d0333-e80f-43e9-9a9d-29343a9d66ae" providerId="ADAL" clId="{81EB047B-0C50-4A56-912B-3315F933AB23}" dt="2020-09-29T21:05:45.340" v="46"/>
        <pc:sldMkLst>
          <pc:docMk/>
          <pc:sldMk cId="3847695046" sldId="276"/>
        </pc:sldMkLst>
      </pc:sldChg>
      <pc:sldChg chg="add">
        <pc:chgData name="Kevin Desai" userId="759d0333-e80f-43e9-9a9d-29343a9d66ae" providerId="ADAL" clId="{81EB047B-0C50-4A56-912B-3315F933AB23}" dt="2020-09-29T21:05:36.920" v="45"/>
        <pc:sldMkLst>
          <pc:docMk/>
          <pc:sldMk cId="756544699" sldId="277"/>
        </pc:sldMkLst>
      </pc:sldChg>
      <pc:sldChg chg="add">
        <pc:chgData name="Kevin Desai" userId="759d0333-e80f-43e9-9a9d-29343a9d66ae" providerId="ADAL" clId="{81EB047B-0C50-4A56-912B-3315F933AB23}" dt="2020-09-29T21:04:16.415" v="42"/>
        <pc:sldMkLst>
          <pc:docMk/>
          <pc:sldMk cId="1231911231" sldId="278"/>
        </pc:sldMkLst>
      </pc:sldChg>
      <pc:sldChg chg="add">
        <pc:chgData name="Kevin Desai" userId="759d0333-e80f-43e9-9a9d-29343a9d66ae" providerId="ADAL" clId="{81EB047B-0C50-4A56-912B-3315F933AB23}" dt="2020-09-29T21:44:17.074" v="68"/>
        <pc:sldMkLst>
          <pc:docMk/>
          <pc:sldMk cId="0" sldId="280"/>
        </pc:sldMkLst>
      </pc:sldChg>
      <pc:sldChg chg="add">
        <pc:chgData name="Kevin Desai" userId="759d0333-e80f-43e9-9a9d-29343a9d66ae" providerId="ADAL" clId="{81EB047B-0C50-4A56-912B-3315F933AB23}" dt="2020-09-29T21:04:16.415" v="42"/>
        <pc:sldMkLst>
          <pc:docMk/>
          <pc:sldMk cId="1598721260" sldId="281"/>
        </pc:sldMkLst>
      </pc:sldChg>
      <pc:sldChg chg="add">
        <pc:chgData name="Kevin Desai" userId="759d0333-e80f-43e9-9a9d-29343a9d66ae" providerId="ADAL" clId="{81EB047B-0C50-4A56-912B-3315F933AB23}" dt="2020-09-29T21:05:17.694" v="44"/>
        <pc:sldMkLst>
          <pc:docMk/>
          <pc:sldMk cId="1649686739" sldId="282"/>
        </pc:sldMkLst>
      </pc:sldChg>
      <pc:sldChg chg="add">
        <pc:chgData name="Kevin Desai" userId="759d0333-e80f-43e9-9a9d-29343a9d66ae" providerId="ADAL" clId="{81EB047B-0C50-4A56-912B-3315F933AB23}" dt="2020-09-29T21:38:49.021" v="47"/>
        <pc:sldMkLst>
          <pc:docMk/>
          <pc:sldMk cId="0" sldId="283"/>
        </pc:sldMkLst>
      </pc:sldChg>
      <pc:sldChg chg="add">
        <pc:chgData name="Kevin Desai" userId="759d0333-e80f-43e9-9a9d-29343a9d66ae" providerId="ADAL" clId="{81EB047B-0C50-4A56-912B-3315F933AB23}" dt="2020-09-29T21:39:22.811" v="48"/>
        <pc:sldMkLst>
          <pc:docMk/>
          <pc:sldMk cId="0" sldId="284"/>
        </pc:sldMkLst>
      </pc:sldChg>
      <pc:sldChg chg="add">
        <pc:chgData name="Kevin Desai" userId="759d0333-e80f-43e9-9a9d-29343a9d66ae" providerId="ADAL" clId="{81EB047B-0C50-4A56-912B-3315F933AB23}" dt="2020-09-29T21:39:22.811" v="48"/>
        <pc:sldMkLst>
          <pc:docMk/>
          <pc:sldMk cId="0" sldId="285"/>
        </pc:sldMkLst>
      </pc:sldChg>
      <pc:sldChg chg="add">
        <pc:chgData name="Kevin Desai" userId="759d0333-e80f-43e9-9a9d-29343a9d66ae" providerId="ADAL" clId="{81EB047B-0C50-4A56-912B-3315F933AB23}" dt="2020-09-29T21:40:56.694" v="50"/>
        <pc:sldMkLst>
          <pc:docMk/>
          <pc:sldMk cId="0" sldId="286"/>
        </pc:sldMkLst>
      </pc:sldChg>
      <pc:sldChg chg="add">
        <pc:chgData name="Kevin Desai" userId="759d0333-e80f-43e9-9a9d-29343a9d66ae" providerId="ADAL" clId="{81EB047B-0C50-4A56-912B-3315F933AB23}" dt="2020-09-29T21:41:34.125" v="52"/>
        <pc:sldMkLst>
          <pc:docMk/>
          <pc:sldMk cId="0" sldId="287"/>
        </pc:sldMkLst>
      </pc:sldChg>
      <pc:sldChg chg="add">
        <pc:chgData name="Kevin Desai" userId="759d0333-e80f-43e9-9a9d-29343a9d66ae" providerId="ADAL" clId="{81EB047B-0C50-4A56-912B-3315F933AB23}" dt="2020-09-29T21:41:34.125" v="52"/>
        <pc:sldMkLst>
          <pc:docMk/>
          <pc:sldMk cId="0" sldId="288"/>
        </pc:sldMkLst>
      </pc:sldChg>
      <pc:sldChg chg="add">
        <pc:chgData name="Kevin Desai" userId="759d0333-e80f-43e9-9a9d-29343a9d66ae" providerId="ADAL" clId="{81EB047B-0C50-4A56-912B-3315F933AB23}" dt="2020-09-29T21:42:18.556" v="53"/>
        <pc:sldMkLst>
          <pc:docMk/>
          <pc:sldMk cId="0" sldId="289"/>
        </pc:sldMkLst>
      </pc:sldChg>
      <pc:sldChg chg="add">
        <pc:chgData name="Kevin Desai" userId="759d0333-e80f-43e9-9a9d-29343a9d66ae" providerId="ADAL" clId="{81EB047B-0C50-4A56-912B-3315F933AB23}" dt="2020-09-29T21:42:18.556" v="53"/>
        <pc:sldMkLst>
          <pc:docMk/>
          <pc:sldMk cId="0" sldId="290"/>
        </pc:sldMkLst>
      </pc:sldChg>
      <pc:sldChg chg="add">
        <pc:chgData name="Kevin Desai" userId="759d0333-e80f-43e9-9a9d-29343a9d66ae" providerId="ADAL" clId="{81EB047B-0C50-4A56-912B-3315F933AB23}" dt="2020-09-29T21:42:48.155" v="54"/>
        <pc:sldMkLst>
          <pc:docMk/>
          <pc:sldMk cId="0" sldId="291"/>
        </pc:sldMkLst>
      </pc:sldChg>
      <pc:sldChg chg="add">
        <pc:chgData name="Kevin Desai" userId="759d0333-e80f-43e9-9a9d-29343a9d66ae" providerId="ADAL" clId="{81EB047B-0C50-4A56-912B-3315F933AB23}" dt="2020-09-29T21:42:48.155" v="54"/>
        <pc:sldMkLst>
          <pc:docMk/>
          <pc:sldMk cId="0" sldId="292"/>
        </pc:sldMkLst>
      </pc:sldChg>
      <pc:sldChg chg="add">
        <pc:chgData name="Kevin Desai" userId="759d0333-e80f-43e9-9a9d-29343a9d66ae" providerId="ADAL" clId="{81EB047B-0C50-4A56-912B-3315F933AB23}" dt="2020-09-29T21:43:09.161" v="55"/>
        <pc:sldMkLst>
          <pc:docMk/>
          <pc:sldMk cId="3017562631" sldId="293"/>
        </pc:sldMkLst>
      </pc:sldChg>
      <pc:sldChg chg="modSp add mod">
        <pc:chgData name="Kevin Desai" userId="759d0333-e80f-43e9-9a9d-29343a9d66ae" providerId="ADAL" clId="{81EB047B-0C50-4A56-912B-3315F933AB23}" dt="2020-09-29T21:43:38.572" v="67" actId="20577"/>
        <pc:sldMkLst>
          <pc:docMk/>
          <pc:sldMk cId="0" sldId="294"/>
        </pc:sldMkLst>
        <pc:spChg chg="mod">
          <ac:chgData name="Kevin Desai" userId="759d0333-e80f-43e9-9a9d-29343a9d66ae" providerId="ADAL" clId="{81EB047B-0C50-4A56-912B-3315F933AB23}" dt="2020-09-29T21:43:38.572" v="67" actId="20577"/>
          <ac:spMkLst>
            <pc:docMk/>
            <pc:sldMk cId="0" sldId="294"/>
            <ac:spMk id="185" creationId="{00000000-0000-0000-0000-000000000000}"/>
          </ac:spMkLst>
        </pc:spChg>
      </pc:sldChg>
      <pc:sldChg chg="add">
        <pc:chgData name="Kevin Desai" userId="759d0333-e80f-43e9-9a9d-29343a9d66ae" providerId="ADAL" clId="{81EB047B-0C50-4A56-912B-3315F933AB23}" dt="2020-09-29T21:44:33.524" v="69"/>
        <pc:sldMkLst>
          <pc:docMk/>
          <pc:sldMk cId="0" sldId="295"/>
        </pc:sldMkLst>
      </pc:sldChg>
      <pc:sldChg chg="add">
        <pc:chgData name="Kevin Desai" userId="759d0333-e80f-43e9-9a9d-29343a9d66ae" providerId="ADAL" clId="{81EB047B-0C50-4A56-912B-3315F933AB23}" dt="2020-09-29T21:44:33.524" v="69"/>
        <pc:sldMkLst>
          <pc:docMk/>
          <pc:sldMk cId="0" sldId="296"/>
        </pc:sldMkLst>
      </pc:sldChg>
      <pc:sldChg chg="add">
        <pc:chgData name="Kevin Desai" userId="759d0333-e80f-43e9-9a9d-29343a9d66ae" providerId="ADAL" clId="{81EB047B-0C50-4A56-912B-3315F933AB23}" dt="2020-09-29T21:44:54.714" v="70"/>
        <pc:sldMkLst>
          <pc:docMk/>
          <pc:sldMk cId="0" sldId="297"/>
        </pc:sldMkLst>
      </pc:sldChg>
      <pc:sldChg chg="add">
        <pc:chgData name="Kevin Desai" userId="759d0333-e80f-43e9-9a9d-29343a9d66ae" providerId="ADAL" clId="{81EB047B-0C50-4A56-912B-3315F933AB23}" dt="2020-09-29T21:45:10.146" v="71"/>
        <pc:sldMkLst>
          <pc:docMk/>
          <pc:sldMk cId="0" sldId="298"/>
        </pc:sldMkLst>
      </pc:sldChg>
      <pc:sldChg chg="add">
        <pc:chgData name="Kevin Desai" userId="759d0333-e80f-43e9-9a9d-29343a9d66ae" providerId="ADAL" clId="{81EB047B-0C50-4A56-912B-3315F933AB23}" dt="2020-09-29T21:46:02.448" v="72"/>
        <pc:sldMkLst>
          <pc:docMk/>
          <pc:sldMk cId="0" sldId="299"/>
        </pc:sldMkLst>
      </pc:sldChg>
      <pc:sldChg chg="add">
        <pc:chgData name="Kevin Desai" userId="759d0333-e80f-43e9-9a9d-29343a9d66ae" providerId="ADAL" clId="{81EB047B-0C50-4A56-912B-3315F933AB23}" dt="2020-09-29T21:46:02.448" v="72"/>
        <pc:sldMkLst>
          <pc:docMk/>
          <pc:sldMk cId="0" sldId="300"/>
        </pc:sldMkLst>
      </pc:sldChg>
      <pc:sldChg chg="add">
        <pc:chgData name="Kevin Desai" userId="759d0333-e80f-43e9-9a9d-29343a9d66ae" providerId="ADAL" clId="{81EB047B-0C50-4A56-912B-3315F933AB23}" dt="2020-09-29T21:46:40.059" v="73"/>
        <pc:sldMkLst>
          <pc:docMk/>
          <pc:sldMk cId="3168480013" sldId="301"/>
        </pc:sldMkLst>
      </pc:sldChg>
      <pc:sldChg chg="add">
        <pc:chgData name="Kevin Desai" userId="759d0333-e80f-43e9-9a9d-29343a9d66ae" providerId="ADAL" clId="{81EB047B-0C50-4A56-912B-3315F933AB23}" dt="2020-09-29T21:46:40.059" v="73"/>
        <pc:sldMkLst>
          <pc:docMk/>
          <pc:sldMk cId="0" sldId="302"/>
        </pc:sldMkLst>
      </pc:sldChg>
      <pc:sldChg chg="add">
        <pc:chgData name="Kevin Desai" userId="759d0333-e80f-43e9-9a9d-29343a9d66ae" providerId="ADAL" clId="{81EB047B-0C50-4A56-912B-3315F933AB23}" dt="2020-09-29T21:47:04.572" v="74"/>
        <pc:sldMkLst>
          <pc:docMk/>
          <pc:sldMk cId="0" sldId="303"/>
        </pc:sldMkLst>
      </pc:sldChg>
      <pc:sldChg chg="add">
        <pc:chgData name="Kevin Desai" userId="759d0333-e80f-43e9-9a9d-29343a9d66ae" providerId="ADAL" clId="{81EB047B-0C50-4A56-912B-3315F933AB23}" dt="2020-09-29T21:47:04.572" v="74"/>
        <pc:sldMkLst>
          <pc:docMk/>
          <pc:sldMk cId="0" sldId="304"/>
        </pc:sldMkLst>
      </pc:sldChg>
      <pc:sldChg chg="add">
        <pc:chgData name="Kevin Desai" userId="759d0333-e80f-43e9-9a9d-29343a9d66ae" providerId="ADAL" clId="{81EB047B-0C50-4A56-912B-3315F933AB23}" dt="2020-09-29T21:47:27.223" v="75"/>
        <pc:sldMkLst>
          <pc:docMk/>
          <pc:sldMk cId="0" sldId="305"/>
        </pc:sldMkLst>
      </pc:sldChg>
      <pc:sldChg chg="add">
        <pc:chgData name="Kevin Desai" userId="759d0333-e80f-43e9-9a9d-29343a9d66ae" providerId="ADAL" clId="{81EB047B-0C50-4A56-912B-3315F933AB23}" dt="2020-09-29T21:47:27.223" v="75"/>
        <pc:sldMkLst>
          <pc:docMk/>
          <pc:sldMk cId="0" sldId="306"/>
        </pc:sldMkLst>
      </pc:sldChg>
      <pc:sldChg chg="add">
        <pc:chgData name="Kevin Desai" userId="759d0333-e80f-43e9-9a9d-29343a9d66ae" providerId="ADAL" clId="{81EB047B-0C50-4A56-912B-3315F933AB23}" dt="2020-09-29T21:47:27.223" v="75"/>
        <pc:sldMkLst>
          <pc:docMk/>
          <pc:sldMk cId="0" sldId="307"/>
        </pc:sldMkLst>
      </pc:sldChg>
      <pc:sldMasterChg chg="delSldLayout">
        <pc:chgData name="Kevin Desai" userId="759d0333-e80f-43e9-9a9d-29343a9d66ae" providerId="ADAL" clId="{81EB047B-0C50-4A56-912B-3315F933AB23}" dt="2020-09-29T21:00:51.056" v="35" actId="47"/>
        <pc:sldMasterMkLst>
          <pc:docMk/>
          <pc:sldMasterMk cId="0" sldId="2147483660"/>
        </pc:sldMasterMkLst>
        <pc:sldLayoutChg chg="del">
          <pc:chgData name="Kevin Desai" userId="759d0333-e80f-43e9-9a9d-29343a9d66ae" providerId="ADAL" clId="{81EB047B-0C50-4A56-912B-3315F933AB23}" dt="2020-09-29T20:59:47.576" v="31" actId="47"/>
          <pc:sldLayoutMkLst>
            <pc:docMk/>
            <pc:sldMasterMk cId="0" sldId="2147483660"/>
            <pc:sldLayoutMk cId="0" sldId="2147483650"/>
          </pc:sldLayoutMkLst>
        </pc:sldLayoutChg>
        <pc:sldLayoutChg chg="del">
          <pc:chgData name="Kevin Desai" userId="759d0333-e80f-43e9-9a9d-29343a9d66ae" providerId="ADAL" clId="{81EB047B-0C50-4A56-912B-3315F933AB23}" dt="2020-09-29T21:00:51.056" v="35" actId="47"/>
          <pc:sldLayoutMkLst>
            <pc:docMk/>
            <pc:sldMasterMk cId="0" sldId="2147483660"/>
            <pc:sldLayoutMk cId="0" sldId="2147483659"/>
          </pc:sldLayoutMkLst>
        </pc:sldLayoutChg>
      </pc:sldMasterChg>
    </pc:docChg>
  </pc:docChgLst>
  <pc:docChgLst>
    <pc:chgData name="Kevin Desai" userId="759d0333-e80f-43e9-9a9d-29343a9d66ae" providerId="ADAL" clId="{4CD57387-9567-4812-8395-C601B84BEE0B}"/>
    <pc:docChg chg="undo custSel addSld delSld modSld">
      <pc:chgData name="Kevin Desai" userId="759d0333-e80f-43e9-9a9d-29343a9d66ae" providerId="ADAL" clId="{4CD57387-9567-4812-8395-C601B84BEE0B}" dt="2020-08-20T14:22:16.672" v="460" actId="1076"/>
      <pc:docMkLst>
        <pc:docMk/>
      </pc:docMkLst>
      <pc:sldChg chg="modSp mod">
        <pc:chgData name="Kevin Desai" userId="759d0333-e80f-43e9-9a9d-29343a9d66ae" providerId="ADAL" clId="{4CD57387-9567-4812-8395-C601B84BEE0B}" dt="2020-08-19T15:31:59.589" v="226" actId="5793"/>
        <pc:sldMkLst>
          <pc:docMk/>
          <pc:sldMk cId="0" sldId="256"/>
        </pc:sldMkLst>
        <pc:spChg chg="mod">
          <ac:chgData name="Kevin Desai" userId="759d0333-e80f-43e9-9a9d-29343a9d66ae" providerId="ADAL" clId="{4CD57387-9567-4812-8395-C601B84BEE0B}" dt="2020-08-19T14:48:05.190" v="77" actId="20577"/>
          <ac:spMkLst>
            <pc:docMk/>
            <pc:sldMk cId="0" sldId="256"/>
            <ac:spMk id="61" creationId="{00000000-0000-0000-0000-000000000000}"/>
          </ac:spMkLst>
        </pc:spChg>
        <pc:spChg chg="mod">
          <ac:chgData name="Kevin Desai" userId="759d0333-e80f-43e9-9a9d-29343a9d66ae" providerId="ADAL" clId="{4CD57387-9567-4812-8395-C601B84BEE0B}" dt="2020-08-19T15:31:59.589" v="226" actId="5793"/>
          <ac:spMkLst>
            <pc:docMk/>
            <pc:sldMk cId="0" sldId="256"/>
            <ac:spMk id="62" creationId="{00000000-0000-0000-0000-000000000000}"/>
          </ac:spMkLst>
        </pc:spChg>
      </pc:sldChg>
      <pc:sldChg chg="modSp mod">
        <pc:chgData name="Kevin Desai" userId="759d0333-e80f-43e9-9a9d-29343a9d66ae" providerId="ADAL" clId="{4CD57387-9567-4812-8395-C601B84BEE0B}" dt="2020-08-20T14:22:16.672" v="460" actId="1076"/>
        <pc:sldMkLst>
          <pc:docMk/>
          <pc:sldMk cId="0" sldId="259"/>
        </pc:sldMkLst>
        <pc:spChg chg="mod">
          <ac:chgData name="Kevin Desai" userId="759d0333-e80f-43e9-9a9d-29343a9d66ae" providerId="ADAL" clId="{4CD57387-9567-4812-8395-C601B84BEE0B}" dt="2020-08-20T14:22:16.672" v="460" actId="1076"/>
          <ac:spMkLst>
            <pc:docMk/>
            <pc:sldMk cId="0" sldId="259"/>
            <ac:spMk id="84" creationId="{00000000-0000-0000-0000-000000000000}"/>
          </ac:spMkLst>
        </pc:spChg>
      </pc:sldChg>
      <pc:sldChg chg="modSp mod">
        <pc:chgData name="Kevin Desai" userId="759d0333-e80f-43e9-9a9d-29343a9d66ae" providerId="ADAL" clId="{4CD57387-9567-4812-8395-C601B84BEE0B}" dt="2020-08-20T14:22:06.919" v="398" actId="1076"/>
        <pc:sldMkLst>
          <pc:docMk/>
          <pc:sldMk cId="0" sldId="260"/>
        </pc:sldMkLst>
        <pc:spChg chg="mod">
          <ac:chgData name="Kevin Desai" userId="759d0333-e80f-43e9-9a9d-29343a9d66ae" providerId="ADAL" clId="{4CD57387-9567-4812-8395-C601B84BEE0B}" dt="2020-08-19T14:49:12.412" v="80" actId="20577"/>
          <ac:spMkLst>
            <pc:docMk/>
            <pc:sldMk cId="0" sldId="260"/>
            <ac:spMk id="90" creationId="{00000000-0000-0000-0000-000000000000}"/>
          </ac:spMkLst>
        </pc:spChg>
        <pc:spChg chg="mod">
          <ac:chgData name="Kevin Desai" userId="759d0333-e80f-43e9-9a9d-29343a9d66ae" providerId="ADAL" clId="{4CD57387-9567-4812-8395-C601B84BEE0B}" dt="2020-08-20T14:22:06.919" v="398" actId="1076"/>
          <ac:spMkLst>
            <pc:docMk/>
            <pc:sldMk cId="0" sldId="260"/>
            <ac:spMk id="91" creationId="{00000000-0000-0000-0000-000000000000}"/>
          </ac:spMkLst>
        </pc:spChg>
        <pc:spChg chg="mod">
          <ac:chgData name="Kevin Desai" userId="759d0333-e80f-43e9-9a9d-29343a9d66ae" providerId="ADAL" clId="{4CD57387-9567-4812-8395-C601B84BEE0B}" dt="2020-08-19T14:50:00.856" v="94" actId="20577"/>
          <ac:spMkLst>
            <pc:docMk/>
            <pc:sldMk cId="0" sldId="260"/>
            <ac:spMk id="92" creationId="{00000000-0000-0000-0000-000000000000}"/>
          </ac:spMkLst>
        </pc:spChg>
      </pc:sldChg>
      <pc:sldChg chg="modSp mod">
        <pc:chgData name="Kevin Desai" userId="759d0333-e80f-43e9-9a9d-29343a9d66ae" providerId="ADAL" clId="{4CD57387-9567-4812-8395-C601B84BEE0B}" dt="2020-08-19T14:50:59.270" v="98" actId="20577"/>
        <pc:sldMkLst>
          <pc:docMk/>
          <pc:sldMk cId="0" sldId="261"/>
        </pc:sldMkLst>
        <pc:spChg chg="mod">
          <ac:chgData name="Kevin Desai" userId="759d0333-e80f-43e9-9a9d-29343a9d66ae" providerId="ADAL" clId="{4CD57387-9567-4812-8395-C601B84BEE0B}" dt="2020-08-19T14:50:59.270" v="98" actId="20577"/>
          <ac:spMkLst>
            <pc:docMk/>
            <pc:sldMk cId="0" sldId="261"/>
            <ac:spMk id="99" creationId="{00000000-0000-0000-0000-000000000000}"/>
          </ac:spMkLst>
        </pc:spChg>
        <pc:spChg chg="mod">
          <ac:chgData name="Kevin Desai" userId="759d0333-e80f-43e9-9a9d-29343a9d66ae" providerId="ADAL" clId="{4CD57387-9567-4812-8395-C601B84BEE0B}" dt="2020-08-19T14:50:34.022" v="96" actId="20577"/>
          <ac:spMkLst>
            <pc:docMk/>
            <pc:sldMk cId="0" sldId="261"/>
            <ac:spMk id="100" creationId="{00000000-0000-0000-0000-000000000000}"/>
          </ac:spMkLst>
        </pc:spChg>
      </pc:sldChg>
      <pc:sldChg chg="modSp mod">
        <pc:chgData name="Kevin Desai" userId="759d0333-e80f-43e9-9a9d-29343a9d66ae" providerId="ADAL" clId="{4CD57387-9567-4812-8395-C601B84BEE0B}" dt="2020-08-19T14:51:27.678" v="104" actId="20577"/>
        <pc:sldMkLst>
          <pc:docMk/>
          <pc:sldMk cId="3338565583" sldId="262"/>
        </pc:sldMkLst>
        <pc:spChg chg="mod">
          <ac:chgData name="Kevin Desai" userId="759d0333-e80f-43e9-9a9d-29343a9d66ae" providerId="ADAL" clId="{4CD57387-9567-4812-8395-C601B84BEE0B}" dt="2020-08-19T14:51:01.679" v="99" actId="20577"/>
          <ac:spMkLst>
            <pc:docMk/>
            <pc:sldMk cId="3338565583" sldId="262"/>
            <ac:spMk id="108" creationId="{00000000-0000-0000-0000-000000000000}"/>
          </ac:spMkLst>
        </pc:spChg>
        <pc:spChg chg="mod">
          <ac:chgData name="Kevin Desai" userId="759d0333-e80f-43e9-9a9d-29343a9d66ae" providerId="ADAL" clId="{4CD57387-9567-4812-8395-C601B84BEE0B}" dt="2020-08-19T14:51:27.678" v="104" actId="20577"/>
          <ac:spMkLst>
            <pc:docMk/>
            <pc:sldMk cId="3338565583" sldId="262"/>
            <ac:spMk id="110" creationId="{00000000-0000-0000-0000-000000000000}"/>
          </ac:spMkLst>
        </pc:spChg>
      </pc:sldChg>
      <pc:sldChg chg="modSp mod">
        <pc:chgData name="Kevin Desai" userId="759d0333-e80f-43e9-9a9d-29343a9d66ae" providerId="ADAL" clId="{4CD57387-9567-4812-8395-C601B84BEE0B}" dt="2020-08-19T14:51:55.202" v="111" actId="20577"/>
        <pc:sldMkLst>
          <pc:docMk/>
          <pc:sldMk cId="0" sldId="263"/>
        </pc:sldMkLst>
        <pc:spChg chg="mod">
          <ac:chgData name="Kevin Desai" userId="759d0333-e80f-43e9-9a9d-29343a9d66ae" providerId="ADAL" clId="{4CD57387-9567-4812-8395-C601B84BEE0B}" dt="2020-08-19T14:51:43.860" v="105" actId="20577"/>
          <ac:spMkLst>
            <pc:docMk/>
            <pc:sldMk cId="0" sldId="263"/>
            <ac:spMk id="116" creationId="{00000000-0000-0000-0000-000000000000}"/>
          </ac:spMkLst>
        </pc:spChg>
        <pc:spChg chg="mod">
          <ac:chgData name="Kevin Desai" userId="759d0333-e80f-43e9-9a9d-29343a9d66ae" providerId="ADAL" clId="{4CD57387-9567-4812-8395-C601B84BEE0B}" dt="2020-08-19T14:51:55.202" v="111" actId="20577"/>
          <ac:spMkLst>
            <pc:docMk/>
            <pc:sldMk cId="0" sldId="263"/>
            <ac:spMk id="117" creationId="{00000000-0000-0000-0000-000000000000}"/>
          </ac:spMkLst>
        </pc:spChg>
      </pc:sldChg>
      <pc:sldChg chg="addSp modSp mod">
        <pc:chgData name="Kevin Desai" userId="759d0333-e80f-43e9-9a9d-29343a9d66ae" providerId="ADAL" clId="{4CD57387-9567-4812-8395-C601B84BEE0B}" dt="2020-08-19T14:58:49.782" v="215" actId="14100"/>
        <pc:sldMkLst>
          <pc:docMk/>
          <pc:sldMk cId="0" sldId="264"/>
        </pc:sldMkLst>
        <pc:spChg chg="add mod">
          <ac:chgData name="Kevin Desai" userId="759d0333-e80f-43e9-9a9d-29343a9d66ae" providerId="ADAL" clId="{4CD57387-9567-4812-8395-C601B84BEE0B}" dt="2020-08-19T14:58:49.782" v="215" actId="14100"/>
          <ac:spMkLst>
            <pc:docMk/>
            <pc:sldMk cId="0" sldId="264"/>
            <ac:spMk id="2" creationId="{753777BA-7E96-4F9A-862E-553D34DD5F11}"/>
          </ac:spMkLst>
        </pc:spChg>
        <pc:spChg chg="mod">
          <ac:chgData name="Kevin Desai" userId="759d0333-e80f-43e9-9a9d-29343a9d66ae" providerId="ADAL" clId="{4CD57387-9567-4812-8395-C601B84BEE0B}" dt="2020-08-19T14:52:12.575" v="112" actId="20577"/>
          <ac:spMkLst>
            <pc:docMk/>
            <pc:sldMk cId="0" sldId="264"/>
            <ac:spMk id="125" creationId="{00000000-0000-0000-0000-000000000000}"/>
          </ac:spMkLst>
        </pc:spChg>
        <pc:spChg chg="mod">
          <ac:chgData name="Kevin Desai" userId="759d0333-e80f-43e9-9a9d-29343a9d66ae" providerId="ADAL" clId="{4CD57387-9567-4812-8395-C601B84BEE0B}" dt="2020-08-19T14:54:19.490" v="118" actId="20577"/>
          <ac:spMkLst>
            <pc:docMk/>
            <pc:sldMk cId="0" sldId="264"/>
            <ac:spMk id="126" creationId="{00000000-0000-0000-0000-000000000000}"/>
          </ac:spMkLst>
        </pc:spChg>
      </pc:sldChg>
      <pc:sldChg chg="add del">
        <pc:chgData name="Kevin Desai" userId="759d0333-e80f-43e9-9a9d-29343a9d66ae" providerId="ADAL" clId="{4CD57387-9567-4812-8395-C601B84BEE0B}" dt="2020-08-19T15:22:23.907" v="216"/>
        <pc:sldMkLst>
          <pc:docMk/>
          <pc:sldMk cId="0" sldId="265"/>
        </pc:sldMkLst>
      </pc:sldChg>
      <pc:sldChg chg="modSp add del mod">
        <pc:chgData name="Kevin Desai" userId="759d0333-e80f-43e9-9a9d-29343a9d66ae" providerId="ADAL" clId="{4CD57387-9567-4812-8395-C601B84BEE0B}" dt="2020-08-20T14:21:49.679" v="332" actId="1076"/>
        <pc:sldMkLst>
          <pc:docMk/>
          <pc:sldMk cId="0" sldId="266"/>
        </pc:sldMkLst>
        <pc:spChg chg="mod">
          <ac:chgData name="Kevin Desai" userId="759d0333-e80f-43e9-9a9d-29343a9d66ae" providerId="ADAL" clId="{4CD57387-9567-4812-8395-C601B84BEE0B}" dt="2020-08-20T14:21:49.679" v="332" actId="1076"/>
          <ac:spMkLst>
            <pc:docMk/>
            <pc:sldMk cId="0" sldId="266"/>
            <ac:spMk id="88" creationId="{00000000-0000-0000-0000-000000000000}"/>
          </ac:spMkLst>
        </pc:spChg>
      </pc:sldChg>
      <pc:sldChg chg="add del">
        <pc:chgData name="Kevin Desai" userId="759d0333-e80f-43e9-9a9d-29343a9d66ae" providerId="ADAL" clId="{4CD57387-9567-4812-8395-C601B84BEE0B}" dt="2020-08-19T15:22:23.907" v="216"/>
        <pc:sldMkLst>
          <pc:docMk/>
          <pc:sldMk cId="0" sldId="267"/>
        </pc:sldMkLst>
      </pc:sldChg>
      <pc:sldChg chg="add del">
        <pc:chgData name="Kevin Desai" userId="759d0333-e80f-43e9-9a9d-29343a9d66ae" providerId="ADAL" clId="{4CD57387-9567-4812-8395-C601B84BEE0B}" dt="2020-08-19T15:22:23.907" v="216"/>
        <pc:sldMkLst>
          <pc:docMk/>
          <pc:sldMk cId="0" sldId="268"/>
        </pc:sldMkLst>
      </pc:sldChg>
      <pc:sldChg chg="add del">
        <pc:chgData name="Kevin Desai" userId="759d0333-e80f-43e9-9a9d-29343a9d66ae" providerId="ADAL" clId="{4CD57387-9567-4812-8395-C601B84BEE0B}" dt="2020-08-19T15:22:23.907" v="216"/>
        <pc:sldMkLst>
          <pc:docMk/>
          <pc:sldMk cId="0" sldId="269"/>
        </pc:sldMkLst>
      </pc:sldChg>
      <pc:sldChg chg="add del">
        <pc:chgData name="Kevin Desai" userId="759d0333-e80f-43e9-9a9d-29343a9d66ae" providerId="ADAL" clId="{4CD57387-9567-4812-8395-C601B84BEE0B}" dt="2020-08-19T15:22:23.907" v="216"/>
        <pc:sldMkLst>
          <pc:docMk/>
          <pc:sldMk cId="0" sldId="270"/>
        </pc:sldMkLst>
      </pc:sldChg>
      <pc:sldChg chg="del">
        <pc:chgData name="Kevin Desai" userId="759d0333-e80f-43e9-9a9d-29343a9d66ae" providerId="ADAL" clId="{4CD57387-9567-4812-8395-C601B84BEE0B}" dt="2020-08-19T14:55:39.614" v="120" actId="47"/>
        <pc:sldMkLst>
          <pc:docMk/>
          <pc:sldMk cId="0" sldId="271"/>
        </pc:sldMkLst>
      </pc:sldChg>
      <pc:sldChg chg="del">
        <pc:chgData name="Kevin Desai" userId="759d0333-e80f-43e9-9a9d-29343a9d66ae" providerId="ADAL" clId="{4CD57387-9567-4812-8395-C601B84BEE0B}" dt="2020-08-19T14:55:39.614" v="120" actId="47"/>
        <pc:sldMkLst>
          <pc:docMk/>
          <pc:sldMk cId="3984845833" sldId="272"/>
        </pc:sldMkLst>
      </pc:sldChg>
      <pc:sldChg chg="del">
        <pc:chgData name="Kevin Desai" userId="759d0333-e80f-43e9-9a9d-29343a9d66ae" providerId="ADAL" clId="{4CD57387-9567-4812-8395-C601B84BEE0B}" dt="2020-08-19T14:55:39.614" v="120" actId="47"/>
        <pc:sldMkLst>
          <pc:docMk/>
          <pc:sldMk cId="1656565677" sldId="273"/>
        </pc:sldMkLst>
      </pc:sldChg>
      <pc:sldChg chg="del">
        <pc:chgData name="Kevin Desai" userId="759d0333-e80f-43e9-9a9d-29343a9d66ae" providerId="ADAL" clId="{4CD57387-9567-4812-8395-C601B84BEE0B}" dt="2020-08-19T14:55:39.614" v="120" actId="47"/>
        <pc:sldMkLst>
          <pc:docMk/>
          <pc:sldMk cId="0" sldId="274"/>
        </pc:sldMkLst>
      </pc:sldChg>
      <pc:sldChg chg="del">
        <pc:chgData name="Kevin Desai" userId="759d0333-e80f-43e9-9a9d-29343a9d66ae" providerId="ADAL" clId="{4CD57387-9567-4812-8395-C601B84BEE0B}" dt="2020-08-19T14:55:39.614" v="120" actId="47"/>
        <pc:sldMkLst>
          <pc:docMk/>
          <pc:sldMk cId="0" sldId="275"/>
        </pc:sldMkLst>
      </pc:sldChg>
      <pc:sldChg chg="del">
        <pc:chgData name="Kevin Desai" userId="759d0333-e80f-43e9-9a9d-29343a9d66ae" providerId="ADAL" clId="{4CD57387-9567-4812-8395-C601B84BEE0B}" dt="2020-08-19T14:55:39.614" v="120" actId="47"/>
        <pc:sldMkLst>
          <pc:docMk/>
          <pc:sldMk cId="3847695046" sldId="276"/>
        </pc:sldMkLst>
      </pc:sldChg>
      <pc:sldChg chg="del">
        <pc:chgData name="Kevin Desai" userId="759d0333-e80f-43e9-9a9d-29343a9d66ae" providerId="ADAL" clId="{4CD57387-9567-4812-8395-C601B84BEE0B}" dt="2020-08-19T14:55:39.614" v="120" actId="47"/>
        <pc:sldMkLst>
          <pc:docMk/>
          <pc:sldMk cId="756544699" sldId="277"/>
        </pc:sldMkLst>
      </pc:sldChg>
      <pc:sldChg chg="del">
        <pc:chgData name="Kevin Desai" userId="759d0333-e80f-43e9-9a9d-29343a9d66ae" providerId="ADAL" clId="{4CD57387-9567-4812-8395-C601B84BEE0B}" dt="2020-08-19T14:55:30.141" v="119" actId="47"/>
        <pc:sldMkLst>
          <pc:docMk/>
          <pc:sldMk cId="1231911231"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7ad0c3c2d_2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7ad0c3c2d_2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7ad0c3c2d_2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7ad0c3c2d_2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7ad0c3c2d_2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7ad0c3c2d_2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779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7ad0c3c2d_2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7ad0c3c2d_2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1136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7ad0c3c2d_0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87ad0c3c2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398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7ad0c3c2d_0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87ad0c3c2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1335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7ad0c3c2d_0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87ad0c3c2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983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7ad0c3c2d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g87ad0c3c2d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87ad0c3c2d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295131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7ad0c3c2d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g87ad0c3c2d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87ad0c3c2d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417754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7ad0c3c2d_2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7ad0c3c2d_2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7ad0c3c2d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7ad0c3c2d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7cffe3128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7cffe312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7cffe312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7cffe312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7cffe312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7cffe312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61ecbd9c4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61ecbd9c4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61ecbd9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61ecbd9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659887a1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659887a1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630a4d2e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8630a4d2e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8630a4d2e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659887a1e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8659887a1e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8659887a1e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659887a1e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8659887a1e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8659887a1e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856117fa6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856117fa6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7ad0c3c2d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7ad0c3c2d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56117fa6_1_9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8856117fa6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56117fa6_2_29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8856117fa6_2_2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856117fa6_0_7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8856117fa6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659887a1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659887a1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925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0b42ad9ef_1_20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80b42ad9ef_1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7d042f766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7d042f766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7d042f766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7d042f766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7d042f766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7d042f766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7d042f7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7d042f7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7d042f766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7d042f766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7ad0c3c2d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7ad0c3c2d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7d042f766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7d042f76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432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7d042f76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7d042f76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7d042f766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7d042f766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20540fb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20540fb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5613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7d042f766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7d042f76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7d4aaa109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7d4aaa109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7d4aaa10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7d4aaa10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0b42ad9ef_1_2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80b42ad9ef_1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0b42ad9ef_1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0b42ad9ef_1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0b42ad9ef_1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0b42ad9ef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7ad0c3c2d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7ad0c3c2d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7ad0c3c2d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7ad0c3c2d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7ad0c3c2d_2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7ad0c3c2d_2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7ad0c3c2d_2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7ad0c3c2d_2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7ad0c3c2d_2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7ad0c3c2d_2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624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82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3.tif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hyperlink" Target="https://open4tech.com/concept-heap-usage-embedded-system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Exam-1: Review</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Booleans in C - Macros Approach</a:t>
            </a:r>
            <a:endParaRPr/>
          </a:p>
        </p:txBody>
      </p:sp>
      <p:sp>
        <p:nvSpPr>
          <p:cNvPr id="165" name="Google Shape;16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 couple ways to use boolean values, when you need to explicitly use true and false. </a:t>
            </a:r>
            <a:endParaRPr/>
          </a:p>
          <a:p>
            <a:pPr marL="0" lvl="0" indent="0" algn="l" rtl="0">
              <a:spcBef>
                <a:spcPts val="1600"/>
              </a:spcBef>
              <a:spcAft>
                <a:spcPts val="0"/>
              </a:spcAft>
              <a:buNone/>
            </a:pPr>
            <a:r>
              <a:rPr lang="en"/>
              <a:t>The macros approach is to use preprocessor directives to define true and false macros as 1 and 0 to represent these "boolean" values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166" name="Google Shape;166;p26"/>
          <p:cNvSpPr/>
          <p:nvPr/>
        </p:nvSpPr>
        <p:spPr>
          <a:xfrm>
            <a:off x="3021000" y="2898775"/>
            <a:ext cx="3102000" cy="6510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a:solidFill>
                  <a:srgbClr val="000000"/>
                </a:solidFill>
                <a:latin typeface="Courier New"/>
                <a:ea typeface="Courier New"/>
                <a:cs typeface="Courier New"/>
                <a:sym typeface="Courier New"/>
              </a:rPr>
              <a:t>#define TRUE 1</a:t>
            </a:r>
            <a:endParaRPr sz="1600"/>
          </a:p>
          <a:p>
            <a:pPr marL="0" marR="0" lvl="0" indent="0" algn="l" rtl="0">
              <a:spcBef>
                <a:spcPts val="0"/>
              </a:spcBef>
              <a:spcAft>
                <a:spcPts val="0"/>
              </a:spcAft>
              <a:buNone/>
            </a:pPr>
            <a:r>
              <a:rPr lang="en" sz="1600" b="1">
                <a:solidFill>
                  <a:srgbClr val="000000"/>
                </a:solidFill>
                <a:latin typeface="Courier New"/>
                <a:ea typeface="Courier New"/>
                <a:cs typeface="Courier New"/>
                <a:sym typeface="Courier New"/>
              </a:rPr>
              <a:t>#define FALSE 0</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Relational Expressions</a:t>
            </a:r>
            <a:endParaRPr dirty="0"/>
          </a:p>
        </p:txBody>
      </p:sp>
      <p:sp>
        <p:nvSpPr>
          <p:cNvPr id="187" name="Google Shape;18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Since C evaluates relational expressions to 0 or 1, it is possible to mix other types of expressions like arithmetic and assignment expressions. Consider this </a:t>
            </a:r>
            <a:r>
              <a:rPr lang="en" b="1" dirty="0">
                <a:latin typeface="Courier New"/>
                <a:ea typeface="Courier New"/>
                <a:cs typeface="Courier New"/>
                <a:sym typeface="Courier New"/>
              </a:rPr>
              <a:t>if</a:t>
            </a:r>
            <a:r>
              <a:rPr lang="en" dirty="0"/>
              <a:t> statement where we accidentally left out an equal sign in the equality check.</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88" name="Google Shape;188;p29"/>
          <p:cNvSpPr/>
          <p:nvPr/>
        </p:nvSpPr>
        <p:spPr>
          <a:xfrm>
            <a:off x="1503759" y="2364250"/>
            <a:ext cx="6136481" cy="2334225"/>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latin typeface="Courier New"/>
                <a:ea typeface="Courier New"/>
                <a:cs typeface="Courier New"/>
                <a:sym typeface="Courier New"/>
              </a:rPr>
              <a:t>int foobar = 0;</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if(foobar</a:t>
            </a:r>
            <a:r>
              <a:rPr lang="en" sz="1600" b="1" dirty="0">
                <a:solidFill>
                  <a:srgbClr val="FF0000"/>
                </a:solidFill>
                <a:latin typeface="Courier New"/>
                <a:ea typeface="Courier New"/>
                <a:cs typeface="Courier New"/>
                <a:sym typeface="Courier New"/>
              </a:rPr>
              <a:t> = </a:t>
            </a:r>
            <a:r>
              <a:rPr lang="en" sz="1600" b="1" dirty="0">
                <a:latin typeface="Courier New"/>
                <a:ea typeface="Courier New"/>
                <a:cs typeface="Courier New"/>
                <a:sym typeface="Courier New"/>
              </a:rPr>
              <a:t>0)</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	printf("Foobar is equal to zero.\n");</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a:t>
            </a:r>
          </a:p>
          <a:p>
            <a:pPr marL="0" marR="0" lvl="0" indent="0" algn="l" rtl="0">
              <a:spcBef>
                <a:spcPts val="0"/>
              </a:spcBef>
              <a:spcAft>
                <a:spcPts val="0"/>
              </a:spcAft>
              <a:buNone/>
            </a:pPr>
            <a:r>
              <a:rPr lang="en" sz="1600" b="1" dirty="0">
                <a:latin typeface="Courier New"/>
                <a:ea typeface="Courier New"/>
                <a:cs typeface="Courier New"/>
                <a:sym typeface="Courier New"/>
              </a:rPr>
              <a:t>else</a:t>
            </a:r>
          </a:p>
          <a:p>
            <a:pPr marL="0" marR="0" lvl="0" indent="0" algn="l" rtl="0">
              <a:spcBef>
                <a:spcPts val="0"/>
              </a:spcBef>
              <a:spcAft>
                <a:spcPts val="0"/>
              </a:spcAft>
              <a:buNone/>
            </a:pPr>
            <a:r>
              <a:rPr lang="en-US" sz="1600" b="1" dirty="0">
                <a:latin typeface="Courier New"/>
                <a:ea typeface="Courier New"/>
                <a:cs typeface="Courier New"/>
                <a:sym typeface="Courier New"/>
              </a:rPr>
              <a:t>{</a:t>
            </a:r>
          </a:p>
          <a:p>
            <a:pPr marL="0" marR="0" lvl="0" indent="0" algn="l" rtl="0">
              <a:spcBef>
                <a:spcPts val="0"/>
              </a:spcBef>
              <a:spcAft>
                <a:spcPts val="0"/>
              </a:spcAft>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 sz="1600" b="1" dirty="0">
                <a:latin typeface="Courier New"/>
                <a:ea typeface="Courier New"/>
                <a:cs typeface="Courier New"/>
                <a:sym typeface="Courier New"/>
              </a:rPr>
              <a:t>("Foobar is not equal to zero.\n");</a:t>
            </a:r>
            <a:endParaRPr lang="en-US" sz="1600" b="1" dirty="0">
              <a:latin typeface="Courier New"/>
              <a:ea typeface="Courier New"/>
              <a:cs typeface="Courier New"/>
              <a:sym typeface="Courier New"/>
            </a:endParaRPr>
          </a:p>
          <a:p>
            <a:pPr marL="0" marR="0" lvl="0" indent="0" algn="l" rtl="0">
              <a:spcBef>
                <a:spcPts val="0"/>
              </a:spcBef>
              <a:spcAft>
                <a:spcPts val="0"/>
              </a:spcAft>
              <a:buNone/>
            </a:pPr>
            <a:r>
              <a:rPr lang="en-US"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Ternary Operator</a:t>
            </a:r>
            <a:endParaRPr dirty="0"/>
          </a:p>
        </p:txBody>
      </p:sp>
      <p:sp>
        <p:nvSpPr>
          <p:cNvPr id="194" name="Google Shape;194;p30"/>
          <p:cNvSpPr txBox="1">
            <a:spLocks noGrp="1"/>
          </p:cNvSpPr>
          <p:nvPr>
            <p:ph type="body" idx="1"/>
          </p:nvPr>
        </p:nvSpPr>
        <p:spPr>
          <a:xfrm>
            <a:off x="311700" y="1096307"/>
            <a:ext cx="8520600" cy="62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dirty="0"/>
              <a:t>Convert </a:t>
            </a:r>
            <a:r>
              <a:rPr lang="en-US" sz="1600" b="1" dirty="0"/>
              <a:t>if-else</a:t>
            </a:r>
            <a:r>
              <a:rPr lang="en-US" sz="1600" dirty="0"/>
              <a:t> block to a single line, using a </a:t>
            </a:r>
            <a:r>
              <a:rPr lang="en-US" sz="1600" b="1" dirty="0"/>
              <a:t>conditional expression</a:t>
            </a:r>
            <a:r>
              <a:rPr lang="en-US" sz="1600" dirty="0"/>
              <a:t> aka </a:t>
            </a:r>
            <a:r>
              <a:rPr lang="en-US" sz="1600" b="1" dirty="0"/>
              <a:t>ternary operator</a:t>
            </a:r>
          </a:p>
          <a:p>
            <a:pPr marL="0" lvl="0" indent="0" algn="l" rtl="0">
              <a:spcBef>
                <a:spcPts val="1600"/>
              </a:spcBef>
              <a:spcAft>
                <a:spcPts val="1600"/>
              </a:spcAft>
              <a:buNone/>
            </a:pPr>
            <a:endParaRPr sz="1600" dirty="0"/>
          </a:p>
        </p:txBody>
      </p:sp>
      <p:sp>
        <p:nvSpPr>
          <p:cNvPr id="9" name="Rectangle 8">
            <a:extLst>
              <a:ext uri="{FF2B5EF4-FFF2-40B4-BE49-F238E27FC236}">
                <a16:creationId xmlns:a16="http://schemas.microsoft.com/office/drawing/2014/main" id="{D5B435BD-41F5-4B90-89B9-ED21FCCE7E14}"/>
              </a:ext>
            </a:extLst>
          </p:cNvPr>
          <p:cNvSpPr/>
          <p:nvPr/>
        </p:nvSpPr>
        <p:spPr>
          <a:xfrm>
            <a:off x="716038" y="1968910"/>
            <a:ext cx="2912065" cy="2354229"/>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if(condition)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myVar</a:t>
            </a: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expr1;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else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myVar</a:t>
            </a: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expr2;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14" name="Rectangle 13">
            <a:extLst>
              <a:ext uri="{FF2B5EF4-FFF2-40B4-BE49-F238E27FC236}">
                <a16:creationId xmlns:a16="http://schemas.microsoft.com/office/drawing/2014/main" id="{33DA6D60-9C32-492A-A67A-8C02784147F8}"/>
              </a:ext>
            </a:extLst>
          </p:cNvPr>
          <p:cNvSpPr/>
          <p:nvPr/>
        </p:nvSpPr>
        <p:spPr>
          <a:xfrm>
            <a:off x="4034071" y="2693862"/>
            <a:ext cx="4742468" cy="904323"/>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myVar</a:t>
            </a: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(condition) ? expr1 : expr2;</a:t>
            </a:r>
          </a:p>
        </p:txBody>
      </p:sp>
    </p:spTree>
    <p:extLst>
      <p:ext uri="{BB962C8B-B14F-4D97-AF65-F5344CB8AC3E}">
        <p14:creationId xmlns:p14="http://schemas.microsoft.com/office/powerpoint/2010/main" val="1231911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switch case</a:t>
            </a:r>
            <a:endParaRPr dirty="0"/>
          </a:p>
        </p:txBody>
      </p:sp>
      <p:pic>
        <p:nvPicPr>
          <p:cNvPr id="14" name="Picture 13">
            <a:extLst>
              <a:ext uri="{FF2B5EF4-FFF2-40B4-BE49-F238E27FC236}">
                <a16:creationId xmlns:a16="http://schemas.microsoft.com/office/drawing/2014/main" id="{5C581E41-D6AB-4840-9275-9281ED11A01D}"/>
              </a:ext>
            </a:extLst>
          </p:cNvPr>
          <p:cNvPicPr>
            <a:picLocks noChangeAspect="1"/>
          </p:cNvPicPr>
          <p:nvPr/>
        </p:nvPicPr>
        <p:blipFill>
          <a:blip r:embed="rId3"/>
          <a:stretch>
            <a:fillRect/>
          </a:stretch>
        </p:blipFill>
        <p:spPr>
          <a:xfrm>
            <a:off x="255856" y="1222319"/>
            <a:ext cx="4069174" cy="3213958"/>
          </a:xfrm>
          <a:prstGeom prst="rect">
            <a:avLst/>
          </a:prstGeom>
        </p:spPr>
      </p:pic>
      <p:pic>
        <p:nvPicPr>
          <p:cNvPr id="16" name="Picture 15">
            <a:extLst>
              <a:ext uri="{FF2B5EF4-FFF2-40B4-BE49-F238E27FC236}">
                <a16:creationId xmlns:a16="http://schemas.microsoft.com/office/drawing/2014/main" id="{BD37D7AB-EA93-4A66-8145-9415FF6BF932}"/>
              </a:ext>
            </a:extLst>
          </p:cNvPr>
          <p:cNvPicPr>
            <a:picLocks noChangeAspect="1"/>
          </p:cNvPicPr>
          <p:nvPr/>
        </p:nvPicPr>
        <p:blipFill>
          <a:blip r:embed="rId4"/>
          <a:stretch>
            <a:fillRect/>
          </a:stretch>
        </p:blipFill>
        <p:spPr>
          <a:xfrm>
            <a:off x="5881253" y="1105327"/>
            <a:ext cx="3017071" cy="3514566"/>
          </a:xfrm>
          <a:prstGeom prst="rect">
            <a:avLst/>
          </a:prstGeom>
        </p:spPr>
      </p:pic>
      <p:sp>
        <p:nvSpPr>
          <p:cNvPr id="17" name="Right Arrow 6">
            <a:extLst>
              <a:ext uri="{FF2B5EF4-FFF2-40B4-BE49-F238E27FC236}">
                <a16:creationId xmlns:a16="http://schemas.microsoft.com/office/drawing/2014/main" id="{9A4C8A84-2877-4AF8-B5D2-7045F5E51E3E}"/>
              </a:ext>
            </a:extLst>
          </p:cNvPr>
          <p:cNvSpPr/>
          <p:nvPr/>
        </p:nvSpPr>
        <p:spPr>
          <a:xfrm>
            <a:off x="4034266" y="2509316"/>
            <a:ext cx="1708879" cy="639964"/>
          </a:xfrm>
          <a:prstGeom prst="rightArrow">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72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2800" b="1" dirty="0">
                <a:latin typeface="Courier New" panose="02070309020205020404" pitchFamily="49" charset="0"/>
                <a:cs typeface="Courier New" panose="02070309020205020404" pitchFamily="49" charset="0"/>
              </a:rPr>
              <a:t>while </a:t>
            </a:r>
            <a:r>
              <a:rPr lang="en" dirty="0"/>
              <a:t>Loops in C</a:t>
            </a:r>
            <a:endParaRPr dirty="0"/>
          </a:p>
        </p:txBody>
      </p:sp>
      <p:sp>
        <p:nvSpPr>
          <p:cNvPr id="9" name="Rectangle 8">
            <a:extLst>
              <a:ext uri="{FF2B5EF4-FFF2-40B4-BE49-F238E27FC236}">
                <a16:creationId xmlns:a16="http://schemas.microsoft.com/office/drawing/2014/main" id="{9FA8AE16-F09E-49B3-BA0F-FA3D62627D95}"/>
              </a:ext>
            </a:extLst>
          </p:cNvPr>
          <p:cNvSpPr/>
          <p:nvPr/>
        </p:nvSpPr>
        <p:spPr>
          <a:xfrm>
            <a:off x="908444" y="1268044"/>
            <a:ext cx="7327107" cy="1463364"/>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while (expression)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Loop body: Executes if expression evaluated to true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Update the variable in the expression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 name="Rectangle 3">
            <a:extLst>
              <a:ext uri="{FF2B5EF4-FFF2-40B4-BE49-F238E27FC236}">
                <a16:creationId xmlns:a16="http://schemas.microsoft.com/office/drawing/2014/main" id="{D213797E-1C47-4DFC-BB09-719118FD0DCA}"/>
              </a:ext>
            </a:extLst>
          </p:cNvPr>
          <p:cNvSpPr/>
          <p:nvPr/>
        </p:nvSpPr>
        <p:spPr>
          <a:xfrm>
            <a:off x="2741727" y="2943975"/>
            <a:ext cx="3660542" cy="1925681"/>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i = 0;</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while(i &lt; 5</a:t>
            </a:r>
            <a:r>
              <a:rPr lang="nn-NO" sz="2000" b="1" kern="1200" dirty="0">
                <a:solidFill>
                  <a:prstClr val="black"/>
                </a:solidFill>
                <a:latin typeface="Courier New" panose="02070309020205020404" pitchFamily="49" charset="0"/>
                <a:ea typeface="+mn-ea"/>
                <a:cs typeface="Courier New" panose="02070309020205020404" pitchFamily="49" charset="0"/>
              </a:rPr>
              <a:t>)</a:t>
            </a:r>
            <a:endPar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printf("%d\n",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398484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2800" b="1" dirty="0">
                <a:latin typeface="Courier New" panose="02070309020205020404" pitchFamily="49" charset="0"/>
                <a:cs typeface="Courier New" panose="02070309020205020404" pitchFamily="49" charset="0"/>
              </a:rPr>
              <a:t>do-while </a:t>
            </a:r>
            <a:r>
              <a:rPr lang="en" dirty="0"/>
              <a:t>Loops in C</a:t>
            </a:r>
            <a:endParaRPr dirty="0"/>
          </a:p>
        </p:txBody>
      </p:sp>
      <p:sp>
        <p:nvSpPr>
          <p:cNvPr id="9" name="Rectangle 8">
            <a:extLst>
              <a:ext uri="{FF2B5EF4-FFF2-40B4-BE49-F238E27FC236}">
                <a16:creationId xmlns:a16="http://schemas.microsoft.com/office/drawing/2014/main" id="{9FA8AE16-F09E-49B3-BA0F-FA3D62627D95}"/>
              </a:ext>
            </a:extLst>
          </p:cNvPr>
          <p:cNvSpPr/>
          <p:nvPr/>
        </p:nvSpPr>
        <p:spPr>
          <a:xfrm>
            <a:off x="908444" y="1268044"/>
            <a:ext cx="7327107" cy="1463364"/>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Loop body: Executes if expression evaluated to true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Update the variable in the expression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while(expression);</a:t>
            </a:r>
          </a:p>
        </p:txBody>
      </p:sp>
      <p:sp>
        <p:nvSpPr>
          <p:cNvPr id="4" name="Rectangle 3">
            <a:extLst>
              <a:ext uri="{FF2B5EF4-FFF2-40B4-BE49-F238E27FC236}">
                <a16:creationId xmlns:a16="http://schemas.microsoft.com/office/drawing/2014/main" id="{D213797E-1C47-4DFC-BB09-719118FD0DCA}"/>
              </a:ext>
            </a:extLst>
          </p:cNvPr>
          <p:cNvSpPr/>
          <p:nvPr/>
        </p:nvSpPr>
        <p:spPr>
          <a:xfrm>
            <a:off x="2741727" y="2943975"/>
            <a:ext cx="3660542" cy="1925681"/>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i = 0;</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printf("%d\n",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a:t>
            </a:r>
          </a:p>
          <a:p>
            <a:pPr>
              <a:buClrTx/>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while(i &lt; 5</a:t>
            </a:r>
            <a:r>
              <a:rPr lang="nn-NO" sz="2000" b="1" kern="1200" dirty="0">
                <a:solidFill>
                  <a:prstClr val="black"/>
                </a:solidFill>
                <a:latin typeface="Courier New" panose="02070309020205020404" pitchFamily="49" charset="0"/>
                <a:ea typeface="+mn-ea"/>
                <a:cs typeface="Courier New" panose="02070309020205020404" pitchFamily="49" charset="0"/>
              </a:rPr>
              <a:t>);</a:t>
            </a:r>
            <a:endPar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65656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2800" b="1" dirty="0">
                <a:latin typeface="Courier New" panose="02070309020205020404" pitchFamily="49" charset="0"/>
                <a:cs typeface="Courier New" panose="02070309020205020404" pitchFamily="49" charset="0"/>
              </a:rPr>
              <a:t>for </a:t>
            </a:r>
            <a:r>
              <a:rPr lang="en" dirty="0"/>
              <a:t>Loops in C</a:t>
            </a:r>
            <a:endParaRPr dirty="0"/>
          </a:p>
        </p:txBody>
      </p:sp>
      <p:sp>
        <p:nvSpPr>
          <p:cNvPr id="9" name="Rectangle 8">
            <a:extLst>
              <a:ext uri="{FF2B5EF4-FFF2-40B4-BE49-F238E27FC236}">
                <a16:creationId xmlns:a16="http://schemas.microsoft.com/office/drawing/2014/main" id="{9FA8AE16-F09E-49B3-BA0F-FA3D62627D95}"/>
              </a:ext>
            </a:extLst>
          </p:cNvPr>
          <p:cNvSpPr/>
          <p:nvPr/>
        </p:nvSpPr>
        <p:spPr>
          <a:xfrm>
            <a:off x="908444" y="1863696"/>
            <a:ext cx="5497451" cy="1134938"/>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kern="1200" dirty="0">
                <a:solidFill>
                  <a:prstClr val="black"/>
                </a:solidFill>
                <a:latin typeface="Courier New" panose="02070309020205020404" pitchFamily="49" charset="0"/>
                <a:ea typeface="+mn-ea"/>
                <a:cs typeface="Courier New" panose="02070309020205020404" pitchFamily="49" charset="0"/>
              </a:rPr>
              <a:t>for(</a:t>
            </a:r>
            <a:r>
              <a:rPr lang="en-US" sz="1600" b="1" kern="1200" dirty="0" err="1">
                <a:solidFill>
                  <a:prstClr val="black"/>
                </a:solidFill>
                <a:latin typeface="Courier New" panose="02070309020205020404" pitchFamily="49" charset="0"/>
                <a:ea typeface="+mn-ea"/>
                <a:cs typeface="Courier New" panose="02070309020205020404" pitchFamily="49" charset="0"/>
              </a:rPr>
              <a:t>initialExpr</a:t>
            </a:r>
            <a:r>
              <a:rPr lang="en-US" sz="1600" b="1" kern="1200" dirty="0">
                <a:solidFill>
                  <a:prstClr val="black"/>
                </a:solidFill>
                <a:latin typeface="Courier New" panose="02070309020205020404" pitchFamily="49" charset="0"/>
                <a:ea typeface="+mn-ea"/>
                <a:cs typeface="Courier New" panose="02070309020205020404" pitchFamily="49" charset="0"/>
              </a:rPr>
              <a:t>; </a:t>
            </a:r>
            <a:r>
              <a:rPr lang="en-US" sz="1600" b="1" kern="1200" dirty="0" err="1">
                <a:solidFill>
                  <a:prstClr val="black"/>
                </a:solidFill>
                <a:latin typeface="Courier New" panose="02070309020205020404" pitchFamily="49" charset="0"/>
                <a:ea typeface="+mn-ea"/>
                <a:cs typeface="Courier New" panose="02070309020205020404" pitchFamily="49" charset="0"/>
              </a:rPr>
              <a:t>conditionExpr</a:t>
            </a:r>
            <a:r>
              <a:rPr lang="en-US" sz="1600" b="1" kern="1200" dirty="0">
                <a:solidFill>
                  <a:prstClr val="black"/>
                </a:solidFill>
                <a:latin typeface="Courier New" panose="02070309020205020404" pitchFamily="49" charset="0"/>
                <a:ea typeface="+mn-ea"/>
                <a:cs typeface="Courier New" panose="02070309020205020404" pitchFamily="49" charset="0"/>
              </a:rPr>
              <a:t>; </a:t>
            </a:r>
            <a:r>
              <a:rPr lang="en-US" sz="1600" b="1" kern="1200" dirty="0" err="1">
                <a:solidFill>
                  <a:prstClr val="black"/>
                </a:solidFill>
                <a:latin typeface="Courier New" panose="02070309020205020404" pitchFamily="49" charset="0"/>
                <a:ea typeface="+mn-ea"/>
                <a:cs typeface="Courier New" panose="02070309020205020404" pitchFamily="49" charset="0"/>
              </a:rPr>
              <a:t>updateExpr</a:t>
            </a:r>
            <a:r>
              <a:rPr lang="en-US" sz="1600" b="1" kern="1200" dirty="0">
                <a:solidFill>
                  <a:prstClr val="black"/>
                </a:solidFill>
                <a:latin typeface="Courier New" panose="02070309020205020404" pitchFamily="49" charset="0"/>
                <a:ea typeface="+mn-ea"/>
                <a:cs typeface="Courier New" panose="02070309020205020404" pitchFamily="49" charset="0"/>
              </a:rPr>
              <a:t>)</a:t>
            </a:r>
            <a:endPar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Loop body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2" name="Rectangle 1">
            <a:extLst>
              <a:ext uri="{FF2B5EF4-FFF2-40B4-BE49-F238E27FC236}">
                <a16:creationId xmlns:a16="http://schemas.microsoft.com/office/drawing/2014/main" id="{03D1C69F-9982-4A4E-9C13-A20AAF599BFE}"/>
              </a:ext>
            </a:extLst>
          </p:cNvPr>
          <p:cNvSpPr/>
          <p:nvPr/>
        </p:nvSpPr>
        <p:spPr>
          <a:xfrm>
            <a:off x="904203" y="3187009"/>
            <a:ext cx="3667797" cy="1682647"/>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int</a:t>
            </a: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for(i = 0; i &lt; 5;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printf("%d\n",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 name="TextBox 2">
            <a:extLst>
              <a:ext uri="{FF2B5EF4-FFF2-40B4-BE49-F238E27FC236}">
                <a16:creationId xmlns:a16="http://schemas.microsoft.com/office/drawing/2014/main" id="{AD4BC54C-0DDE-4742-92CD-B359C98B7F44}"/>
              </a:ext>
            </a:extLst>
          </p:cNvPr>
          <p:cNvSpPr txBox="1"/>
          <p:nvPr/>
        </p:nvSpPr>
        <p:spPr>
          <a:xfrm>
            <a:off x="304800" y="1268044"/>
            <a:ext cx="8534400" cy="369332"/>
          </a:xfrm>
          <a:prstGeom prst="rect">
            <a:avLst/>
          </a:prstGeom>
          <a:noFill/>
        </p:spPr>
        <p:txBody>
          <a:bodyPr wrap="square">
            <a:spAutoFit/>
          </a:bodyPr>
          <a:lstStyle/>
          <a:p>
            <a:r>
              <a:rPr kumimoji="0" lang="en-US" sz="1800" b="0" i="0" u="none" strike="noStrike" kern="0" cap="none" spc="0" normalizeH="0" baseline="0" noProof="0" dirty="0">
                <a:ln>
                  <a:noFill/>
                </a:ln>
                <a:solidFill>
                  <a:srgbClr val="595959"/>
                </a:solidFill>
                <a:effectLst/>
                <a:uLnTx/>
                <a:uFillTx/>
                <a:latin typeface="Arial"/>
                <a:cs typeface="Arial"/>
                <a:sym typeface="Arial"/>
              </a:rPr>
              <a:t>The variable declared in the initialization expression is declared BEFORE the loop</a:t>
            </a:r>
          </a:p>
        </p:txBody>
      </p:sp>
      <p:sp>
        <p:nvSpPr>
          <p:cNvPr id="6" name="Google Shape;102;p19">
            <a:extLst>
              <a:ext uri="{FF2B5EF4-FFF2-40B4-BE49-F238E27FC236}">
                <a16:creationId xmlns:a16="http://schemas.microsoft.com/office/drawing/2014/main" id="{55A040E6-D707-424E-A111-9BE0A118F05B}"/>
              </a:ext>
            </a:extLst>
          </p:cNvPr>
          <p:cNvSpPr/>
          <p:nvPr/>
        </p:nvSpPr>
        <p:spPr>
          <a:xfrm>
            <a:off x="4673074" y="3187009"/>
            <a:ext cx="2816298" cy="881400"/>
          </a:xfrm>
          <a:prstGeom prst="roundRect">
            <a:avLst>
              <a:gd name="adj" fmla="val 16667"/>
            </a:avLst>
          </a:prstGeom>
          <a:solidFill>
            <a:schemeClr val="accent1">
              <a:lumMod val="75000"/>
            </a:schemeClr>
          </a:solidFill>
          <a:ln w="12700" cap="flat" cmpd="sng">
            <a:solidFill>
              <a:schemeClr val="accent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Be careful! With the loop variable declared before the </a:t>
            </a: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for</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loop, it is still in scope even after the loop.</a:t>
            </a:r>
          </a:p>
        </p:txBody>
      </p:sp>
    </p:spTree>
    <p:extLst>
      <p:ext uri="{BB962C8B-B14F-4D97-AF65-F5344CB8AC3E}">
        <p14:creationId xmlns:p14="http://schemas.microsoft.com/office/powerpoint/2010/main" val="164968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Pattern printing 1</a:t>
            </a:r>
            <a:endParaRPr dirty="0"/>
          </a:p>
        </p:txBody>
      </p:sp>
      <p:sp>
        <p:nvSpPr>
          <p:cNvPr id="2" name="TextBox 1">
            <a:extLst>
              <a:ext uri="{FF2B5EF4-FFF2-40B4-BE49-F238E27FC236}">
                <a16:creationId xmlns:a16="http://schemas.microsoft.com/office/drawing/2014/main" id="{9675F200-1E44-4308-A7DA-0F8BCD7427F1}"/>
              </a:ext>
            </a:extLst>
          </p:cNvPr>
          <p:cNvSpPr txBox="1"/>
          <p:nvPr/>
        </p:nvSpPr>
        <p:spPr>
          <a:xfrm>
            <a:off x="311700" y="1219320"/>
            <a:ext cx="8520600" cy="584775"/>
          </a:xfrm>
          <a:prstGeom prst="rect">
            <a:avLst/>
          </a:prstGeom>
          <a:noFill/>
        </p:spPr>
        <p:txBody>
          <a:bodyPr wrap="square">
            <a:spAutoFit/>
          </a:bodyPr>
          <a:lstStyle/>
          <a:p>
            <a:r>
              <a:rPr kumimoji="0" lang="en-US" sz="1600" b="0" i="0" u="none" strike="noStrike" kern="0" cap="none" spc="0" normalizeH="0" baseline="0" noProof="0" dirty="0">
                <a:ln>
                  <a:noFill/>
                </a:ln>
                <a:solidFill>
                  <a:srgbClr val="595959"/>
                </a:solidFill>
                <a:effectLst/>
                <a:uLnTx/>
                <a:uFillTx/>
                <a:latin typeface="Arial"/>
                <a:cs typeface="Arial"/>
                <a:sym typeface="Arial"/>
              </a:rPr>
              <a:t>Given an integer N, write code to print the following pattern. N can be any value. Your code should adapt to the given value and print correspondingly. HINT: find the common pattern.</a:t>
            </a:r>
          </a:p>
        </p:txBody>
      </p:sp>
      <p:graphicFrame>
        <p:nvGraphicFramePr>
          <p:cNvPr id="3" name="Table 4">
            <a:extLst>
              <a:ext uri="{FF2B5EF4-FFF2-40B4-BE49-F238E27FC236}">
                <a16:creationId xmlns:a16="http://schemas.microsoft.com/office/drawing/2014/main" id="{8F501383-F12E-4CE8-9B73-9A937903F43C}"/>
              </a:ext>
            </a:extLst>
          </p:cNvPr>
          <p:cNvGraphicFramePr>
            <a:graphicFrameLocks noGrp="1"/>
          </p:cNvGraphicFramePr>
          <p:nvPr/>
        </p:nvGraphicFramePr>
        <p:xfrm>
          <a:off x="732976" y="2005691"/>
          <a:ext cx="602343" cy="670560"/>
        </p:xfrm>
        <a:graphic>
          <a:graphicData uri="http://schemas.openxmlformats.org/drawingml/2006/table">
            <a:tbl>
              <a:tblPr firstRow="1" bandRow="1">
                <a:tableStyleId>{3F8D7C36-80CB-425D-B212-6ED7373C526D}</a:tableStyleId>
              </a:tblPr>
              <a:tblGrid>
                <a:gridCol w="602343">
                  <a:extLst>
                    <a:ext uri="{9D8B030D-6E8A-4147-A177-3AD203B41FA5}">
                      <a16:colId xmlns:a16="http://schemas.microsoft.com/office/drawing/2014/main" val="2737469433"/>
                    </a:ext>
                  </a:extLst>
                </a:gridCol>
              </a:tblGrid>
              <a:tr h="280307">
                <a:tc>
                  <a:txBody>
                    <a:bodyPr/>
                    <a:lstStyle/>
                    <a:p>
                      <a:pPr algn="ctr"/>
                      <a:r>
                        <a:rPr lang="en-US" sz="1600" dirty="0"/>
                        <a:t>N=1</a:t>
                      </a:r>
                    </a:p>
                  </a:txBody>
                  <a:tcPr/>
                </a:tc>
                <a:extLst>
                  <a:ext uri="{0D108BD9-81ED-4DB2-BD59-A6C34878D82A}">
                    <a16:rowId xmlns:a16="http://schemas.microsoft.com/office/drawing/2014/main" val="955899939"/>
                  </a:ext>
                </a:extLst>
              </a:tr>
              <a:tr h="280307">
                <a:tc>
                  <a:txBody>
                    <a:bodyPr/>
                    <a:lstStyle/>
                    <a:p>
                      <a:pPr algn="ctr"/>
                      <a:r>
                        <a:rPr lang="en-US" sz="1600" dirty="0"/>
                        <a:t>*</a:t>
                      </a:r>
                    </a:p>
                  </a:txBody>
                  <a:tcPr/>
                </a:tc>
                <a:extLst>
                  <a:ext uri="{0D108BD9-81ED-4DB2-BD59-A6C34878D82A}">
                    <a16:rowId xmlns:a16="http://schemas.microsoft.com/office/drawing/2014/main" val="4184203849"/>
                  </a:ext>
                </a:extLst>
              </a:tr>
            </a:tbl>
          </a:graphicData>
        </a:graphic>
      </p:graphicFrame>
      <p:graphicFrame>
        <p:nvGraphicFramePr>
          <p:cNvPr id="5" name="Table 5">
            <a:extLst>
              <a:ext uri="{FF2B5EF4-FFF2-40B4-BE49-F238E27FC236}">
                <a16:creationId xmlns:a16="http://schemas.microsoft.com/office/drawing/2014/main" id="{5AEDF7F0-456D-40CE-9208-67086CA38989}"/>
              </a:ext>
            </a:extLst>
          </p:cNvPr>
          <p:cNvGraphicFramePr>
            <a:graphicFrameLocks noGrp="1"/>
          </p:cNvGraphicFramePr>
          <p:nvPr/>
        </p:nvGraphicFramePr>
        <p:xfrm>
          <a:off x="1625604" y="2005691"/>
          <a:ext cx="689428" cy="1005840"/>
        </p:xfrm>
        <a:graphic>
          <a:graphicData uri="http://schemas.openxmlformats.org/drawingml/2006/table">
            <a:tbl>
              <a:tblPr firstRow="1" bandRow="1">
                <a:tableStyleId>{3F8D7C36-80CB-425D-B212-6ED7373C526D}</a:tableStyleId>
              </a:tblPr>
              <a:tblGrid>
                <a:gridCol w="344714">
                  <a:extLst>
                    <a:ext uri="{9D8B030D-6E8A-4147-A177-3AD203B41FA5}">
                      <a16:colId xmlns:a16="http://schemas.microsoft.com/office/drawing/2014/main" val="2981443742"/>
                    </a:ext>
                  </a:extLst>
                </a:gridCol>
                <a:gridCol w="344714">
                  <a:extLst>
                    <a:ext uri="{9D8B030D-6E8A-4147-A177-3AD203B41FA5}">
                      <a16:colId xmlns:a16="http://schemas.microsoft.com/office/drawing/2014/main" val="2824180458"/>
                    </a:ext>
                  </a:extLst>
                </a:gridCol>
              </a:tblGrid>
              <a:tr h="295246">
                <a:tc gridSpan="2">
                  <a:txBody>
                    <a:bodyPr/>
                    <a:lstStyle/>
                    <a:p>
                      <a:pPr algn="ctr"/>
                      <a:r>
                        <a:rPr lang="en-US" sz="1600" dirty="0"/>
                        <a:t>N=2</a:t>
                      </a:r>
                    </a:p>
                  </a:txBody>
                  <a:tcPr/>
                </a:tc>
                <a:tc hMerge="1">
                  <a:txBody>
                    <a:bodyPr/>
                    <a:lstStyle/>
                    <a:p>
                      <a:endParaRPr lang="en-US" dirty="0"/>
                    </a:p>
                  </a:txBody>
                  <a:tcPr/>
                </a:tc>
                <a:extLst>
                  <a:ext uri="{0D108BD9-81ED-4DB2-BD59-A6C34878D82A}">
                    <a16:rowId xmlns:a16="http://schemas.microsoft.com/office/drawing/2014/main" val="1814567534"/>
                  </a:ext>
                </a:extLst>
              </a:tr>
              <a:tr h="295246">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4084549999"/>
                  </a:ext>
                </a:extLst>
              </a:tr>
              <a:tr h="295246">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36227157"/>
                  </a:ext>
                </a:extLst>
              </a:tr>
            </a:tbl>
          </a:graphicData>
        </a:graphic>
      </p:graphicFrame>
      <p:graphicFrame>
        <p:nvGraphicFramePr>
          <p:cNvPr id="6" name="Table 6">
            <a:extLst>
              <a:ext uri="{FF2B5EF4-FFF2-40B4-BE49-F238E27FC236}">
                <a16:creationId xmlns:a16="http://schemas.microsoft.com/office/drawing/2014/main" id="{FD25A9B6-7483-4573-BD46-6163AB318E4D}"/>
              </a:ext>
            </a:extLst>
          </p:cNvPr>
          <p:cNvGraphicFramePr>
            <a:graphicFrameLocks noGrp="1"/>
          </p:cNvGraphicFramePr>
          <p:nvPr/>
        </p:nvGraphicFramePr>
        <p:xfrm>
          <a:off x="2605317" y="2005691"/>
          <a:ext cx="1103082" cy="1341120"/>
        </p:xfrm>
        <a:graphic>
          <a:graphicData uri="http://schemas.openxmlformats.org/drawingml/2006/table">
            <a:tbl>
              <a:tblPr firstRow="1" bandRow="1">
                <a:tableStyleId>{3F8D7C36-80CB-425D-B212-6ED7373C526D}</a:tableStyleId>
              </a:tblPr>
              <a:tblGrid>
                <a:gridCol w="367694">
                  <a:extLst>
                    <a:ext uri="{9D8B030D-6E8A-4147-A177-3AD203B41FA5}">
                      <a16:colId xmlns:a16="http://schemas.microsoft.com/office/drawing/2014/main" val="3519284100"/>
                    </a:ext>
                  </a:extLst>
                </a:gridCol>
                <a:gridCol w="367694">
                  <a:extLst>
                    <a:ext uri="{9D8B030D-6E8A-4147-A177-3AD203B41FA5}">
                      <a16:colId xmlns:a16="http://schemas.microsoft.com/office/drawing/2014/main" val="4075655633"/>
                    </a:ext>
                  </a:extLst>
                </a:gridCol>
                <a:gridCol w="367694">
                  <a:extLst>
                    <a:ext uri="{9D8B030D-6E8A-4147-A177-3AD203B41FA5}">
                      <a16:colId xmlns:a16="http://schemas.microsoft.com/office/drawing/2014/main" val="1956579569"/>
                    </a:ext>
                  </a:extLst>
                </a:gridCol>
              </a:tblGrid>
              <a:tr h="298037">
                <a:tc gridSpan="3">
                  <a:txBody>
                    <a:bodyPr/>
                    <a:lstStyle/>
                    <a:p>
                      <a:pPr algn="ctr"/>
                      <a:r>
                        <a:rPr lang="en-US" sz="1600" dirty="0"/>
                        <a:t>N=3</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13273958"/>
                  </a:ext>
                </a:extLst>
              </a:tr>
              <a:tr h="298037">
                <a:tc>
                  <a:txBody>
                    <a:bodyPr/>
                    <a:lstStyle/>
                    <a:p>
                      <a:pPr algn="ctr"/>
                      <a:r>
                        <a:rPr lang="en-US" sz="1600" dirty="0"/>
                        <a:t>*</a:t>
                      </a:r>
                    </a:p>
                  </a:txBody>
                  <a:tcPr/>
                </a:tc>
                <a:tc>
                  <a:txBody>
                    <a:bodyPr/>
                    <a:lstStyle/>
                    <a:p>
                      <a:pPr algn="ctr"/>
                      <a:endParaRPr lang="en-US" sz="1600"/>
                    </a:p>
                  </a:txBody>
                  <a:tcPr/>
                </a:tc>
                <a:tc>
                  <a:txBody>
                    <a:bodyPr/>
                    <a:lstStyle/>
                    <a:p>
                      <a:pPr algn="ctr"/>
                      <a:endParaRPr lang="en-US" sz="1600"/>
                    </a:p>
                  </a:txBody>
                  <a:tcPr/>
                </a:tc>
                <a:extLst>
                  <a:ext uri="{0D108BD9-81ED-4DB2-BD59-A6C34878D82A}">
                    <a16:rowId xmlns:a16="http://schemas.microsoft.com/office/drawing/2014/main" val="91342406"/>
                  </a:ext>
                </a:extLst>
              </a:tr>
              <a:tr h="298037">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743507736"/>
                  </a:ext>
                </a:extLst>
              </a:tr>
              <a:tr h="298037">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3285162032"/>
                  </a:ext>
                </a:extLst>
              </a:tr>
            </a:tbl>
          </a:graphicData>
        </a:graphic>
      </p:graphicFrame>
      <p:graphicFrame>
        <p:nvGraphicFramePr>
          <p:cNvPr id="7" name="Table 6">
            <a:extLst>
              <a:ext uri="{FF2B5EF4-FFF2-40B4-BE49-F238E27FC236}">
                <a16:creationId xmlns:a16="http://schemas.microsoft.com/office/drawing/2014/main" id="{25221326-791D-4C20-A83D-18BC68C20388}"/>
              </a:ext>
            </a:extLst>
          </p:cNvPr>
          <p:cNvGraphicFramePr>
            <a:graphicFrameLocks noGrp="1"/>
          </p:cNvGraphicFramePr>
          <p:nvPr/>
        </p:nvGraphicFramePr>
        <p:xfrm>
          <a:off x="3998684" y="2005691"/>
          <a:ext cx="1727200" cy="1676400"/>
        </p:xfrm>
        <a:graphic>
          <a:graphicData uri="http://schemas.openxmlformats.org/drawingml/2006/table">
            <a:tbl>
              <a:tblPr firstRow="1" bandRow="1">
                <a:tableStyleId>{3F8D7C36-80CB-425D-B212-6ED7373C526D}</a:tableStyleId>
              </a:tblPr>
              <a:tblGrid>
                <a:gridCol w="431800">
                  <a:extLst>
                    <a:ext uri="{9D8B030D-6E8A-4147-A177-3AD203B41FA5}">
                      <a16:colId xmlns:a16="http://schemas.microsoft.com/office/drawing/2014/main" val="3519284100"/>
                    </a:ext>
                  </a:extLst>
                </a:gridCol>
                <a:gridCol w="431800">
                  <a:extLst>
                    <a:ext uri="{9D8B030D-6E8A-4147-A177-3AD203B41FA5}">
                      <a16:colId xmlns:a16="http://schemas.microsoft.com/office/drawing/2014/main" val="4075655633"/>
                    </a:ext>
                  </a:extLst>
                </a:gridCol>
                <a:gridCol w="431800">
                  <a:extLst>
                    <a:ext uri="{9D8B030D-6E8A-4147-A177-3AD203B41FA5}">
                      <a16:colId xmlns:a16="http://schemas.microsoft.com/office/drawing/2014/main" val="1956579569"/>
                    </a:ext>
                  </a:extLst>
                </a:gridCol>
                <a:gridCol w="431800">
                  <a:extLst>
                    <a:ext uri="{9D8B030D-6E8A-4147-A177-3AD203B41FA5}">
                      <a16:colId xmlns:a16="http://schemas.microsoft.com/office/drawing/2014/main" val="4152909635"/>
                    </a:ext>
                  </a:extLst>
                </a:gridCol>
              </a:tblGrid>
              <a:tr h="335280">
                <a:tc gridSpan="4">
                  <a:txBody>
                    <a:bodyPr/>
                    <a:lstStyle/>
                    <a:p>
                      <a:pPr algn="ctr"/>
                      <a:r>
                        <a:rPr lang="en-US" sz="1600" dirty="0"/>
                        <a:t>N=4</a:t>
                      </a:r>
                    </a:p>
                  </a:txBody>
                  <a:tcPr/>
                </a:tc>
                <a:tc hMerge="1">
                  <a:txBody>
                    <a:bodyPr/>
                    <a:lstStyle/>
                    <a:p>
                      <a:endParaRPr lang="en-US" dirty="0"/>
                    </a:p>
                  </a:txBody>
                  <a:tcPr/>
                </a:tc>
                <a:tc hMerge="1">
                  <a:txBody>
                    <a:bodyPr/>
                    <a:lstStyle/>
                    <a:p>
                      <a:endParaRPr lang="en-US" dirty="0"/>
                    </a:p>
                  </a:txBody>
                  <a:tcPr/>
                </a:tc>
                <a:tc hMerge="1">
                  <a:txBody>
                    <a:bodyPr/>
                    <a:lstStyle/>
                    <a:p>
                      <a:pPr algn="ctr"/>
                      <a:endParaRPr lang="en-US" sz="1600" dirty="0"/>
                    </a:p>
                  </a:txBody>
                  <a:tcPr/>
                </a:tc>
                <a:extLst>
                  <a:ext uri="{0D108BD9-81ED-4DB2-BD59-A6C34878D82A}">
                    <a16:rowId xmlns:a16="http://schemas.microsoft.com/office/drawing/2014/main" val="1613273958"/>
                  </a:ext>
                </a:extLst>
              </a:tr>
              <a:tr h="335280">
                <a:tc>
                  <a:txBody>
                    <a:bodyPr/>
                    <a:lstStyle/>
                    <a:p>
                      <a:pPr algn="ctr"/>
                      <a:r>
                        <a:rPr lang="en-US" sz="1600" dirty="0"/>
                        <a:t>*</a:t>
                      </a:r>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134240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74350773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3285162032"/>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408289611"/>
                  </a:ext>
                </a:extLst>
              </a:tr>
            </a:tbl>
          </a:graphicData>
        </a:graphic>
      </p:graphicFrame>
      <p:graphicFrame>
        <p:nvGraphicFramePr>
          <p:cNvPr id="8" name="Table 7">
            <a:extLst>
              <a:ext uri="{FF2B5EF4-FFF2-40B4-BE49-F238E27FC236}">
                <a16:creationId xmlns:a16="http://schemas.microsoft.com/office/drawing/2014/main" id="{94F62D70-F877-41DC-8C65-6E896DFD576D}"/>
              </a:ext>
            </a:extLst>
          </p:cNvPr>
          <p:cNvGraphicFramePr>
            <a:graphicFrameLocks noGrp="1"/>
          </p:cNvGraphicFramePr>
          <p:nvPr/>
        </p:nvGraphicFramePr>
        <p:xfrm>
          <a:off x="6016169" y="2005691"/>
          <a:ext cx="1901375" cy="2011680"/>
        </p:xfrm>
        <a:graphic>
          <a:graphicData uri="http://schemas.openxmlformats.org/drawingml/2006/table">
            <a:tbl>
              <a:tblPr firstRow="1" bandRow="1">
                <a:tableStyleId>{3F8D7C36-80CB-425D-B212-6ED7373C526D}</a:tableStyleId>
              </a:tblPr>
              <a:tblGrid>
                <a:gridCol w="380275">
                  <a:extLst>
                    <a:ext uri="{9D8B030D-6E8A-4147-A177-3AD203B41FA5}">
                      <a16:colId xmlns:a16="http://schemas.microsoft.com/office/drawing/2014/main" val="3519284100"/>
                    </a:ext>
                  </a:extLst>
                </a:gridCol>
                <a:gridCol w="380275">
                  <a:extLst>
                    <a:ext uri="{9D8B030D-6E8A-4147-A177-3AD203B41FA5}">
                      <a16:colId xmlns:a16="http://schemas.microsoft.com/office/drawing/2014/main" val="4075655633"/>
                    </a:ext>
                  </a:extLst>
                </a:gridCol>
                <a:gridCol w="380275">
                  <a:extLst>
                    <a:ext uri="{9D8B030D-6E8A-4147-A177-3AD203B41FA5}">
                      <a16:colId xmlns:a16="http://schemas.microsoft.com/office/drawing/2014/main" val="1956579569"/>
                    </a:ext>
                  </a:extLst>
                </a:gridCol>
                <a:gridCol w="380275">
                  <a:extLst>
                    <a:ext uri="{9D8B030D-6E8A-4147-A177-3AD203B41FA5}">
                      <a16:colId xmlns:a16="http://schemas.microsoft.com/office/drawing/2014/main" val="4152909635"/>
                    </a:ext>
                  </a:extLst>
                </a:gridCol>
                <a:gridCol w="380275">
                  <a:extLst>
                    <a:ext uri="{9D8B030D-6E8A-4147-A177-3AD203B41FA5}">
                      <a16:colId xmlns:a16="http://schemas.microsoft.com/office/drawing/2014/main" val="222214738"/>
                    </a:ext>
                  </a:extLst>
                </a:gridCol>
              </a:tblGrid>
              <a:tr h="335280">
                <a:tc gridSpan="5">
                  <a:txBody>
                    <a:bodyPr/>
                    <a:lstStyle/>
                    <a:p>
                      <a:pPr algn="ctr"/>
                      <a:r>
                        <a:rPr lang="en-US" sz="1600" dirty="0"/>
                        <a:t>N=5</a:t>
                      </a:r>
                    </a:p>
                  </a:txBody>
                  <a:tcPr/>
                </a:tc>
                <a:tc hMerge="1">
                  <a:txBody>
                    <a:bodyPr/>
                    <a:lstStyle/>
                    <a:p>
                      <a:endParaRPr lang="en-US" dirty="0"/>
                    </a:p>
                  </a:txBody>
                  <a:tcPr/>
                </a:tc>
                <a:tc hMerge="1">
                  <a:txBody>
                    <a:bodyPr/>
                    <a:lstStyle/>
                    <a:p>
                      <a:endParaRPr lang="en-US" dirty="0"/>
                    </a:p>
                  </a:txBody>
                  <a:tcPr/>
                </a:tc>
                <a:tc hMerge="1">
                  <a:txBody>
                    <a:bodyPr/>
                    <a:lstStyle/>
                    <a:p>
                      <a:pPr algn="ctr"/>
                      <a:endParaRPr lang="en-US" sz="1600" dirty="0"/>
                    </a:p>
                  </a:txBody>
                  <a:tcPr/>
                </a:tc>
                <a:tc hMerge="1">
                  <a:txBody>
                    <a:bodyPr/>
                    <a:lstStyle/>
                    <a:p>
                      <a:pPr algn="ctr"/>
                      <a:endParaRPr lang="en-US" sz="1600" dirty="0"/>
                    </a:p>
                  </a:txBody>
                  <a:tcPr/>
                </a:tc>
                <a:extLst>
                  <a:ext uri="{0D108BD9-81ED-4DB2-BD59-A6C34878D82A}">
                    <a16:rowId xmlns:a16="http://schemas.microsoft.com/office/drawing/2014/main" val="1613273958"/>
                  </a:ext>
                </a:extLst>
              </a:tr>
              <a:tr h="335280">
                <a:tc>
                  <a:txBody>
                    <a:bodyPr/>
                    <a:lstStyle/>
                    <a:p>
                      <a:pPr algn="ctr"/>
                      <a:r>
                        <a:rPr lang="en-US" sz="1600" dirty="0"/>
                        <a:t>*</a:t>
                      </a:r>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134240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74350773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285162032"/>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2408289611"/>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371017153"/>
                  </a:ext>
                </a:extLst>
              </a:tr>
            </a:tbl>
          </a:graphicData>
        </a:graphic>
      </p:graphicFrame>
      <p:sp>
        <p:nvSpPr>
          <p:cNvPr id="10" name="Google Shape;102;p19">
            <a:extLst>
              <a:ext uri="{FF2B5EF4-FFF2-40B4-BE49-F238E27FC236}">
                <a16:creationId xmlns:a16="http://schemas.microsoft.com/office/drawing/2014/main" id="{E6F847EE-E2F5-4150-8F51-D717C6DFDC09}"/>
              </a:ext>
            </a:extLst>
          </p:cNvPr>
          <p:cNvSpPr/>
          <p:nvPr/>
        </p:nvSpPr>
        <p:spPr>
          <a:xfrm>
            <a:off x="906881" y="3817075"/>
            <a:ext cx="3382089" cy="1005840"/>
          </a:xfrm>
          <a:prstGeom prst="roundRect">
            <a:avLst>
              <a:gd name="adj" fmla="val 16667"/>
            </a:avLst>
          </a:prstGeom>
          <a:solidFill>
            <a:schemeClr val="accent1">
              <a:lumMod val="75000"/>
            </a:schemeClr>
          </a:solidFill>
          <a:ln w="12700" cap="flat" cmpd="sng">
            <a:solidFill>
              <a:schemeClr val="accent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1200" dirty="0">
                <a:solidFill>
                  <a:prstClr val="white"/>
                </a:solidFill>
                <a:latin typeface="Calibri" panose="020F0502020204030204"/>
                <a:ea typeface="+mn-ea"/>
                <a:cs typeface="+mn-cs"/>
              </a:rPr>
              <a:t>Empty cells in the table refer to white spaces. While printing, white spaces in the front matter, whereas ones at the end do not matter and need not be printed.</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7695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Pattern printing 1</a:t>
            </a:r>
            <a:endParaRPr dirty="0"/>
          </a:p>
        </p:txBody>
      </p:sp>
      <p:sp>
        <p:nvSpPr>
          <p:cNvPr id="92" name="Google Shape;92;p18"/>
          <p:cNvSpPr/>
          <p:nvPr/>
        </p:nvSpPr>
        <p:spPr>
          <a:xfrm>
            <a:off x="2735942" y="2147768"/>
            <a:ext cx="3672115" cy="2383276"/>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100"/>
              <a:buFont typeface="Arial"/>
              <a:buNone/>
            </a:pPr>
            <a:r>
              <a:rPr lang="en" sz="1600" b="1" dirty="0">
                <a:latin typeface="Courier New"/>
                <a:ea typeface="Courier New"/>
                <a:cs typeface="Courier New"/>
                <a:sym typeface="Courier New"/>
              </a:rPr>
              <a:t>int </a:t>
            </a:r>
            <a:r>
              <a:rPr lang="en-US" sz="1600" b="1" dirty="0" err="1">
                <a:latin typeface="Courier New"/>
                <a:ea typeface="Courier New"/>
                <a:cs typeface="Courier New"/>
                <a:sym typeface="Courier New"/>
              </a:rPr>
              <a:t>i</a:t>
            </a:r>
            <a:r>
              <a:rPr lang="en" sz="1600" b="1" dirty="0">
                <a:latin typeface="Courier New"/>
                <a:ea typeface="Courier New"/>
                <a:cs typeface="Courier New"/>
                <a:sym typeface="Courier New"/>
              </a:rPr>
              <a:t> = 0, j = 0, N = 5;</a:t>
            </a:r>
            <a:endParaRPr sz="1600" b="1" dirty="0">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for(</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=0;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&lt;N;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for(j=0; j&lt;=</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j++</a:t>
            </a: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US" sz="1600" b="1" dirty="0">
                <a:latin typeface="Courier New"/>
                <a:ea typeface="Courier New"/>
                <a:cs typeface="Courier New"/>
                <a:sym typeface="Courier New"/>
              </a:rPr>
              <a:t>("\n");</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
        <p:nvSpPr>
          <p:cNvPr id="4" name="TextBox 3">
            <a:extLst>
              <a:ext uri="{FF2B5EF4-FFF2-40B4-BE49-F238E27FC236}">
                <a16:creationId xmlns:a16="http://schemas.microsoft.com/office/drawing/2014/main" id="{A994D7F0-4277-42B7-A2A7-18676D57BE97}"/>
              </a:ext>
            </a:extLst>
          </p:cNvPr>
          <p:cNvSpPr txBox="1"/>
          <p:nvPr/>
        </p:nvSpPr>
        <p:spPr>
          <a:xfrm>
            <a:off x="311700" y="1219320"/>
            <a:ext cx="8520600" cy="584775"/>
          </a:xfrm>
          <a:prstGeom prst="rect">
            <a:avLst/>
          </a:prstGeom>
          <a:noFill/>
        </p:spPr>
        <p:txBody>
          <a:bodyPr wrap="square">
            <a:spAutoFit/>
          </a:bodyPr>
          <a:lstStyle/>
          <a:p>
            <a:r>
              <a:rPr kumimoji="0" lang="en-US" sz="1600" b="0" i="0" u="none" strike="noStrike" kern="0" cap="none" spc="0" normalizeH="0" baseline="0" noProof="0" dirty="0">
                <a:ln>
                  <a:noFill/>
                </a:ln>
                <a:solidFill>
                  <a:srgbClr val="595959"/>
                </a:solidFill>
                <a:effectLst/>
                <a:uLnTx/>
                <a:uFillTx/>
                <a:latin typeface="Arial"/>
                <a:cs typeface="Arial"/>
                <a:sym typeface="Arial"/>
              </a:rPr>
              <a:t>Given an integer N, write code to print the following pattern. N can be any value. Your code should adapt to the given value and print correspondingly. HINT: find the common pattern.</a:t>
            </a:r>
          </a:p>
        </p:txBody>
      </p:sp>
    </p:spTree>
    <p:extLst>
      <p:ext uri="{BB962C8B-B14F-4D97-AF65-F5344CB8AC3E}">
        <p14:creationId xmlns:p14="http://schemas.microsoft.com/office/powerpoint/2010/main" val="75654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 Size in C</a:t>
            </a:r>
            <a:endParaRPr/>
          </a:p>
        </p:txBody>
      </p:sp>
      <p:sp>
        <p:nvSpPr>
          <p:cNvPr id="102" name="Google Shape;102;p19"/>
          <p:cNvSpPr txBox="1">
            <a:spLocks noGrp="1"/>
          </p:cNvSpPr>
          <p:nvPr>
            <p:ph type="body" idx="1"/>
          </p:nvPr>
        </p:nvSpPr>
        <p:spPr>
          <a:xfrm>
            <a:off x="311700" y="11628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ANSI C, you need to know the size of the array </a:t>
            </a:r>
            <a:r>
              <a:rPr lang="en" b="1"/>
              <a:t>BEFORE</a:t>
            </a:r>
            <a:r>
              <a:rPr lang="en"/>
              <a:t> compile-time. This array declaration below is not permitted because we are declaring an array based on this variable </a:t>
            </a:r>
            <a:r>
              <a:rPr lang="en" b="1">
                <a:latin typeface="Courier New"/>
                <a:ea typeface="Courier New"/>
                <a:cs typeface="Courier New"/>
                <a:sym typeface="Courier New"/>
              </a:rPr>
              <a:t>length</a:t>
            </a:r>
            <a:r>
              <a:rPr lang="en"/>
              <a:t>. Because </a:t>
            </a:r>
            <a:r>
              <a:rPr lang="en" b="1">
                <a:latin typeface="Courier New"/>
                <a:ea typeface="Courier New"/>
                <a:cs typeface="Courier New"/>
                <a:sym typeface="Courier New"/>
              </a:rPr>
              <a:t>length</a:t>
            </a:r>
            <a:r>
              <a:rPr lang="en"/>
              <a:t> is inputted during the runtime by the user, it is not known at compile-time, which means it is not ANSI C compliant.</a:t>
            </a:r>
            <a:endParaRPr/>
          </a:p>
        </p:txBody>
      </p:sp>
      <p:sp>
        <p:nvSpPr>
          <p:cNvPr id="103" name="Google Shape;103;p19"/>
          <p:cNvSpPr txBox="1"/>
          <p:nvPr/>
        </p:nvSpPr>
        <p:spPr>
          <a:xfrm>
            <a:off x="2215492" y="2681475"/>
            <a:ext cx="4713016" cy="11541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This is not permitted in ANSI C */</a:t>
            </a:r>
            <a:endParaRPr sz="16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int length;</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scanf("%d", &amp;length);</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int array[length];</a:t>
            </a:r>
            <a:endParaRPr sz="1600" b="1" dirty="0">
              <a:latin typeface="Courier New"/>
              <a:ea typeface="Courier New"/>
              <a:cs typeface="Courier New"/>
              <a:sym typeface="Courier New"/>
            </a:endParaRPr>
          </a:p>
        </p:txBody>
      </p:sp>
      <p:sp>
        <p:nvSpPr>
          <p:cNvPr id="104" name="Google Shape;104;p19"/>
          <p:cNvSpPr/>
          <p:nvPr/>
        </p:nvSpPr>
        <p:spPr>
          <a:xfrm>
            <a:off x="2889367" y="3980675"/>
            <a:ext cx="3365266" cy="8293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chemeClr val="lt1"/>
                </a:solidFill>
                <a:latin typeface="Calibri"/>
                <a:ea typeface="Calibri"/>
                <a:cs typeface="Calibri"/>
                <a:sym typeface="Calibri"/>
              </a:rPr>
              <a:t>This code is an example of variable length arrays. It is permitted in C99 and later. Such usage is not permitted in this course. </a:t>
            </a:r>
            <a:endParaRPr dirty="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Types</a:t>
            </a:r>
            <a:endParaRPr/>
          </a:p>
        </p:txBody>
      </p:sp>
      <p:sp>
        <p:nvSpPr>
          <p:cNvPr id="133" name="Google Shape;133;p23"/>
          <p:cNvSpPr/>
          <p:nvPr/>
        </p:nvSpPr>
        <p:spPr>
          <a:xfrm>
            <a:off x="4572000" y="4376025"/>
            <a:ext cx="4264200"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rgbClr val="FFFFFF"/>
                </a:solidFill>
              </a:rPr>
              <a:t>Strings exist in C, but they work very differently and will be covered in a later presentation.</a:t>
            </a:r>
            <a:endParaRPr>
              <a:solidFill>
                <a:srgbClr val="FFFFFF"/>
              </a:solidFill>
            </a:endParaRPr>
          </a:p>
        </p:txBody>
      </p:sp>
      <p:sp>
        <p:nvSpPr>
          <p:cNvPr id="134" name="Google Shape;134;p23"/>
          <p:cNvSpPr txBox="1">
            <a:spLocks noGrp="1"/>
          </p:cNvSpPr>
          <p:nvPr>
            <p:ph type="body" idx="1"/>
          </p:nvPr>
        </p:nvSpPr>
        <p:spPr>
          <a:xfrm>
            <a:off x="412200" y="1152475"/>
            <a:ext cx="8319600" cy="3111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solidFill>
                  <a:srgbClr val="434343"/>
                </a:solidFill>
              </a:rPr>
              <a:t>Primitive data types in C include: </a:t>
            </a:r>
            <a:r>
              <a:rPr lang="en" b="1" dirty="0">
                <a:solidFill>
                  <a:srgbClr val="434343"/>
                </a:solidFill>
                <a:latin typeface="Courier New"/>
                <a:ea typeface="Courier New"/>
                <a:cs typeface="Courier New"/>
                <a:sym typeface="Courier New"/>
              </a:rPr>
              <a:t>int</a:t>
            </a:r>
            <a:r>
              <a:rPr lang="en" dirty="0">
                <a:solidFill>
                  <a:srgbClr val="434343"/>
                </a:solidFill>
              </a:rPr>
              <a:t>, </a:t>
            </a:r>
            <a:r>
              <a:rPr lang="en" b="1" dirty="0">
                <a:solidFill>
                  <a:srgbClr val="434343"/>
                </a:solidFill>
                <a:latin typeface="Courier New"/>
                <a:ea typeface="Courier New"/>
                <a:cs typeface="Courier New"/>
                <a:sym typeface="Courier New"/>
              </a:rPr>
              <a:t>float</a:t>
            </a:r>
            <a:r>
              <a:rPr lang="en" dirty="0">
                <a:solidFill>
                  <a:srgbClr val="434343"/>
                </a:solidFill>
              </a:rPr>
              <a:t>, </a:t>
            </a:r>
            <a:r>
              <a:rPr lang="en" b="1" dirty="0">
                <a:solidFill>
                  <a:srgbClr val="434343"/>
                </a:solidFill>
                <a:latin typeface="Courier New"/>
                <a:ea typeface="Courier New"/>
                <a:cs typeface="Courier New"/>
                <a:sym typeface="Courier New"/>
              </a:rPr>
              <a:t>double</a:t>
            </a:r>
            <a:r>
              <a:rPr lang="en" dirty="0">
                <a:solidFill>
                  <a:srgbClr val="434343"/>
                </a:solidFill>
              </a:rPr>
              <a:t>, and </a:t>
            </a:r>
            <a:r>
              <a:rPr lang="en" b="1" dirty="0">
                <a:solidFill>
                  <a:srgbClr val="434343"/>
                </a:solidFill>
                <a:latin typeface="Courier New"/>
                <a:ea typeface="Courier New"/>
                <a:cs typeface="Courier New"/>
                <a:sym typeface="Courier New"/>
              </a:rPr>
              <a:t>char</a:t>
            </a:r>
            <a:r>
              <a:rPr lang="en" dirty="0">
                <a:solidFill>
                  <a:srgbClr val="434343"/>
                </a:solidFill>
              </a:rPr>
              <a:t>.</a:t>
            </a:r>
            <a:endParaRPr dirty="0">
              <a:solidFill>
                <a:srgbClr val="434343"/>
              </a:solidFill>
            </a:endParaRPr>
          </a:p>
          <a:p>
            <a:pPr marL="0" lvl="0" indent="0" algn="l" rtl="0">
              <a:lnSpc>
                <a:spcPct val="100000"/>
              </a:lnSpc>
              <a:spcBef>
                <a:spcPts val="0"/>
              </a:spcBef>
              <a:spcAft>
                <a:spcPts val="0"/>
              </a:spcAft>
              <a:buNone/>
            </a:pPr>
            <a:endParaRPr dirty="0">
              <a:solidFill>
                <a:srgbClr val="434343"/>
              </a:solidFill>
            </a:endParaRPr>
          </a:p>
          <a:p>
            <a:pPr marL="0" lvl="0" indent="0" algn="l" rtl="0">
              <a:lnSpc>
                <a:spcPct val="100000"/>
              </a:lnSpc>
              <a:spcBef>
                <a:spcPts val="0"/>
              </a:spcBef>
              <a:spcAft>
                <a:spcPts val="0"/>
              </a:spcAft>
              <a:buNone/>
            </a:pPr>
            <a:endParaRPr dirty="0">
              <a:solidFill>
                <a:srgbClr val="434343"/>
              </a:solidFill>
            </a:endParaRPr>
          </a:p>
          <a:p>
            <a:pPr marL="0" lvl="0" indent="0" algn="l" rtl="0">
              <a:lnSpc>
                <a:spcPct val="100000"/>
              </a:lnSpc>
              <a:spcBef>
                <a:spcPts val="0"/>
              </a:spcBef>
              <a:spcAft>
                <a:spcPts val="0"/>
              </a:spcAft>
              <a:buNone/>
            </a:pPr>
            <a:endParaRPr dirty="0">
              <a:solidFill>
                <a:srgbClr val="434343"/>
              </a:solidFill>
            </a:endParaRPr>
          </a:p>
          <a:p>
            <a:pPr marL="0" lvl="0" indent="0" algn="l" rtl="0">
              <a:lnSpc>
                <a:spcPct val="100000"/>
              </a:lnSpc>
              <a:spcBef>
                <a:spcPts val="0"/>
              </a:spcBef>
              <a:spcAft>
                <a:spcPts val="0"/>
              </a:spcAft>
              <a:buNone/>
            </a:pPr>
            <a:endParaRPr dirty="0">
              <a:solidFill>
                <a:srgbClr val="434343"/>
              </a:solidFill>
            </a:endParaRPr>
          </a:p>
          <a:p>
            <a:pPr marL="0" lvl="0" indent="0" algn="l" rtl="0">
              <a:lnSpc>
                <a:spcPct val="100000"/>
              </a:lnSpc>
              <a:spcBef>
                <a:spcPts val="0"/>
              </a:spcBef>
              <a:spcAft>
                <a:spcPts val="0"/>
              </a:spcAft>
              <a:buNone/>
            </a:pPr>
            <a:endParaRPr dirty="0">
              <a:solidFill>
                <a:srgbClr val="434343"/>
              </a:solidFill>
            </a:endParaRPr>
          </a:p>
          <a:p>
            <a:pPr marL="0" lvl="0" indent="0" algn="l" rtl="0">
              <a:lnSpc>
                <a:spcPct val="100000"/>
              </a:lnSpc>
              <a:spcBef>
                <a:spcPts val="0"/>
              </a:spcBef>
              <a:spcAft>
                <a:spcPts val="0"/>
              </a:spcAft>
              <a:buNone/>
            </a:pPr>
            <a:endParaRPr dirty="0">
              <a:solidFill>
                <a:srgbClr val="434343"/>
              </a:solidFill>
            </a:endParaRPr>
          </a:p>
          <a:p>
            <a:pPr marL="0" lvl="0" indent="0" algn="l" rtl="0">
              <a:lnSpc>
                <a:spcPct val="100000"/>
              </a:lnSpc>
              <a:spcBef>
                <a:spcPts val="0"/>
              </a:spcBef>
              <a:spcAft>
                <a:spcPts val="0"/>
              </a:spcAft>
              <a:buClr>
                <a:schemeClr val="dk1"/>
              </a:buClr>
              <a:buSzPts val="1100"/>
              <a:buFont typeface="Arial"/>
              <a:buNone/>
            </a:pPr>
            <a:endParaRPr dirty="0">
              <a:solidFill>
                <a:srgbClr val="434343"/>
              </a:solidFill>
            </a:endParaRPr>
          </a:p>
          <a:p>
            <a:pPr marL="0" lvl="0" indent="0" algn="l" rtl="0">
              <a:lnSpc>
                <a:spcPct val="100000"/>
              </a:lnSpc>
              <a:spcBef>
                <a:spcPts val="0"/>
              </a:spcBef>
              <a:spcAft>
                <a:spcPts val="0"/>
              </a:spcAft>
              <a:buNone/>
            </a:pPr>
            <a:endParaRPr dirty="0">
              <a:solidFill>
                <a:srgbClr val="434343"/>
              </a:solidFill>
            </a:endParaRPr>
          </a:p>
          <a:p>
            <a:pPr marL="0" lvl="0" indent="0" algn="l" rtl="0">
              <a:lnSpc>
                <a:spcPct val="100000"/>
              </a:lnSpc>
              <a:spcBef>
                <a:spcPts val="0"/>
              </a:spcBef>
              <a:spcAft>
                <a:spcPts val="0"/>
              </a:spcAft>
              <a:buClr>
                <a:schemeClr val="dk1"/>
              </a:buClr>
              <a:buSzPts val="1100"/>
              <a:buFont typeface="Arial"/>
              <a:buNone/>
            </a:pPr>
            <a:r>
              <a:rPr lang="en" dirty="0">
                <a:solidFill>
                  <a:srgbClr val="434343"/>
                </a:solidFill>
              </a:rPr>
              <a:t>Derived types, such as </a:t>
            </a:r>
            <a:r>
              <a:rPr lang="en" b="1" dirty="0">
                <a:solidFill>
                  <a:srgbClr val="434343"/>
                </a:solidFill>
                <a:latin typeface="Courier New"/>
                <a:ea typeface="Courier New"/>
                <a:cs typeface="Courier New"/>
                <a:sym typeface="Courier New"/>
              </a:rPr>
              <a:t>short</a:t>
            </a:r>
            <a:r>
              <a:rPr lang="en" dirty="0">
                <a:solidFill>
                  <a:srgbClr val="434343"/>
                </a:solidFill>
              </a:rPr>
              <a:t>, </a:t>
            </a:r>
            <a:r>
              <a:rPr lang="en" b="1" dirty="0">
                <a:solidFill>
                  <a:srgbClr val="434343"/>
                </a:solidFill>
                <a:latin typeface="Courier New"/>
                <a:ea typeface="Courier New"/>
                <a:cs typeface="Courier New"/>
                <a:sym typeface="Courier New"/>
              </a:rPr>
              <a:t>long</a:t>
            </a:r>
            <a:r>
              <a:rPr lang="en" dirty="0">
                <a:solidFill>
                  <a:srgbClr val="434343"/>
                </a:solidFill>
              </a:rPr>
              <a:t>, </a:t>
            </a:r>
            <a:r>
              <a:rPr lang="en" b="1" dirty="0">
                <a:solidFill>
                  <a:srgbClr val="434343"/>
                </a:solidFill>
                <a:latin typeface="Courier New"/>
                <a:ea typeface="Courier New"/>
                <a:cs typeface="Courier New"/>
                <a:sym typeface="Courier New"/>
              </a:rPr>
              <a:t>signed</a:t>
            </a:r>
            <a:r>
              <a:rPr lang="en" dirty="0">
                <a:solidFill>
                  <a:srgbClr val="434343"/>
                </a:solidFill>
              </a:rPr>
              <a:t>, and </a:t>
            </a:r>
            <a:r>
              <a:rPr lang="en" b="1" dirty="0">
                <a:solidFill>
                  <a:srgbClr val="434343"/>
                </a:solidFill>
                <a:latin typeface="Courier New"/>
                <a:ea typeface="Courier New"/>
                <a:cs typeface="Courier New"/>
                <a:sym typeface="Courier New"/>
              </a:rPr>
              <a:t>unsigned</a:t>
            </a:r>
            <a:r>
              <a:rPr lang="en" dirty="0">
                <a:solidFill>
                  <a:srgbClr val="434343"/>
                </a:solidFill>
              </a:rPr>
              <a:t> and their combinations also exist in C.</a:t>
            </a:r>
            <a:endParaRPr dirty="0">
              <a:solidFill>
                <a:srgbClr val="434343"/>
              </a:solidFill>
            </a:endParaRPr>
          </a:p>
          <a:p>
            <a:pPr marL="0" lvl="0" indent="0" algn="l" rtl="0">
              <a:spcBef>
                <a:spcPts val="0"/>
              </a:spcBef>
              <a:spcAft>
                <a:spcPts val="1600"/>
              </a:spcAft>
              <a:buNone/>
            </a:pPr>
            <a:endParaRPr dirty="0">
              <a:solidFill>
                <a:srgbClr val="434343"/>
              </a:solidFill>
            </a:endParaRPr>
          </a:p>
        </p:txBody>
      </p:sp>
      <p:graphicFrame>
        <p:nvGraphicFramePr>
          <p:cNvPr id="135" name="Google Shape;135;p23"/>
          <p:cNvGraphicFramePr/>
          <p:nvPr/>
        </p:nvGraphicFramePr>
        <p:xfrm>
          <a:off x="968000" y="1642613"/>
          <a:ext cx="7425350" cy="2011560"/>
        </p:xfrm>
        <a:graphic>
          <a:graphicData uri="http://schemas.openxmlformats.org/drawingml/2006/table">
            <a:tbl>
              <a:tblPr>
                <a:noFill/>
                <a:tableStyleId>{3F8D7C36-80CB-425D-B212-6ED7373C526D}</a:tableStyleId>
              </a:tblPr>
              <a:tblGrid>
                <a:gridCol w="1736000">
                  <a:extLst>
                    <a:ext uri="{9D8B030D-6E8A-4147-A177-3AD203B41FA5}">
                      <a16:colId xmlns:a16="http://schemas.microsoft.com/office/drawing/2014/main" val="20000"/>
                    </a:ext>
                  </a:extLst>
                </a:gridCol>
                <a:gridCol w="2406850">
                  <a:extLst>
                    <a:ext uri="{9D8B030D-6E8A-4147-A177-3AD203B41FA5}">
                      <a16:colId xmlns:a16="http://schemas.microsoft.com/office/drawing/2014/main" val="20001"/>
                    </a:ext>
                  </a:extLst>
                </a:gridCol>
                <a:gridCol w="32825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Types</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t>Size in Bytes</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t>Difference from Java</a:t>
                      </a:r>
                      <a:endParaRPr b="1"/>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int</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Same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double</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Same</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char</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t>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a:t>Java </a:t>
                      </a:r>
                      <a:r>
                        <a:rPr lang="en" b="1">
                          <a:latin typeface="Courier New"/>
                          <a:ea typeface="Courier New"/>
                          <a:cs typeface="Courier New"/>
                          <a:sym typeface="Courier New"/>
                        </a:rPr>
                        <a:t>char</a:t>
                      </a:r>
                      <a:r>
                        <a:rPr lang="en"/>
                        <a:t>’s are 2 bytes and support Unicode. C uses ASCII and </a:t>
                      </a:r>
                      <a:r>
                        <a:rPr lang="en" b="1">
                          <a:solidFill>
                            <a:schemeClr val="dk1"/>
                          </a:solidFill>
                          <a:latin typeface="Courier New"/>
                          <a:ea typeface="Courier New"/>
                          <a:cs typeface="Courier New"/>
                          <a:sym typeface="Courier New"/>
                        </a:rPr>
                        <a:t>char</a:t>
                      </a:r>
                      <a:r>
                        <a:rPr lang="en"/>
                        <a:t>’s can be treated as an </a:t>
                      </a:r>
                      <a:r>
                        <a:rPr lang="en" b="1">
                          <a:solidFill>
                            <a:schemeClr val="dk1"/>
                          </a:solidFill>
                          <a:latin typeface="Courier New"/>
                          <a:ea typeface="Courier New"/>
                          <a:cs typeface="Courier New"/>
                          <a:sym typeface="Courier New"/>
                        </a:rPr>
                        <a:t>int</a:t>
                      </a:r>
                      <a:r>
                        <a:rPr lang="en"/>
                        <a:t>.</a:t>
                      </a: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
        <p:nvSpPr>
          <p:cNvPr id="136" name="Google Shape;136;p23"/>
          <p:cNvSpPr/>
          <p:nvPr/>
        </p:nvSpPr>
        <p:spPr>
          <a:xfrm>
            <a:off x="2646950" y="4376025"/>
            <a:ext cx="1756200" cy="5727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rgbClr val="FFFFFF"/>
                </a:solidFill>
              </a:rPr>
              <a:t>We will not be using </a:t>
            </a:r>
            <a:r>
              <a:rPr lang="en" b="1">
                <a:solidFill>
                  <a:srgbClr val="FFFFFF"/>
                </a:solidFill>
                <a:latin typeface="Courier New"/>
                <a:ea typeface="Courier New"/>
                <a:cs typeface="Courier New"/>
                <a:sym typeface="Courier New"/>
              </a:rPr>
              <a:t>float</a:t>
            </a:r>
            <a:r>
              <a:rPr lang="en">
                <a:solidFill>
                  <a:srgbClr val="FFFFFF"/>
                </a:solidFill>
              </a:rPr>
              <a:t>. </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strcmp()</a:t>
            </a:r>
            <a:endParaRPr b="1">
              <a:latin typeface="Courier New"/>
              <a:ea typeface="Courier New"/>
              <a:cs typeface="Courier New"/>
              <a:sym typeface="Courier New"/>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Courier New"/>
                <a:ea typeface="Courier New"/>
                <a:cs typeface="Courier New"/>
                <a:sym typeface="Courier New"/>
              </a:rPr>
              <a:t>strcmp()</a:t>
            </a:r>
            <a:r>
              <a:rPr lang="en" sz="1600" dirty="0"/>
              <a:t> compares two strings. </a:t>
            </a:r>
            <a:r>
              <a:rPr lang="en" sz="1600" b="1" dirty="0">
                <a:solidFill>
                  <a:srgbClr val="FF0000"/>
                </a:solidFill>
              </a:rPr>
              <a:t>You cannot use == for comparing strings.</a:t>
            </a:r>
            <a:endParaRPr sz="1600" dirty="0"/>
          </a:p>
          <a:p>
            <a:pPr marL="0" lvl="0" indent="0" algn="l" rtl="0">
              <a:spcBef>
                <a:spcPts val="1600"/>
              </a:spcBef>
              <a:spcAft>
                <a:spcPts val="0"/>
              </a:spcAft>
              <a:buNone/>
            </a:pPr>
            <a:endParaRPr sz="1600" dirty="0"/>
          </a:p>
          <a:p>
            <a:pPr marL="0" lvl="0" indent="0" algn="l" rtl="0">
              <a:spcBef>
                <a:spcPts val="1600"/>
              </a:spcBef>
              <a:spcAft>
                <a:spcPts val="0"/>
              </a:spcAft>
              <a:buClr>
                <a:schemeClr val="dk1"/>
              </a:buClr>
              <a:buSzPts val="1100"/>
              <a:buFont typeface="Arial"/>
              <a:buNone/>
            </a:pPr>
            <a:r>
              <a:rPr lang="en" sz="1600" dirty="0"/>
              <a:t>It returns 0 if the strings have the same characters. It returns a negative value if </a:t>
            </a:r>
            <a:r>
              <a:rPr lang="en" sz="1600" b="1" dirty="0">
                <a:latin typeface="Courier New"/>
                <a:ea typeface="Courier New"/>
                <a:cs typeface="Courier New"/>
                <a:sym typeface="Courier New"/>
              </a:rPr>
              <a:t>str1</a:t>
            </a:r>
            <a:r>
              <a:rPr lang="en" sz="1600" dirty="0"/>
              <a:t> is less than </a:t>
            </a:r>
            <a:r>
              <a:rPr lang="en" sz="1600" b="1" dirty="0">
                <a:latin typeface="Courier New"/>
                <a:ea typeface="Courier New"/>
                <a:cs typeface="Courier New"/>
                <a:sym typeface="Courier New"/>
              </a:rPr>
              <a:t>str2</a:t>
            </a:r>
            <a:r>
              <a:rPr lang="en" sz="1600" dirty="0"/>
              <a:t> and a positive value if </a:t>
            </a:r>
            <a:r>
              <a:rPr lang="en" sz="1600" b="1" dirty="0">
                <a:latin typeface="Courier New"/>
                <a:ea typeface="Courier New"/>
                <a:cs typeface="Courier New"/>
                <a:sym typeface="Courier New"/>
              </a:rPr>
              <a:t>str1</a:t>
            </a:r>
            <a:r>
              <a:rPr lang="en" sz="1600" dirty="0"/>
              <a:t> is greater than </a:t>
            </a:r>
            <a:r>
              <a:rPr lang="en" sz="1600" b="1" dirty="0">
                <a:latin typeface="Courier New"/>
                <a:ea typeface="Courier New"/>
                <a:cs typeface="Courier New"/>
                <a:sym typeface="Courier New"/>
              </a:rPr>
              <a:t>str2</a:t>
            </a:r>
            <a:r>
              <a:rPr lang="en" sz="1600" dirty="0"/>
              <a:t> in terms of the ASCII code. </a:t>
            </a:r>
            <a:endParaRPr sz="1600" b="1" dirty="0">
              <a:solidFill>
                <a:srgbClr val="FF0000"/>
              </a:solidFill>
            </a:endParaRPr>
          </a:p>
          <a:p>
            <a:pPr marL="0" lvl="0" indent="0" algn="l" rtl="0">
              <a:spcBef>
                <a:spcPts val="1600"/>
              </a:spcBef>
              <a:spcAft>
                <a:spcPts val="0"/>
              </a:spcAft>
              <a:buClr>
                <a:schemeClr val="dk1"/>
              </a:buClr>
              <a:buSzPts val="1100"/>
              <a:buFont typeface="Arial"/>
              <a:buNone/>
            </a:pPr>
            <a:endParaRPr sz="1600" dirty="0"/>
          </a:p>
          <a:p>
            <a:pPr marL="0" lvl="0" indent="0" algn="l" rtl="0">
              <a:spcBef>
                <a:spcPts val="1600"/>
              </a:spcBef>
              <a:spcAft>
                <a:spcPts val="1600"/>
              </a:spcAft>
              <a:buNone/>
            </a:pPr>
            <a:endParaRPr sz="1600" dirty="0"/>
          </a:p>
        </p:txBody>
      </p:sp>
      <p:sp>
        <p:nvSpPr>
          <p:cNvPr id="142" name="Google Shape;142;p25"/>
          <p:cNvSpPr txBox="1"/>
          <p:nvPr/>
        </p:nvSpPr>
        <p:spPr>
          <a:xfrm>
            <a:off x="2034037" y="1606187"/>
            <a:ext cx="5075925" cy="3261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int strcmp(const char* str1, const char* str2)</a:t>
            </a:r>
            <a:endParaRPr b="1" dirty="0">
              <a:latin typeface="Courier New"/>
              <a:ea typeface="Courier New"/>
              <a:cs typeface="Courier New"/>
              <a:sym typeface="Courier New"/>
            </a:endParaRPr>
          </a:p>
        </p:txBody>
      </p:sp>
      <p:sp>
        <p:nvSpPr>
          <p:cNvPr id="143" name="Google Shape;143;p25"/>
          <p:cNvSpPr txBox="1"/>
          <p:nvPr/>
        </p:nvSpPr>
        <p:spPr>
          <a:xfrm>
            <a:off x="1750893" y="2883475"/>
            <a:ext cx="5642212" cy="18150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char color1[] = "red";</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char color2[] = "blue";</a:t>
            </a:r>
            <a:endParaRPr b="1" dirty="0">
              <a:latin typeface="Courier New"/>
              <a:ea typeface="Courier New"/>
              <a:cs typeface="Courier New"/>
              <a:sym typeface="Courier New"/>
            </a:endParaRPr>
          </a:p>
          <a:p>
            <a:pPr marL="0" marR="0" lvl="0" indent="0" algn="l" rtl="0">
              <a:spcBef>
                <a:spcPts val="0"/>
              </a:spcBef>
              <a:spcAft>
                <a:spcPts val="0"/>
              </a:spcAft>
              <a:buSzPts val="1100"/>
              <a:buNone/>
            </a:pP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if( strcmp(color1, color2) == 0)</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    printf("These strings are the same.\n");</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else</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    printf("These strings are not the same.\n");</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rgbClr val="666666"/>
                </a:solidFill>
                <a:latin typeface="Courier New"/>
                <a:ea typeface="Courier New"/>
                <a:cs typeface="Courier New"/>
                <a:sym typeface="Courier New"/>
              </a:rPr>
              <a:t>/* It will print These strings are not the same.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SzPts val="1100"/>
              <a:buNone/>
            </a:pPr>
            <a:endParaRPr b="1" dirty="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strcpy()</a:t>
            </a:r>
            <a:endParaRPr b="1">
              <a:latin typeface="Courier New"/>
              <a:ea typeface="Courier New"/>
              <a:cs typeface="Courier New"/>
              <a:sym typeface="Courier New"/>
            </a:endParaRPr>
          </a:p>
        </p:txBody>
      </p:sp>
      <p:sp>
        <p:nvSpPr>
          <p:cNvPr id="149" name="Google Shape;14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Courier New"/>
                <a:ea typeface="Courier New"/>
                <a:cs typeface="Courier New"/>
                <a:sym typeface="Courier New"/>
              </a:rPr>
              <a:t>strcpy()</a:t>
            </a:r>
            <a:r>
              <a:rPr lang="en" sz="1600" dirty="0"/>
              <a:t> copies a </a:t>
            </a:r>
            <a:r>
              <a:rPr lang="en" sz="1600" b="1" dirty="0">
                <a:latin typeface="Courier New"/>
                <a:ea typeface="Courier New"/>
                <a:cs typeface="Courier New"/>
                <a:sym typeface="Courier New"/>
              </a:rPr>
              <a:t>src</a:t>
            </a:r>
            <a:r>
              <a:rPr lang="en" sz="1600" dirty="0"/>
              <a:t> string into a </a:t>
            </a:r>
            <a:r>
              <a:rPr lang="en" sz="1600" b="1" dirty="0">
                <a:latin typeface="Courier New"/>
                <a:ea typeface="Courier New"/>
                <a:cs typeface="Courier New"/>
                <a:sym typeface="Courier New"/>
              </a:rPr>
              <a:t>dest</a:t>
            </a:r>
            <a:r>
              <a:rPr lang="en" sz="1600" dirty="0"/>
              <a:t> string. It also returns a pointer to the </a:t>
            </a:r>
            <a:r>
              <a:rPr lang="en" sz="1600" b="1" dirty="0">
                <a:latin typeface="Courier New"/>
                <a:ea typeface="Courier New"/>
                <a:cs typeface="Courier New"/>
                <a:sym typeface="Courier New"/>
              </a:rPr>
              <a:t>dest</a:t>
            </a:r>
            <a:r>
              <a:rPr lang="en" sz="1600" dirty="0"/>
              <a:t> string, but we rarely use the return value. </a:t>
            </a:r>
            <a:r>
              <a:rPr lang="en" sz="1600" b="1" dirty="0">
                <a:solidFill>
                  <a:srgbClr val="FF0000"/>
                </a:solidFill>
              </a:rPr>
              <a:t>You cannot use = for assigning strings after the initialization.</a:t>
            </a:r>
            <a:endParaRPr sz="1600" b="1" dirty="0">
              <a:solidFill>
                <a:srgbClr val="FF0000"/>
              </a:solidFill>
            </a:endParaRPr>
          </a:p>
          <a:p>
            <a:pPr marL="0" lvl="0" indent="0" algn="l" rtl="0">
              <a:spcBef>
                <a:spcPts val="1600"/>
              </a:spcBef>
              <a:spcAft>
                <a:spcPts val="0"/>
              </a:spcAft>
              <a:buNone/>
            </a:pPr>
            <a:endParaRPr sz="1600" b="1" dirty="0">
              <a:solidFill>
                <a:srgbClr val="FF0000"/>
              </a:solidFill>
            </a:endParaRPr>
          </a:p>
          <a:p>
            <a:pPr marL="0" lvl="0" indent="0" algn="l" rtl="0">
              <a:spcBef>
                <a:spcPts val="1600"/>
              </a:spcBef>
              <a:spcAft>
                <a:spcPts val="0"/>
              </a:spcAft>
              <a:buNone/>
            </a:pPr>
            <a:r>
              <a:rPr lang="en" sz="1600" dirty="0"/>
              <a:t>You need to make the destination string large enough to hold contents of the source string. </a:t>
            </a:r>
            <a:endParaRPr sz="1600" b="1" dirty="0">
              <a:solidFill>
                <a:srgbClr val="FF0000"/>
              </a:solidFill>
            </a:endParaRPr>
          </a:p>
          <a:p>
            <a:pPr marL="0" lvl="0" indent="0" algn="l" rtl="0">
              <a:spcBef>
                <a:spcPts val="1600"/>
              </a:spcBef>
              <a:spcAft>
                <a:spcPts val="0"/>
              </a:spcAft>
              <a:buNone/>
            </a:pPr>
            <a:endParaRPr sz="1600" b="1" dirty="0">
              <a:solidFill>
                <a:srgbClr val="FF0000"/>
              </a:solidFill>
            </a:endParaRPr>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sp>
        <p:nvSpPr>
          <p:cNvPr id="150" name="Google Shape;150;p26"/>
          <p:cNvSpPr txBox="1"/>
          <p:nvPr/>
        </p:nvSpPr>
        <p:spPr>
          <a:xfrm>
            <a:off x="2280497" y="2140825"/>
            <a:ext cx="4583006" cy="3261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char* strcpy(char* dest, const char* src)</a:t>
            </a:r>
            <a:endParaRPr b="1" dirty="0">
              <a:latin typeface="Courier New"/>
              <a:ea typeface="Courier New"/>
              <a:cs typeface="Courier New"/>
              <a:sym typeface="Courier New"/>
            </a:endParaRPr>
          </a:p>
        </p:txBody>
      </p:sp>
      <p:sp>
        <p:nvSpPr>
          <p:cNvPr id="151" name="Google Shape;151;p26"/>
          <p:cNvSpPr txBox="1"/>
          <p:nvPr/>
        </p:nvSpPr>
        <p:spPr>
          <a:xfrm>
            <a:off x="2637684" y="3286025"/>
            <a:ext cx="3868632" cy="14100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char color1[ 10 ];</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char color2[] = "blue";</a:t>
            </a:r>
            <a:endParaRPr b="1" dirty="0">
              <a:latin typeface="Courier New"/>
              <a:ea typeface="Courier New"/>
              <a:cs typeface="Courier New"/>
              <a:sym typeface="Courier New"/>
            </a:endParaRPr>
          </a:p>
          <a:p>
            <a:pPr marL="0" marR="0" lvl="0" indent="0" algn="l" rtl="0">
              <a:spcBef>
                <a:spcPts val="0"/>
              </a:spcBef>
              <a:spcAft>
                <a:spcPts val="0"/>
              </a:spcAft>
              <a:buSzPts val="1100"/>
              <a:buNone/>
            </a:pP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strcpy(color1, color2);</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printf("%s %s\n", color1, color2);</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rgbClr val="666666"/>
                </a:solidFill>
                <a:latin typeface="Courier New"/>
                <a:ea typeface="Courier New"/>
                <a:cs typeface="Courier New"/>
                <a:sym typeface="Courier New"/>
              </a:rPr>
              <a:t>/* prints the same string twice */</a:t>
            </a:r>
            <a:endParaRPr b="1" dirty="0">
              <a:solidFill>
                <a:srgbClr val="666666"/>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strlen()</a:t>
            </a:r>
            <a:endParaRPr b="1">
              <a:latin typeface="Courier New"/>
              <a:ea typeface="Courier New"/>
              <a:cs typeface="Courier New"/>
              <a:sym typeface="Courier New"/>
            </a:endParaRPr>
          </a:p>
        </p:txBody>
      </p:sp>
      <p:sp>
        <p:nvSpPr>
          <p:cNvPr id="157" name="Google Shape;15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Courier New"/>
                <a:ea typeface="Courier New"/>
                <a:cs typeface="Courier New"/>
                <a:sym typeface="Courier New"/>
              </a:rPr>
              <a:t>strlen()</a:t>
            </a:r>
            <a:r>
              <a:rPr lang="en" sz="1600" dirty="0"/>
              <a:t> returns the number of characters up until </a:t>
            </a:r>
            <a:r>
              <a:rPr lang="en" sz="1600" b="1" dirty="0"/>
              <a:t>but not including the null terminator</a:t>
            </a:r>
            <a:r>
              <a:rPr lang="en" sz="1600" dirty="0"/>
              <a:t>. </a:t>
            </a:r>
            <a:endParaRPr sz="1600" b="1" dirty="0">
              <a:solidFill>
                <a:srgbClr val="FF0000"/>
              </a:solidFill>
            </a:endParaRPr>
          </a:p>
          <a:p>
            <a:pPr marL="0" lvl="0" indent="0" algn="l" rtl="0">
              <a:spcBef>
                <a:spcPts val="1600"/>
              </a:spcBef>
              <a:spcAft>
                <a:spcPts val="0"/>
              </a:spcAft>
              <a:buNone/>
            </a:pPr>
            <a:endParaRPr sz="1600" b="1" dirty="0">
              <a:solidFill>
                <a:srgbClr val="FF0000"/>
              </a:solidFill>
            </a:endParaRPr>
          </a:p>
          <a:p>
            <a:pPr marL="0" lvl="0" indent="0" algn="l" rtl="0">
              <a:spcBef>
                <a:spcPts val="1600"/>
              </a:spcBef>
              <a:spcAft>
                <a:spcPts val="0"/>
              </a:spcAft>
              <a:buNone/>
            </a:pPr>
            <a:r>
              <a:rPr lang="en" sz="1600" dirty="0"/>
              <a:t>The return type of this function is </a:t>
            </a:r>
            <a:r>
              <a:rPr lang="en" sz="1600" b="1" dirty="0">
                <a:latin typeface="Courier New"/>
                <a:ea typeface="Courier New"/>
                <a:cs typeface="Courier New"/>
                <a:sym typeface="Courier New"/>
              </a:rPr>
              <a:t>size_t</a:t>
            </a:r>
            <a:r>
              <a:rPr lang="en" sz="1600" dirty="0"/>
              <a:t>, which is an unsigned integer type. Treat it as an </a:t>
            </a:r>
            <a:r>
              <a:rPr lang="en" sz="1600" b="1" dirty="0">
                <a:latin typeface="Courier New"/>
                <a:ea typeface="Courier New"/>
                <a:cs typeface="Courier New"/>
                <a:sym typeface="Courier New"/>
              </a:rPr>
              <a:t>int</a:t>
            </a:r>
            <a:r>
              <a:rPr lang="en" sz="1600" dirty="0"/>
              <a:t>.</a:t>
            </a: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b="1" dirty="0">
              <a:solidFill>
                <a:srgbClr val="FF0000"/>
              </a:solidFill>
            </a:endParaRPr>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sp>
        <p:nvSpPr>
          <p:cNvPr id="158" name="Google Shape;158;p27"/>
          <p:cNvSpPr txBox="1"/>
          <p:nvPr/>
        </p:nvSpPr>
        <p:spPr>
          <a:xfrm>
            <a:off x="2884143" y="1680475"/>
            <a:ext cx="3375713" cy="3261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size_t strlen(const char* str)</a:t>
            </a:r>
            <a:endParaRPr b="1" dirty="0">
              <a:latin typeface="Courier New"/>
              <a:ea typeface="Courier New"/>
              <a:cs typeface="Courier New"/>
              <a:sym typeface="Courier New"/>
            </a:endParaRPr>
          </a:p>
        </p:txBody>
      </p:sp>
      <p:sp>
        <p:nvSpPr>
          <p:cNvPr id="159" name="Google Shape;159;p27"/>
          <p:cNvSpPr txBox="1"/>
          <p:nvPr/>
        </p:nvSpPr>
        <p:spPr>
          <a:xfrm>
            <a:off x="1323233" y="2860675"/>
            <a:ext cx="6497531" cy="1211263"/>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a:buSzPts val="1100"/>
            </a:pPr>
            <a:r>
              <a:rPr lang="en-US" b="1" dirty="0">
                <a:solidFill>
                  <a:srgbClr val="666666"/>
                </a:solidFill>
                <a:latin typeface="Courier New"/>
                <a:ea typeface="Courier New"/>
                <a:cs typeface="Courier New"/>
                <a:sym typeface="Courier New"/>
              </a:rPr>
              <a:t>/* prints out 5 even though there are actually 6 characters including null \0 */</a:t>
            </a:r>
            <a:endParaRPr lang="en"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char state[] = "Texas";</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int length = strlen(state);</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printf("%d\n", length);</a:t>
            </a:r>
            <a:endParaRPr b="1" dirty="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Memory</a:t>
            </a:r>
            <a:endParaRPr/>
          </a:p>
        </p:txBody>
      </p:sp>
      <p:sp>
        <p:nvSpPr>
          <p:cNvPr id="68" name="Google Shape;68;p15"/>
          <p:cNvSpPr txBox="1">
            <a:spLocks noGrp="1"/>
          </p:cNvSpPr>
          <p:nvPr>
            <p:ph type="body" idx="1"/>
          </p:nvPr>
        </p:nvSpPr>
        <p:spPr>
          <a:xfrm>
            <a:off x="3661625" y="1000075"/>
            <a:ext cx="5170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When you execute a C program, the operating system will allocate memory for your program. </a:t>
            </a:r>
            <a:endParaRPr sz="1600"/>
          </a:p>
          <a:p>
            <a:pPr marL="0" lvl="0" indent="0" algn="l" rtl="0">
              <a:spcBef>
                <a:spcPts val="1600"/>
              </a:spcBef>
              <a:spcAft>
                <a:spcPts val="0"/>
              </a:spcAft>
              <a:buNone/>
            </a:pPr>
            <a:r>
              <a:rPr lang="en" sz="1600"/>
              <a:t>This diagram shows the memory layout of a typical C program. </a:t>
            </a:r>
            <a:endParaRPr sz="1600"/>
          </a:p>
          <a:p>
            <a:pPr marL="0" lvl="0" indent="0" algn="l" rtl="0">
              <a:spcBef>
                <a:spcPts val="1600"/>
              </a:spcBef>
              <a:spcAft>
                <a:spcPts val="1600"/>
              </a:spcAft>
              <a:buNone/>
            </a:pPr>
            <a:r>
              <a:rPr lang="en" sz="1600"/>
              <a:t>Memory addresses grow upward. The lowest memory address is at the bottom of the </a:t>
            </a:r>
            <a:r>
              <a:rPr lang="en" sz="1600" b="1"/>
              <a:t>code segment</a:t>
            </a:r>
            <a:r>
              <a:rPr lang="en" sz="1600"/>
              <a:t> and the highest address is at the top of the </a:t>
            </a:r>
            <a:r>
              <a:rPr lang="en" sz="1600" b="1"/>
              <a:t>stack</a:t>
            </a:r>
            <a:r>
              <a:rPr lang="en" sz="1600"/>
              <a:t>. </a:t>
            </a:r>
            <a:endParaRPr sz="1600"/>
          </a:p>
        </p:txBody>
      </p:sp>
      <p:pic>
        <p:nvPicPr>
          <p:cNvPr id="69" name="Google Shape;69;p15"/>
          <p:cNvPicPr preferRelativeResize="0"/>
          <p:nvPr/>
        </p:nvPicPr>
        <p:blipFill rotWithShape="1">
          <a:blip r:embed="rId3">
            <a:alphaModFix/>
          </a:blip>
          <a:srcRect/>
          <a:stretch/>
        </p:blipFill>
        <p:spPr>
          <a:xfrm>
            <a:off x="408281" y="1307185"/>
            <a:ext cx="2595250" cy="2529129"/>
          </a:xfrm>
          <a:prstGeom prst="rect">
            <a:avLst/>
          </a:prstGeom>
          <a:noFill/>
          <a:ln>
            <a:noFill/>
          </a:ln>
        </p:spPr>
      </p:pic>
      <p:sp>
        <p:nvSpPr>
          <p:cNvPr id="70" name="Google Shape;70;p15"/>
          <p:cNvSpPr txBox="1"/>
          <p:nvPr/>
        </p:nvSpPr>
        <p:spPr>
          <a:xfrm>
            <a:off x="272737" y="3973875"/>
            <a:ext cx="2370451"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Image source: </a:t>
            </a:r>
            <a:r>
              <a:rPr lang="en" sz="900" u="sng">
                <a:solidFill>
                  <a:schemeClr val="dk1"/>
                </a:solidFill>
                <a:latin typeface="Calibri"/>
                <a:ea typeface="Calibri"/>
                <a:cs typeface="Calibri"/>
                <a:sym typeface="Calibri"/>
                <a:hlinkClick r:id="rId4"/>
              </a:rPr>
              <a:t>https://open4tech.com/concept-heap-usage-embedded-systems/</a:t>
            </a:r>
            <a:endParaRPr sz="9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Memory Address</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access the memory address of a variable by using the reference (</a:t>
            </a:r>
            <a:r>
              <a:rPr lang="en" b="1">
                <a:latin typeface="Courier New"/>
                <a:ea typeface="Courier New"/>
                <a:cs typeface="Courier New"/>
                <a:sym typeface="Courier New"/>
              </a:rPr>
              <a:t>&amp;</a:t>
            </a:r>
            <a:r>
              <a:rPr lang="en"/>
              <a:t>) operator. To print a memory address, use the </a:t>
            </a:r>
            <a:r>
              <a:rPr lang="en" b="1">
                <a:latin typeface="Courier New"/>
                <a:ea typeface="Courier New"/>
                <a:cs typeface="Courier New"/>
                <a:sym typeface="Courier New"/>
              </a:rPr>
              <a:t>"%p"</a:t>
            </a:r>
            <a:r>
              <a:rPr lang="en"/>
              <a:t> format specifier.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It will print out a hexadecimal value that represents the memory address for that variable. For example, on a 64-bit system, this program could print out: </a:t>
            </a:r>
            <a:r>
              <a:rPr lang="en" b="1">
                <a:latin typeface="Courier New"/>
                <a:ea typeface="Courier New"/>
                <a:cs typeface="Courier New"/>
                <a:sym typeface="Courier New"/>
              </a:rPr>
              <a:t>0x7ffda07715cc. </a:t>
            </a:r>
            <a:r>
              <a:rPr lang="en"/>
              <a:t>The addresses will change each time you execute the program.</a:t>
            </a:r>
            <a:endParaRPr b="1">
              <a:latin typeface="Courier New"/>
              <a:ea typeface="Courier New"/>
              <a:cs typeface="Courier New"/>
              <a:sym typeface="Courier New"/>
            </a:endParaRPr>
          </a:p>
        </p:txBody>
      </p:sp>
      <p:sp>
        <p:nvSpPr>
          <p:cNvPr id="95" name="Google Shape;95;p18"/>
          <p:cNvSpPr txBox="1"/>
          <p:nvPr/>
        </p:nvSpPr>
        <p:spPr>
          <a:xfrm>
            <a:off x="1917450" y="2028850"/>
            <a:ext cx="5309100" cy="734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n" b="1" dirty="0">
                <a:solidFill>
                  <a:srgbClr val="666666"/>
                </a:solidFill>
                <a:latin typeface="Courier New"/>
                <a:ea typeface="Courier New"/>
                <a:cs typeface="Courier New"/>
                <a:sym typeface="Courier New"/>
              </a:rPr>
              <a:t>/* Example of printing out a memory address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b="1" dirty="0">
                <a:solidFill>
                  <a:schemeClr val="dk1"/>
                </a:solidFill>
                <a:latin typeface="Courier New"/>
                <a:ea typeface="Courier New"/>
                <a:cs typeface="Courier New"/>
                <a:sym typeface="Courier New"/>
              </a:rPr>
              <a:t>int x = 0;</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b="1" dirty="0">
                <a:solidFill>
                  <a:schemeClr val="dk1"/>
                </a:solidFill>
                <a:latin typeface="Courier New"/>
                <a:ea typeface="Courier New"/>
                <a:cs typeface="Courier New"/>
                <a:sym typeface="Courier New"/>
              </a:rPr>
              <a:t>printf("%p", &amp;x);</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p:txBody>
      </p:sp>
      <p:sp>
        <p:nvSpPr>
          <p:cNvPr id="96" name="Google Shape;96;p18"/>
          <p:cNvSpPr/>
          <p:nvPr/>
        </p:nvSpPr>
        <p:spPr>
          <a:xfrm>
            <a:off x="3167550" y="4282525"/>
            <a:ext cx="2808900" cy="5727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rgbClr val="FFFFFF"/>
                </a:solidFill>
              </a:rPr>
              <a:t>A 64-bit system should have 16 hex digits, but only 12 are used. </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Assigning a Pointer to a Memory Address</a:t>
            </a:r>
            <a:endParaRPr/>
          </a:p>
        </p:txBody>
      </p:sp>
      <p:sp>
        <p:nvSpPr>
          <p:cNvPr id="144" name="Google Shape;14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Each of these code examples show how to assign a pointer variable to the declared variable </a:t>
            </a:r>
            <a:r>
              <a:rPr lang="en" sz="1500" b="1">
                <a:latin typeface="Courier New"/>
                <a:ea typeface="Courier New"/>
                <a:cs typeface="Courier New"/>
                <a:sym typeface="Courier New"/>
              </a:rPr>
              <a:t>x</a:t>
            </a:r>
            <a:r>
              <a:rPr lang="en" sz="1500"/>
              <a:t>. To assign a pointer, we can do it in the declaration and initialization like in Example 1. You can assign and reassign a pointer at any time after the declaration like in Example 2.  In both cases, the assigned expressions refer to a memory address. You can also assign a pointer to another pointer as in Example 3.</a:t>
            </a:r>
            <a:endParaRPr sz="1500"/>
          </a:p>
        </p:txBody>
      </p:sp>
      <p:sp>
        <p:nvSpPr>
          <p:cNvPr id="145" name="Google Shape;145;p24"/>
          <p:cNvSpPr txBox="1"/>
          <p:nvPr/>
        </p:nvSpPr>
        <p:spPr>
          <a:xfrm>
            <a:off x="311700" y="2628025"/>
            <a:ext cx="2483700" cy="810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SzPts val="1100"/>
              <a:buNone/>
            </a:pPr>
            <a:r>
              <a:rPr lang="en" sz="1600" b="1" dirty="0">
                <a:solidFill>
                  <a:srgbClr val="666666"/>
                </a:solidFill>
                <a:latin typeface="Courier New"/>
                <a:ea typeface="Courier New"/>
                <a:cs typeface="Courier New"/>
                <a:sym typeface="Courier New"/>
              </a:rPr>
              <a:t>/* Example 1 */</a:t>
            </a:r>
            <a:endParaRPr sz="1600" b="1" dirty="0">
              <a:solidFill>
                <a:srgbClr val="666666"/>
              </a:solidFill>
              <a:latin typeface="Courier New"/>
              <a:ea typeface="Courier New"/>
              <a:cs typeface="Courier New"/>
              <a:sym typeface="Courier New"/>
            </a:endParaRPr>
          </a:p>
          <a:p>
            <a:pPr marL="0" lvl="0" indent="0" algn="l" rtl="0">
              <a:spcBef>
                <a:spcPts val="0"/>
              </a:spcBef>
              <a:spcAft>
                <a:spcPts val="0"/>
              </a:spcAft>
              <a:buSzPts val="1100"/>
              <a:buNone/>
            </a:pPr>
            <a:r>
              <a:rPr lang="en" sz="1600" b="1" dirty="0">
                <a:solidFill>
                  <a:schemeClr val="dk1"/>
                </a:solidFill>
                <a:latin typeface="Courier New"/>
                <a:ea typeface="Courier New"/>
                <a:cs typeface="Courier New"/>
                <a:sym typeface="Courier New"/>
              </a:rPr>
              <a:t>int x = 10;</a:t>
            </a:r>
            <a:endParaRPr sz="1600" b="1" dirty="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r>
              <a:rPr lang="en" sz="1600" b="1" dirty="0">
                <a:solidFill>
                  <a:schemeClr val="dk1"/>
                </a:solidFill>
                <a:latin typeface="Courier New"/>
                <a:ea typeface="Courier New"/>
                <a:cs typeface="Courier New"/>
                <a:sym typeface="Courier New"/>
              </a:rPr>
              <a:t>int* ptr = &amp;x;	</a:t>
            </a:r>
            <a:endParaRPr sz="1600" b="1" dirty="0">
              <a:solidFill>
                <a:schemeClr val="dk1"/>
              </a:solidFill>
              <a:latin typeface="Courier New"/>
              <a:ea typeface="Courier New"/>
              <a:cs typeface="Courier New"/>
              <a:sym typeface="Courier New"/>
            </a:endParaRPr>
          </a:p>
          <a:p>
            <a:pPr marL="0" lvl="0" indent="0" algn="l" rtl="0">
              <a:spcBef>
                <a:spcPts val="0"/>
              </a:spcBef>
              <a:spcAft>
                <a:spcPts val="0"/>
              </a:spcAft>
              <a:buSzPts val="1100"/>
              <a:buNone/>
            </a:pPr>
            <a:endParaRPr sz="1600" b="1" dirty="0">
              <a:solidFill>
                <a:schemeClr val="dk1"/>
              </a:solidFill>
              <a:latin typeface="Courier New"/>
              <a:ea typeface="Courier New"/>
              <a:cs typeface="Courier New"/>
              <a:sym typeface="Courier New"/>
            </a:endParaRPr>
          </a:p>
        </p:txBody>
      </p:sp>
      <p:sp>
        <p:nvSpPr>
          <p:cNvPr id="146" name="Google Shape;146;p24"/>
          <p:cNvSpPr txBox="1"/>
          <p:nvPr/>
        </p:nvSpPr>
        <p:spPr>
          <a:xfrm>
            <a:off x="3279625" y="2628025"/>
            <a:ext cx="2483700" cy="11679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0" indent="0">
              <a:buSzPts val="1100"/>
              <a:buNone/>
              <a:defRPr sz="1600" b="1">
                <a:solidFill>
                  <a:srgbClr val="666666"/>
                </a:solidFill>
                <a:latin typeface="Courier New"/>
                <a:ea typeface="Courier New"/>
                <a:cs typeface="Courier New"/>
              </a:defRPr>
            </a:lvl1pPr>
          </a:lstStyle>
          <a:p>
            <a:r>
              <a:rPr lang="en" dirty="0">
                <a:sym typeface="Courier New"/>
              </a:rPr>
              <a:t>/* Example 2 */</a:t>
            </a:r>
            <a:endParaRPr dirty="0">
              <a:sym typeface="Courier New"/>
            </a:endParaRPr>
          </a:p>
          <a:p>
            <a:r>
              <a:rPr lang="en" dirty="0">
                <a:solidFill>
                  <a:schemeClr val="dk1"/>
                </a:solidFill>
                <a:sym typeface="Courier New"/>
              </a:rPr>
              <a:t>int x = 10;</a:t>
            </a:r>
            <a:endParaRPr dirty="0">
              <a:solidFill>
                <a:schemeClr val="dk1"/>
              </a:solidFill>
              <a:sym typeface="Courier New"/>
            </a:endParaRPr>
          </a:p>
          <a:p>
            <a:r>
              <a:rPr lang="en" dirty="0">
                <a:solidFill>
                  <a:schemeClr val="dk1"/>
                </a:solidFill>
                <a:sym typeface="Courier New"/>
              </a:rPr>
              <a:t>int* ptr;</a:t>
            </a:r>
            <a:endParaRPr dirty="0">
              <a:solidFill>
                <a:schemeClr val="dk1"/>
              </a:solidFill>
              <a:sym typeface="Courier New"/>
            </a:endParaRPr>
          </a:p>
          <a:p>
            <a:r>
              <a:rPr lang="en" dirty="0">
                <a:solidFill>
                  <a:schemeClr val="dk1"/>
                </a:solidFill>
                <a:sym typeface="Courier New"/>
              </a:rPr>
              <a:t>ptr = &amp;x;</a:t>
            </a:r>
            <a:r>
              <a:rPr lang="en" dirty="0">
                <a:sym typeface="Courier New"/>
              </a:rPr>
              <a:t>	</a:t>
            </a:r>
            <a:endParaRPr dirty="0">
              <a:sym typeface="Courier New"/>
            </a:endParaRPr>
          </a:p>
        </p:txBody>
      </p:sp>
      <p:sp>
        <p:nvSpPr>
          <p:cNvPr id="147" name="Google Shape;147;p24"/>
          <p:cNvSpPr txBox="1"/>
          <p:nvPr/>
        </p:nvSpPr>
        <p:spPr>
          <a:xfrm>
            <a:off x="6247550" y="2628025"/>
            <a:ext cx="2483700" cy="13689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0" indent="0">
              <a:buSzPts val="1100"/>
              <a:buNone/>
              <a:defRPr sz="1600" b="1">
                <a:solidFill>
                  <a:srgbClr val="666666"/>
                </a:solidFill>
                <a:latin typeface="Courier New"/>
                <a:ea typeface="Courier New"/>
                <a:cs typeface="Courier New"/>
              </a:defRPr>
            </a:lvl1pPr>
          </a:lstStyle>
          <a:p>
            <a:r>
              <a:rPr lang="en" dirty="0">
                <a:sym typeface="Courier New"/>
              </a:rPr>
              <a:t>/* Example 3 */</a:t>
            </a:r>
            <a:endParaRPr dirty="0">
              <a:sym typeface="Courier New"/>
            </a:endParaRPr>
          </a:p>
          <a:p>
            <a:r>
              <a:rPr lang="en" dirty="0">
                <a:solidFill>
                  <a:schemeClr val="dk1"/>
                </a:solidFill>
                <a:sym typeface="Courier New"/>
              </a:rPr>
              <a:t>int x = 10;</a:t>
            </a:r>
            <a:endParaRPr dirty="0">
              <a:solidFill>
                <a:schemeClr val="dk1"/>
              </a:solidFill>
              <a:sym typeface="Courier New"/>
            </a:endParaRPr>
          </a:p>
          <a:p>
            <a:r>
              <a:rPr lang="en" dirty="0">
                <a:solidFill>
                  <a:schemeClr val="dk1"/>
                </a:solidFill>
                <a:sym typeface="Courier New"/>
              </a:rPr>
              <a:t>int* ptrA = &amp;x;</a:t>
            </a:r>
            <a:endParaRPr dirty="0">
              <a:solidFill>
                <a:schemeClr val="dk1"/>
              </a:solidFill>
              <a:sym typeface="Courier New"/>
            </a:endParaRPr>
          </a:p>
          <a:p>
            <a:r>
              <a:rPr lang="en" dirty="0">
                <a:solidFill>
                  <a:schemeClr val="dk1"/>
                </a:solidFill>
                <a:sym typeface="Courier New"/>
              </a:rPr>
              <a:t>int* ptrB;</a:t>
            </a:r>
            <a:endParaRPr dirty="0">
              <a:solidFill>
                <a:schemeClr val="dk1"/>
              </a:solidFill>
              <a:sym typeface="Courier New"/>
            </a:endParaRPr>
          </a:p>
          <a:p>
            <a:r>
              <a:rPr lang="en" dirty="0">
                <a:solidFill>
                  <a:schemeClr val="dk1"/>
                </a:solidFill>
                <a:sym typeface="Courier New"/>
              </a:rPr>
              <a:t>ptrB = ptrA;</a:t>
            </a:r>
            <a:r>
              <a:rPr lang="en" dirty="0">
                <a:sym typeface="Courier New"/>
              </a:rPr>
              <a:t>	</a:t>
            </a:r>
            <a:endParaRPr dirty="0">
              <a:sym typeface="Courier New"/>
            </a:endParaRPr>
          </a:p>
          <a:p>
            <a:endParaRPr dirty="0">
              <a:sym typeface="Courier New"/>
            </a:endParaRPr>
          </a:p>
        </p:txBody>
      </p:sp>
      <p:sp>
        <p:nvSpPr>
          <p:cNvPr id="148" name="Google Shape;148;p24"/>
          <p:cNvSpPr/>
          <p:nvPr/>
        </p:nvSpPr>
        <p:spPr>
          <a:xfrm>
            <a:off x="1624375" y="4200925"/>
            <a:ext cx="5794200" cy="7359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rgbClr val="FFFFFF"/>
                </a:solidFill>
              </a:rPr>
              <a:t>When evaluating a pointer, we ask "What is this pointer pointing at?" The answer is "It is pointing to the memory address of &lt;variable&gt;.  In that memory address is the value &lt;variable's value&gt;."</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Pointer Example</a:t>
            </a:r>
            <a:endParaRPr/>
          </a:p>
        </p:txBody>
      </p:sp>
      <p:sp>
        <p:nvSpPr>
          <p:cNvPr id="210" name="Google Shape;210;p31"/>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100"/>
              <a:buFont typeface="Arial"/>
              <a:buNone/>
            </a:pPr>
            <a:r>
              <a:rPr lang="en"/>
              <a:t>In this example, we have three pointer variables. At the end of the code block, </a:t>
            </a:r>
            <a:r>
              <a:rPr lang="en" b="1">
                <a:latin typeface="Courier New"/>
                <a:ea typeface="Courier New"/>
                <a:cs typeface="Courier New"/>
                <a:sym typeface="Courier New"/>
              </a:rPr>
              <a:t>ptrA</a:t>
            </a:r>
            <a:r>
              <a:rPr lang="en"/>
              <a:t> and </a:t>
            </a:r>
            <a:r>
              <a:rPr lang="en" b="1">
                <a:latin typeface="Courier New"/>
                <a:ea typeface="Courier New"/>
                <a:cs typeface="Courier New"/>
                <a:sym typeface="Courier New"/>
              </a:rPr>
              <a:t>ptrC</a:t>
            </a:r>
            <a:r>
              <a:rPr lang="en"/>
              <a:t> are pointing at the same memory address (of variable </a:t>
            </a:r>
            <a:r>
              <a:rPr lang="en" b="1">
                <a:latin typeface="Courier New"/>
                <a:ea typeface="Courier New"/>
                <a:cs typeface="Courier New"/>
                <a:sym typeface="Courier New"/>
              </a:rPr>
              <a:t>a</a:t>
            </a:r>
            <a:r>
              <a:rPr lang="en"/>
              <a:t>). </a:t>
            </a:r>
            <a:r>
              <a:rPr lang="en" b="1">
                <a:latin typeface="Courier New"/>
                <a:ea typeface="Courier New"/>
                <a:cs typeface="Courier New"/>
                <a:sym typeface="Courier New"/>
              </a:rPr>
              <a:t>ptrB</a:t>
            </a:r>
            <a:r>
              <a:rPr lang="en"/>
              <a:t> is pointing at the memory address of variable </a:t>
            </a:r>
            <a:r>
              <a:rPr lang="en" b="1">
                <a:latin typeface="Courier New"/>
                <a:ea typeface="Courier New"/>
                <a:cs typeface="Courier New"/>
                <a:sym typeface="Courier New"/>
              </a:rPr>
              <a:t>b</a:t>
            </a:r>
            <a:r>
              <a:rPr lang="en"/>
              <a:t>.</a:t>
            </a:r>
            <a:endParaRPr/>
          </a:p>
          <a:p>
            <a:pPr marL="0" lvl="0" indent="0" algn="l" rtl="0">
              <a:lnSpc>
                <a:spcPct val="90000"/>
              </a:lnSpc>
              <a:spcBef>
                <a:spcPts val="1600"/>
              </a:spcBef>
              <a:spcAft>
                <a:spcPts val="0"/>
              </a:spcAft>
              <a:buClr>
                <a:schemeClr val="dk1"/>
              </a:buClr>
              <a:buSzPts val="1100"/>
              <a:buFont typeface="Arial"/>
              <a:buNone/>
            </a:pPr>
            <a:endParaRPr/>
          </a:p>
          <a:p>
            <a:pPr marL="0" lvl="0" indent="0" algn="l" rtl="0">
              <a:lnSpc>
                <a:spcPct val="90000"/>
              </a:lnSpc>
              <a:spcBef>
                <a:spcPts val="1600"/>
              </a:spcBef>
              <a:spcAft>
                <a:spcPts val="1600"/>
              </a:spcAft>
              <a:buNone/>
            </a:pPr>
            <a:endParaRPr/>
          </a:p>
        </p:txBody>
      </p:sp>
      <p:sp>
        <p:nvSpPr>
          <p:cNvPr id="211" name="Google Shape;211;p31"/>
          <p:cNvSpPr txBox="1"/>
          <p:nvPr/>
        </p:nvSpPr>
        <p:spPr>
          <a:xfrm>
            <a:off x="311700" y="2161475"/>
            <a:ext cx="5063100" cy="2235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solidFill>
                  <a:srgbClr val="FF0000"/>
                </a:solidFill>
                <a:latin typeface="Courier New"/>
                <a:ea typeface="Courier New"/>
                <a:cs typeface="Courier New"/>
                <a:sym typeface="Courier New"/>
              </a:rPr>
              <a:t>int a = 15;</a:t>
            </a:r>
            <a:endParaRPr sz="1500">
              <a:solidFill>
                <a:srgbClr val="FF0000"/>
              </a:solidFill>
            </a:endParaRPr>
          </a:p>
          <a:p>
            <a:pPr marL="0" marR="0" lvl="0" indent="0" algn="l" rtl="0">
              <a:spcBef>
                <a:spcPts val="0"/>
              </a:spcBef>
              <a:spcAft>
                <a:spcPts val="0"/>
              </a:spcAft>
              <a:buNone/>
            </a:pPr>
            <a:r>
              <a:rPr lang="en" sz="1500" b="1">
                <a:solidFill>
                  <a:srgbClr val="B45F06"/>
                </a:solidFill>
                <a:latin typeface="Courier New"/>
                <a:ea typeface="Courier New"/>
                <a:cs typeface="Courier New"/>
                <a:sym typeface="Courier New"/>
              </a:rPr>
              <a:t>int b = 18;</a:t>
            </a:r>
            <a:endParaRPr sz="1500">
              <a:solidFill>
                <a:srgbClr val="B45F06"/>
              </a:solidFill>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 </a:t>
            </a:r>
            <a:endParaRPr sz="1500"/>
          </a:p>
          <a:p>
            <a:pPr marL="0" marR="0" lvl="0" indent="0" algn="l" rtl="0">
              <a:spcBef>
                <a:spcPts val="0"/>
              </a:spcBef>
              <a:spcAft>
                <a:spcPts val="0"/>
              </a:spcAft>
              <a:buNone/>
            </a:pPr>
            <a:r>
              <a:rPr lang="en" sz="1500" b="1">
                <a:solidFill>
                  <a:srgbClr val="38761D"/>
                </a:solidFill>
                <a:latin typeface="Courier New"/>
                <a:ea typeface="Courier New"/>
                <a:cs typeface="Courier New"/>
                <a:sym typeface="Courier New"/>
              </a:rPr>
              <a:t>int* ptrA = &amp;a;</a:t>
            </a:r>
            <a:endParaRPr sz="1500">
              <a:solidFill>
                <a:srgbClr val="38761D"/>
              </a:solidFill>
            </a:endParaRPr>
          </a:p>
          <a:p>
            <a:pPr marL="0" marR="0" lvl="0" indent="0" algn="l" rtl="0">
              <a:spcBef>
                <a:spcPts val="0"/>
              </a:spcBef>
              <a:spcAft>
                <a:spcPts val="0"/>
              </a:spcAft>
              <a:buNone/>
            </a:pPr>
            <a:r>
              <a:rPr lang="en" sz="1500" b="1">
                <a:solidFill>
                  <a:srgbClr val="1155CC"/>
                </a:solidFill>
                <a:latin typeface="Courier New"/>
                <a:ea typeface="Courier New"/>
                <a:cs typeface="Courier New"/>
                <a:sym typeface="Courier New"/>
              </a:rPr>
              <a:t>int* ptrB = &amp;b;</a:t>
            </a:r>
            <a:endParaRPr sz="1500">
              <a:solidFill>
                <a:srgbClr val="1155CC"/>
              </a:solidFill>
            </a:endParaRPr>
          </a:p>
          <a:p>
            <a:pPr marL="0" marR="0" lvl="0" indent="0" algn="l" rtl="0">
              <a:spcBef>
                <a:spcPts val="0"/>
              </a:spcBef>
              <a:spcAft>
                <a:spcPts val="0"/>
              </a:spcAft>
              <a:buNone/>
            </a:pPr>
            <a:r>
              <a:rPr lang="en" sz="1500" b="1">
                <a:solidFill>
                  <a:srgbClr val="9900FF"/>
                </a:solidFill>
                <a:latin typeface="Courier New"/>
                <a:ea typeface="Courier New"/>
                <a:cs typeface="Courier New"/>
                <a:sym typeface="Courier New"/>
              </a:rPr>
              <a:t>int* ptrC = ptrA;</a:t>
            </a:r>
            <a:endParaRPr sz="1500" b="1">
              <a:solidFill>
                <a:srgbClr val="9900FF"/>
              </a:solidFill>
              <a:latin typeface="Courier New"/>
              <a:ea typeface="Courier New"/>
              <a:cs typeface="Courier New"/>
              <a:sym typeface="Courier New"/>
            </a:endParaRPr>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printf( "%d %d %d", *ptrA, *ptrB, *ptrC );</a:t>
            </a: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rgbClr val="666666"/>
                </a:solidFill>
                <a:latin typeface="Courier New"/>
                <a:ea typeface="Courier New"/>
                <a:cs typeface="Courier New"/>
                <a:sym typeface="Courier New"/>
              </a:rPr>
              <a:t>/* This will print out 15 18 15 */</a:t>
            </a:r>
            <a:endParaRPr sz="1500" b="1">
              <a:solidFill>
                <a:srgbClr val="666666"/>
              </a:solidFill>
              <a:latin typeface="Courier New"/>
              <a:ea typeface="Courier New"/>
              <a:cs typeface="Courier New"/>
              <a:sym typeface="Courier New"/>
            </a:endParaRPr>
          </a:p>
        </p:txBody>
      </p:sp>
      <p:sp>
        <p:nvSpPr>
          <p:cNvPr id="212" name="Google Shape;212;p31"/>
          <p:cNvSpPr/>
          <p:nvPr/>
        </p:nvSpPr>
        <p:spPr>
          <a:xfrm>
            <a:off x="6069330" y="2340769"/>
            <a:ext cx="1108800" cy="551100"/>
          </a:xfrm>
          <a:prstGeom prst="rect">
            <a:avLst/>
          </a:prstGeom>
          <a:solidFill>
            <a:srgbClr val="FF0000"/>
          </a:solidFill>
          <a:ln w="12700" cap="flat" cmpd="sng">
            <a:solidFill>
              <a:srgbClr val="98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600" b="1">
                <a:solidFill>
                  <a:schemeClr val="lt1"/>
                </a:solidFill>
                <a:latin typeface="Courier New"/>
                <a:ea typeface="Courier New"/>
                <a:cs typeface="Courier New"/>
                <a:sym typeface="Courier New"/>
              </a:rPr>
              <a:t>15</a:t>
            </a:r>
            <a:endParaRPr sz="1600"/>
          </a:p>
        </p:txBody>
      </p:sp>
      <p:sp>
        <p:nvSpPr>
          <p:cNvPr id="213" name="Google Shape;213;p31"/>
          <p:cNvSpPr/>
          <p:nvPr/>
        </p:nvSpPr>
        <p:spPr>
          <a:xfrm>
            <a:off x="7406640" y="2340769"/>
            <a:ext cx="1108800" cy="551100"/>
          </a:xfrm>
          <a:prstGeom prst="rect">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600" b="1">
                <a:solidFill>
                  <a:schemeClr val="lt1"/>
                </a:solidFill>
                <a:latin typeface="Courier New"/>
                <a:ea typeface="Courier New"/>
                <a:cs typeface="Courier New"/>
                <a:sym typeface="Courier New"/>
              </a:rPr>
              <a:t>18</a:t>
            </a:r>
            <a:endParaRPr sz="1600"/>
          </a:p>
        </p:txBody>
      </p:sp>
      <p:sp>
        <p:nvSpPr>
          <p:cNvPr id="214" name="Google Shape;214;p31"/>
          <p:cNvSpPr txBox="1"/>
          <p:nvPr/>
        </p:nvSpPr>
        <p:spPr>
          <a:xfrm>
            <a:off x="6473885" y="1993361"/>
            <a:ext cx="2997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a</a:t>
            </a:r>
            <a:endParaRPr sz="1600"/>
          </a:p>
        </p:txBody>
      </p:sp>
      <p:sp>
        <p:nvSpPr>
          <p:cNvPr id="215" name="Google Shape;215;p31"/>
          <p:cNvSpPr txBox="1"/>
          <p:nvPr/>
        </p:nvSpPr>
        <p:spPr>
          <a:xfrm>
            <a:off x="7824905" y="2009069"/>
            <a:ext cx="2997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b</a:t>
            </a:r>
            <a:endParaRPr sz="1600"/>
          </a:p>
        </p:txBody>
      </p:sp>
      <p:sp>
        <p:nvSpPr>
          <p:cNvPr id="216" name="Google Shape;216;p31"/>
          <p:cNvSpPr txBox="1"/>
          <p:nvPr/>
        </p:nvSpPr>
        <p:spPr>
          <a:xfrm>
            <a:off x="5608541" y="4214924"/>
            <a:ext cx="7830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rgbClr val="517E33"/>
                </a:solidFill>
                <a:latin typeface="Courier New"/>
                <a:ea typeface="Courier New"/>
                <a:cs typeface="Courier New"/>
                <a:sym typeface="Courier New"/>
              </a:rPr>
              <a:t>ptrA</a:t>
            </a:r>
            <a:endParaRPr sz="1600" b="1">
              <a:solidFill>
                <a:srgbClr val="517E33"/>
              </a:solidFill>
              <a:latin typeface="Courier New"/>
              <a:ea typeface="Courier New"/>
              <a:cs typeface="Courier New"/>
              <a:sym typeface="Courier New"/>
            </a:endParaRPr>
          </a:p>
        </p:txBody>
      </p:sp>
      <p:sp>
        <p:nvSpPr>
          <p:cNvPr id="217" name="Google Shape;217;p31"/>
          <p:cNvSpPr txBox="1"/>
          <p:nvPr/>
        </p:nvSpPr>
        <p:spPr>
          <a:xfrm>
            <a:off x="8030483" y="4235234"/>
            <a:ext cx="7830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rgbClr val="1155CC"/>
                </a:solidFill>
                <a:latin typeface="Courier New"/>
                <a:ea typeface="Courier New"/>
                <a:cs typeface="Courier New"/>
                <a:sym typeface="Courier New"/>
              </a:rPr>
              <a:t>ptrB</a:t>
            </a:r>
            <a:endParaRPr sz="1600" b="1">
              <a:solidFill>
                <a:srgbClr val="1155CC"/>
              </a:solidFill>
              <a:latin typeface="Courier New"/>
              <a:ea typeface="Courier New"/>
              <a:cs typeface="Courier New"/>
              <a:sym typeface="Courier New"/>
            </a:endParaRPr>
          </a:p>
        </p:txBody>
      </p:sp>
      <p:sp>
        <p:nvSpPr>
          <p:cNvPr id="218" name="Google Shape;218;p31"/>
          <p:cNvSpPr txBox="1"/>
          <p:nvPr/>
        </p:nvSpPr>
        <p:spPr>
          <a:xfrm>
            <a:off x="6819509" y="4214924"/>
            <a:ext cx="7830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rgbClr val="9900FF"/>
                </a:solidFill>
                <a:latin typeface="Courier New"/>
                <a:ea typeface="Courier New"/>
                <a:cs typeface="Courier New"/>
                <a:sym typeface="Courier New"/>
              </a:rPr>
              <a:t>ptrC</a:t>
            </a:r>
            <a:endParaRPr sz="1600" b="1">
              <a:solidFill>
                <a:srgbClr val="9900FF"/>
              </a:solidFill>
              <a:latin typeface="Courier New"/>
              <a:ea typeface="Courier New"/>
              <a:cs typeface="Courier New"/>
              <a:sym typeface="Courier New"/>
            </a:endParaRPr>
          </a:p>
        </p:txBody>
      </p:sp>
      <p:cxnSp>
        <p:nvCxnSpPr>
          <p:cNvPr id="219" name="Google Shape;219;p31"/>
          <p:cNvCxnSpPr>
            <a:stCxn id="216" idx="0"/>
            <a:endCxn id="212" idx="2"/>
          </p:cNvCxnSpPr>
          <p:nvPr/>
        </p:nvCxnSpPr>
        <p:spPr>
          <a:xfrm rot="10800000" flipH="1">
            <a:off x="6000041" y="2891924"/>
            <a:ext cx="623700" cy="1323000"/>
          </a:xfrm>
          <a:prstGeom prst="straightConnector1">
            <a:avLst/>
          </a:prstGeom>
          <a:noFill/>
          <a:ln w="28575" cap="flat" cmpd="sng">
            <a:solidFill>
              <a:srgbClr val="517E33"/>
            </a:solidFill>
            <a:prstDash val="solid"/>
            <a:miter lim="800000"/>
            <a:headEnd type="none" w="sm" len="sm"/>
            <a:tailEnd type="triangle" w="med" len="med"/>
          </a:ln>
        </p:spPr>
      </p:cxnSp>
      <p:cxnSp>
        <p:nvCxnSpPr>
          <p:cNvPr id="220" name="Google Shape;220;p31"/>
          <p:cNvCxnSpPr/>
          <p:nvPr/>
        </p:nvCxnSpPr>
        <p:spPr>
          <a:xfrm rot="10800000">
            <a:off x="8030475" y="2891825"/>
            <a:ext cx="291600" cy="1343400"/>
          </a:xfrm>
          <a:prstGeom prst="straightConnector1">
            <a:avLst/>
          </a:prstGeom>
          <a:noFill/>
          <a:ln w="28575" cap="flat" cmpd="sng">
            <a:solidFill>
              <a:srgbClr val="1155CC"/>
            </a:solidFill>
            <a:prstDash val="solid"/>
            <a:miter lim="800000"/>
            <a:headEnd type="none" w="sm" len="sm"/>
            <a:tailEnd type="triangle" w="med" len="med"/>
          </a:ln>
        </p:spPr>
      </p:cxnSp>
      <p:cxnSp>
        <p:nvCxnSpPr>
          <p:cNvPr id="221" name="Google Shape;221;p31"/>
          <p:cNvCxnSpPr>
            <a:endCxn id="212" idx="2"/>
          </p:cNvCxnSpPr>
          <p:nvPr/>
        </p:nvCxnSpPr>
        <p:spPr>
          <a:xfrm rot="10800000">
            <a:off x="6623730" y="2891869"/>
            <a:ext cx="480300" cy="1411800"/>
          </a:xfrm>
          <a:prstGeom prst="straightConnector1">
            <a:avLst/>
          </a:prstGeom>
          <a:noFill/>
          <a:ln w="28575" cap="flat" cmpd="sng">
            <a:solidFill>
              <a:srgbClr val="9900FF"/>
            </a:solidFill>
            <a:prstDash val="solid"/>
            <a:miter lim="800000"/>
            <a:headEnd type="none" w="sm" len="sm"/>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Pointer Example</a:t>
            </a:r>
            <a:endParaRPr/>
          </a:p>
        </p:txBody>
      </p:sp>
      <p:sp>
        <p:nvSpPr>
          <p:cNvPr id="228" name="Google Shape;228;p32"/>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1600"/>
              </a:spcAft>
              <a:buNone/>
            </a:pPr>
            <a:r>
              <a:rPr lang="en"/>
              <a:t>After the variable declarations, we assign </a:t>
            </a:r>
            <a:r>
              <a:rPr lang="en" b="1">
                <a:latin typeface="Courier New"/>
                <a:ea typeface="Courier New"/>
                <a:cs typeface="Courier New"/>
                <a:sym typeface="Courier New"/>
              </a:rPr>
              <a:t>9</a:t>
            </a:r>
            <a:r>
              <a:rPr lang="en"/>
              <a:t> to the variable </a:t>
            </a:r>
            <a:r>
              <a:rPr lang="en" b="1">
                <a:latin typeface="Courier New"/>
                <a:ea typeface="Courier New"/>
                <a:cs typeface="Courier New"/>
                <a:sym typeface="Courier New"/>
              </a:rPr>
              <a:t>a</a:t>
            </a:r>
            <a:r>
              <a:rPr lang="en"/>
              <a:t>. Because </a:t>
            </a:r>
            <a:r>
              <a:rPr lang="en" b="1">
                <a:latin typeface="Courier New"/>
                <a:ea typeface="Courier New"/>
                <a:cs typeface="Courier New"/>
                <a:sym typeface="Courier New"/>
              </a:rPr>
              <a:t>ptrA</a:t>
            </a:r>
            <a:r>
              <a:rPr lang="en"/>
              <a:t> and </a:t>
            </a:r>
            <a:r>
              <a:rPr lang="en" b="1">
                <a:latin typeface="Courier New"/>
                <a:ea typeface="Courier New"/>
                <a:cs typeface="Courier New"/>
                <a:sym typeface="Courier New"/>
              </a:rPr>
              <a:t>ptrC</a:t>
            </a:r>
            <a:r>
              <a:rPr lang="en"/>
              <a:t> point to </a:t>
            </a:r>
            <a:r>
              <a:rPr lang="en" b="1">
                <a:latin typeface="Courier New"/>
                <a:ea typeface="Courier New"/>
                <a:cs typeface="Courier New"/>
                <a:sym typeface="Courier New"/>
              </a:rPr>
              <a:t>a</a:t>
            </a:r>
            <a:r>
              <a:rPr lang="en"/>
              <a:t>’s memory location, it will print out </a:t>
            </a:r>
            <a:r>
              <a:rPr lang="en" b="1">
                <a:latin typeface="Courier New"/>
                <a:ea typeface="Courier New"/>
                <a:cs typeface="Courier New"/>
                <a:sym typeface="Courier New"/>
              </a:rPr>
              <a:t>9</a:t>
            </a:r>
            <a:r>
              <a:rPr lang="en"/>
              <a:t> for the dereferenced values of </a:t>
            </a:r>
            <a:r>
              <a:rPr lang="en" b="1">
                <a:latin typeface="Courier New"/>
                <a:ea typeface="Courier New"/>
                <a:cs typeface="Courier New"/>
                <a:sym typeface="Courier New"/>
              </a:rPr>
              <a:t>ptrA</a:t>
            </a:r>
            <a:r>
              <a:rPr lang="en"/>
              <a:t> and </a:t>
            </a:r>
            <a:r>
              <a:rPr lang="en" b="1">
                <a:latin typeface="Courier New"/>
                <a:ea typeface="Courier New"/>
                <a:cs typeface="Courier New"/>
                <a:sym typeface="Courier New"/>
              </a:rPr>
              <a:t>ptrC</a:t>
            </a:r>
            <a:r>
              <a:rPr lang="en"/>
              <a:t>.</a:t>
            </a:r>
            <a:endParaRPr/>
          </a:p>
        </p:txBody>
      </p:sp>
      <p:sp>
        <p:nvSpPr>
          <p:cNvPr id="229" name="Google Shape;229;p32"/>
          <p:cNvSpPr txBox="1"/>
          <p:nvPr/>
        </p:nvSpPr>
        <p:spPr>
          <a:xfrm>
            <a:off x="311700" y="2161475"/>
            <a:ext cx="5063100" cy="25929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solidFill>
                  <a:srgbClr val="FF0000"/>
                </a:solidFill>
                <a:latin typeface="Courier New"/>
                <a:ea typeface="Courier New"/>
                <a:cs typeface="Courier New"/>
                <a:sym typeface="Courier New"/>
              </a:rPr>
              <a:t>int a = 15;</a:t>
            </a:r>
            <a:endParaRPr sz="1500">
              <a:solidFill>
                <a:srgbClr val="FF0000"/>
              </a:solidFill>
            </a:endParaRPr>
          </a:p>
          <a:p>
            <a:pPr marL="0" marR="0" lvl="0" indent="0" algn="l" rtl="0">
              <a:spcBef>
                <a:spcPts val="0"/>
              </a:spcBef>
              <a:spcAft>
                <a:spcPts val="0"/>
              </a:spcAft>
              <a:buNone/>
            </a:pPr>
            <a:r>
              <a:rPr lang="en" sz="1500" b="1">
                <a:solidFill>
                  <a:srgbClr val="B45F06"/>
                </a:solidFill>
                <a:latin typeface="Courier New"/>
                <a:ea typeface="Courier New"/>
                <a:cs typeface="Courier New"/>
                <a:sym typeface="Courier New"/>
              </a:rPr>
              <a:t>int b = 18;</a:t>
            </a:r>
            <a:endParaRPr sz="1500">
              <a:solidFill>
                <a:srgbClr val="B45F06"/>
              </a:solidFill>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 </a:t>
            </a:r>
            <a:endParaRPr sz="1500"/>
          </a:p>
          <a:p>
            <a:pPr marL="0" marR="0" lvl="0" indent="0" algn="l" rtl="0">
              <a:spcBef>
                <a:spcPts val="0"/>
              </a:spcBef>
              <a:spcAft>
                <a:spcPts val="0"/>
              </a:spcAft>
              <a:buNone/>
            </a:pPr>
            <a:r>
              <a:rPr lang="en" sz="1500" b="1">
                <a:solidFill>
                  <a:srgbClr val="38761D"/>
                </a:solidFill>
                <a:latin typeface="Courier New"/>
                <a:ea typeface="Courier New"/>
                <a:cs typeface="Courier New"/>
                <a:sym typeface="Courier New"/>
              </a:rPr>
              <a:t>int* ptrA = &amp;a;</a:t>
            </a:r>
            <a:endParaRPr sz="1500">
              <a:solidFill>
                <a:srgbClr val="38761D"/>
              </a:solidFill>
            </a:endParaRPr>
          </a:p>
          <a:p>
            <a:pPr marL="0" marR="0" lvl="0" indent="0" algn="l" rtl="0">
              <a:spcBef>
                <a:spcPts val="0"/>
              </a:spcBef>
              <a:spcAft>
                <a:spcPts val="0"/>
              </a:spcAft>
              <a:buNone/>
            </a:pPr>
            <a:r>
              <a:rPr lang="en" sz="1500" b="1">
                <a:solidFill>
                  <a:srgbClr val="1155CC"/>
                </a:solidFill>
                <a:latin typeface="Courier New"/>
                <a:ea typeface="Courier New"/>
                <a:cs typeface="Courier New"/>
                <a:sym typeface="Courier New"/>
              </a:rPr>
              <a:t>int* ptrB = &amp;b;</a:t>
            </a:r>
            <a:endParaRPr sz="1500">
              <a:solidFill>
                <a:srgbClr val="1155CC"/>
              </a:solidFill>
            </a:endParaRPr>
          </a:p>
          <a:p>
            <a:pPr marL="0" marR="0" lvl="0" indent="0" algn="l" rtl="0">
              <a:spcBef>
                <a:spcPts val="0"/>
              </a:spcBef>
              <a:spcAft>
                <a:spcPts val="0"/>
              </a:spcAft>
              <a:buNone/>
            </a:pPr>
            <a:r>
              <a:rPr lang="en" sz="1500" b="1">
                <a:solidFill>
                  <a:srgbClr val="9900FF"/>
                </a:solidFill>
                <a:latin typeface="Courier New"/>
                <a:ea typeface="Courier New"/>
                <a:cs typeface="Courier New"/>
                <a:sym typeface="Courier New"/>
              </a:rPr>
              <a:t>int* ptrC = ptrA;</a:t>
            </a:r>
            <a:endParaRPr sz="1500" b="1">
              <a:solidFill>
                <a:srgbClr val="9900FF"/>
              </a:solidFill>
              <a:latin typeface="Courier New"/>
              <a:ea typeface="Courier New"/>
              <a:cs typeface="Courier New"/>
              <a:sym typeface="Courier New"/>
            </a:endParaRPr>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rgbClr val="BF9000"/>
                </a:solidFill>
                <a:latin typeface="Courier New"/>
                <a:ea typeface="Courier New"/>
                <a:cs typeface="Courier New"/>
                <a:sym typeface="Courier New"/>
              </a:rPr>
              <a:t>a = 9;</a:t>
            </a:r>
            <a:endParaRPr sz="1500" b="1">
              <a:solidFill>
                <a:srgbClr val="BF9000"/>
              </a:solidFill>
              <a:latin typeface="Courier New"/>
              <a:ea typeface="Courier New"/>
              <a:cs typeface="Courier New"/>
              <a:sym typeface="Courier New"/>
            </a:endParaRPr>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printf( "%d %d %d", *ptrA, *ptrB, *ptrC );</a:t>
            </a: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rgbClr val="666666"/>
                </a:solidFill>
                <a:latin typeface="Courier New"/>
                <a:ea typeface="Courier New"/>
                <a:cs typeface="Courier New"/>
                <a:sym typeface="Courier New"/>
              </a:rPr>
              <a:t>/* This will print out 9 18 9 */</a:t>
            </a:r>
            <a:endParaRPr sz="1500" b="1">
              <a:solidFill>
                <a:srgbClr val="666666"/>
              </a:solidFill>
              <a:latin typeface="Courier New"/>
              <a:ea typeface="Courier New"/>
              <a:cs typeface="Courier New"/>
              <a:sym typeface="Courier New"/>
            </a:endParaRPr>
          </a:p>
        </p:txBody>
      </p:sp>
      <p:sp>
        <p:nvSpPr>
          <p:cNvPr id="230" name="Google Shape;230;p32"/>
          <p:cNvSpPr/>
          <p:nvPr/>
        </p:nvSpPr>
        <p:spPr>
          <a:xfrm>
            <a:off x="6069330" y="2340769"/>
            <a:ext cx="1108800" cy="551100"/>
          </a:xfrm>
          <a:prstGeom prst="rect">
            <a:avLst/>
          </a:prstGeom>
          <a:solidFill>
            <a:srgbClr val="FF0000"/>
          </a:solidFill>
          <a:ln w="12700" cap="flat" cmpd="sng">
            <a:solidFill>
              <a:srgbClr val="98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600" b="1" strike="sngStrike">
                <a:solidFill>
                  <a:schemeClr val="lt1"/>
                </a:solidFill>
                <a:latin typeface="Courier New"/>
                <a:ea typeface="Courier New"/>
                <a:cs typeface="Courier New"/>
                <a:sym typeface="Courier New"/>
              </a:rPr>
              <a:t>15 </a:t>
            </a:r>
            <a:r>
              <a:rPr lang="en" sz="1600" b="1">
                <a:solidFill>
                  <a:schemeClr val="lt1"/>
                </a:solidFill>
                <a:latin typeface="Courier New"/>
                <a:ea typeface="Courier New"/>
                <a:cs typeface="Courier New"/>
                <a:sym typeface="Courier New"/>
              </a:rPr>
              <a:t> </a:t>
            </a:r>
            <a:r>
              <a:rPr lang="en" sz="1600" b="1">
                <a:solidFill>
                  <a:srgbClr val="F1C232"/>
                </a:solidFill>
                <a:latin typeface="Courier New"/>
                <a:ea typeface="Courier New"/>
                <a:cs typeface="Courier New"/>
                <a:sym typeface="Courier New"/>
              </a:rPr>
              <a:t>9</a:t>
            </a:r>
            <a:endParaRPr sz="1600">
              <a:solidFill>
                <a:srgbClr val="F1C232"/>
              </a:solidFill>
            </a:endParaRPr>
          </a:p>
        </p:txBody>
      </p:sp>
      <p:sp>
        <p:nvSpPr>
          <p:cNvPr id="231" name="Google Shape;231;p32"/>
          <p:cNvSpPr/>
          <p:nvPr/>
        </p:nvSpPr>
        <p:spPr>
          <a:xfrm>
            <a:off x="7406640" y="2340769"/>
            <a:ext cx="1108800" cy="551100"/>
          </a:xfrm>
          <a:prstGeom prst="rect">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600" b="1">
                <a:solidFill>
                  <a:schemeClr val="lt1"/>
                </a:solidFill>
                <a:latin typeface="Courier New"/>
                <a:ea typeface="Courier New"/>
                <a:cs typeface="Courier New"/>
                <a:sym typeface="Courier New"/>
              </a:rPr>
              <a:t>18</a:t>
            </a:r>
            <a:endParaRPr sz="1600"/>
          </a:p>
        </p:txBody>
      </p:sp>
      <p:sp>
        <p:nvSpPr>
          <p:cNvPr id="232" name="Google Shape;232;p32"/>
          <p:cNvSpPr txBox="1"/>
          <p:nvPr/>
        </p:nvSpPr>
        <p:spPr>
          <a:xfrm>
            <a:off x="6473885" y="1993361"/>
            <a:ext cx="2997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a</a:t>
            </a:r>
            <a:endParaRPr sz="1600"/>
          </a:p>
        </p:txBody>
      </p:sp>
      <p:sp>
        <p:nvSpPr>
          <p:cNvPr id="233" name="Google Shape;233;p32"/>
          <p:cNvSpPr txBox="1"/>
          <p:nvPr/>
        </p:nvSpPr>
        <p:spPr>
          <a:xfrm>
            <a:off x="7824905" y="2009069"/>
            <a:ext cx="2997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b</a:t>
            </a:r>
            <a:endParaRPr sz="1600"/>
          </a:p>
        </p:txBody>
      </p:sp>
      <p:sp>
        <p:nvSpPr>
          <p:cNvPr id="234" name="Google Shape;234;p32"/>
          <p:cNvSpPr txBox="1"/>
          <p:nvPr/>
        </p:nvSpPr>
        <p:spPr>
          <a:xfrm>
            <a:off x="5608541" y="4214924"/>
            <a:ext cx="7830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rgbClr val="517E33"/>
                </a:solidFill>
                <a:latin typeface="Courier New"/>
                <a:ea typeface="Courier New"/>
                <a:cs typeface="Courier New"/>
                <a:sym typeface="Courier New"/>
              </a:rPr>
              <a:t>ptrA</a:t>
            </a:r>
            <a:endParaRPr sz="1600" b="1">
              <a:solidFill>
                <a:srgbClr val="517E33"/>
              </a:solidFill>
              <a:latin typeface="Courier New"/>
              <a:ea typeface="Courier New"/>
              <a:cs typeface="Courier New"/>
              <a:sym typeface="Courier New"/>
            </a:endParaRPr>
          </a:p>
        </p:txBody>
      </p:sp>
      <p:sp>
        <p:nvSpPr>
          <p:cNvPr id="235" name="Google Shape;235;p32"/>
          <p:cNvSpPr txBox="1"/>
          <p:nvPr/>
        </p:nvSpPr>
        <p:spPr>
          <a:xfrm>
            <a:off x="8030483" y="4235234"/>
            <a:ext cx="7830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rgbClr val="1155CC"/>
                </a:solidFill>
                <a:latin typeface="Courier New"/>
                <a:ea typeface="Courier New"/>
                <a:cs typeface="Courier New"/>
                <a:sym typeface="Courier New"/>
              </a:rPr>
              <a:t>ptrB</a:t>
            </a:r>
            <a:endParaRPr sz="1600" b="1">
              <a:solidFill>
                <a:srgbClr val="1155CC"/>
              </a:solidFill>
              <a:latin typeface="Courier New"/>
              <a:ea typeface="Courier New"/>
              <a:cs typeface="Courier New"/>
              <a:sym typeface="Courier New"/>
            </a:endParaRPr>
          </a:p>
        </p:txBody>
      </p:sp>
      <p:sp>
        <p:nvSpPr>
          <p:cNvPr id="236" name="Google Shape;236;p32"/>
          <p:cNvSpPr txBox="1"/>
          <p:nvPr/>
        </p:nvSpPr>
        <p:spPr>
          <a:xfrm>
            <a:off x="6819509" y="4214924"/>
            <a:ext cx="7830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rgbClr val="9900FF"/>
                </a:solidFill>
                <a:latin typeface="Courier New"/>
                <a:ea typeface="Courier New"/>
                <a:cs typeface="Courier New"/>
                <a:sym typeface="Courier New"/>
              </a:rPr>
              <a:t>ptrC</a:t>
            </a:r>
            <a:endParaRPr sz="1600" b="1">
              <a:solidFill>
                <a:srgbClr val="9900FF"/>
              </a:solidFill>
              <a:latin typeface="Courier New"/>
              <a:ea typeface="Courier New"/>
              <a:cs typeface="Courier New"/>
              <a:sym typeface="Courier New"/>
            </a:endParaRPr>
          </a:p>
        </p:txBody>
      </p:sp>
      <p:cxnSp>
        <p:nvCxnSpPr>
          <p:cNvPr id="237" name="Google Shape;237;p32"/>
          <p:cNvCxnSpPr>
            <a:stCxn id="234" idx="0"/>
            <a:endCxn id="230" idx="2"/>
          </p:cNvCxnSpPr>
          <p:nvPr/>
        </p:nvCxnSpPr>
        <p:spPr>
          <a:xfrm rot="10800000" flipH="1">
            <a:off x="6000041" y="2891924"/>
            <a:ext cx="623700" cy="1323000"/>
          </a:xfrm>
          <a:prstGeom prst="straightConnector1">
            <a:avLst/>
          </a:prstGeom>
          <a:noFill/>
          <a:ln w="28575" cap="flat" cmpd="sng">
            <a:solidFill>
              <a:srgbClr val="517E33"/>
            </a:solidFill>
            <a:prstDash val="solid"/>
            <a:miter lim="800000"/>
            <a:headEnd type="none" w="sm" len="sm"/>
            <a:tailEnd type="triangle" w="med" len="med"/>
          </a:ln>
        </p:spPr>
      </p:cxnSp>
      <p:cxnSp>
        <p:nvCxnSpPr>
          <p:cNvPr id="238" name="Google Shape;238;p32"/>
          <p:cNvCxnSpPr/>
          <p:nvPr/>
        </p:nvCxnSpPr>
        <p:spPr>
          <a:xfrm rot="10800000">
            <a:off x="8030475" y="2891825"/>
            <a:ext cx="291600" cy="1343400"/>
          </a:xfrm>
          <a:prstGeom prst="straightConnector1">
            <a:avLst/>
          </a:prstGeom>
          <a:noFill/>
          <a:ln w="28575" cap="flat" cmpd="sng">
            <a:solidFill>
              <a:srgbClr val="1155CC"/>
            </a:solidFill>
            <a:prstDash val="solid"/>
            <a:miter lim="800000"/>
            <a:headEnd type="none" w="sm" len="sm"/>
            <a:tailEnd type="triangle" w="med" len="med"/>
          </a:ln>
        </p:spPr>
      </p:cxnSp>
      <p:cxnSp>
        <p:nvCxnSpPr>
          <p:cNvPr id="239" name="Google Shape;239;p32"/>
          <p:cNvCxnSpPr>
            <a:endCxn id="230" idx="2"/>
          </p:cNvCxnSpPr>
          <p:nvPr/>
        </p:nvCxnSpPr>
        <p:spPr>
          <a:xfrm rot="10800000">
            <a:off x="6623730" y="2891869"/>
            <a:ext cx="480300" cy="1411800"/>
          </a:xfrm>
          <a:prstGeom prst="straightConnector1">
            <a:avLst/>
          </a:prstGeom>
          <a:noFill/>
          <a:ln w="28575" cap="flat" cmpd="sng">
            <a:solidFill>
              <a:srgbClr val="9900FF"/>
            </a:solidFill>
            <a:prstDash val="solid"/>
            <a:miter lim="800000"/>
            <a:headEnd type="none" w="sm" len="sm"/>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Pointer Example</a:t>
            </a:r>
            <a:endParaRPr/>
          </a:p>
        </p:txBody>
      </p:sp>
      <p:sp>
        <p:nvSpPr>
          <p:cNvPr id="246" name="Google Shape;246;p33"/>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1600"/>
              </a:spcAft>
              <a:buNone/>
            </a:pPr>
            <a:r>
              <a:rPr lang="en"/>
              <a:t>Because </a:t>
            </a:r>
            <a:r>
              <a:rPr lang="en" b="1">
                <a:latin typeface="Courier New"/>
                <a:ea typeface="Courier New"/>
                <a:cs typeface="Courier New"/>
                <a:sym typeface="Courier New"/>
              </a:rPr>
              <a:t>ptrA</a:t>
            </a:r>
            <a:r>
              <a:rPr lang="en"/>
              <a:t> and </a:t>
            </a:r>
            <a:r>
              <a:rPr lang="en" b="1">
                <a:latin typeface="Courier New"/>
                <a:ea typeface="Courier New"/>
                <a:cs typeface="Courier New"/>
                <a:sym typeface="Courier New"/>
              </a:rPr>
              <a:t>ptrC</a:t>
            </a:r>
            <a:r>
              <a:rPr lang="en"/>
              <a:t> point to </a:t>
            </a:r>
            <a:r>
              <a:rPr lang="en" b="1">
                <a:latin typeface="Courier New"/>
                <a:ea typeface="Courier New"/>
                <a:cs typeface="Courier New"/>
                <a:sym typeface="Courier New"/>
              </a:rPr>
              <a:t>a</a:t>
            </a:r>
            <a:r>
              <a:rPr lang="en"/>
              <a:t>’s memory location, there are three possible ways to change the value in that memory location.</a:t>
            </a:r>
            <a:endParaRPr/>
          </a:p>
        </p:txBody>
      </p:sp>
      <p:sp>
        <p:nvSpPr>
          <p:cNvPr id="247" name="Google Shape;247;p33"/>
          <p:cNvSpPr txBox="1"/>
          <p:nvPr/>
        </p:nvSpPr>
        <p:spPr>
          <a:xfrm>
            <a:off x="580050" y="1882850"/>
            <a:ext cx="2360100" cy="1988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latin typeface="Courier New"/>
                <a:ea typeface="Courier New"/>
                <a:cs typeface="Courier New"/>
                <a:sym typeface="Courier New"/>
              </a:rPr>
              <a:t>int a = 15;</a:t>
            </a:r>
            <a:endParaRPr sz="1500"/>
          </a:p>
          <a:p>
            <a:pPr marL="0" marR="0" lvl="0" indent="0" algn="l" rtl="0">
              <a:spcBef>
                <a:spcPts val="0"/>
              </a:spcBef>
              <a:spcAft>
                <a:spcPts val="0"/>
              </a:spcAft>
              <a:buNone/>
            </a:pPr>
            <a:r>
              <a:rPr lang="en" sz="1500" b="1">
                <a:latin typeface="Courier New"/>
                <a:ea typeface="Courier New"/>
                <a:cs typeface="Courier New"/>
                <a:sym typeface="Courier New"/>
              </a:rPr>
              <a:t>int b = 18;</a:t>
            </a:r>
            <a:endParaRPr sz="1500"/>
          </a:p>
          <a:p>
            <a:pPr marL="0" marR="0" lvl="0" indent="0" algn="l" rtl="0">
              <a:spcBef>
                <a:spcPts val="0"/>
              </a:spcBef>
              <a:spcAft>
                <a:spcPts val="0"/>
              </a:spcAft>
              <a:buNone/>
            </a:pPr>
            <a:r>
              <a:rPr lang="en" sz="1500" b="1">
                <a:latin typeface="Courier New"/>
                <a:ea typeface="Courier New"/>
                <a:cs typeface="Courier New"/>
                <a:sym typeface="Courier New"/>
              </a:rPr>
              <a:t> </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ptrA = &amp;a;</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ptrB = &amp;b;</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ptrC = ptrA;</a:t>
            </a:r>
            <a:endParaRPr sz="1500" b="1">
              <a:latin typeface="Courier New"/>
              <a:ea typeface="Courier New"/>
              <a:cs typeface="Courier New"/>
              <a:sym typeface="Courier New"/>
            </a:endParaRPr>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rgbClr val="0000FF"/>
                </a:solidFill>
                <a:latin typeface="Courier New"/>
                <a:ea typeface="Courier New"/>
                <a:cs typeface="Courier New"/>
                <a:sym typeface="Courier New"/>
              </a:rPr>
              <a:t>a = -9;</a:t>
            </a:r>
            <a:endParaRPr sz="1500" b="1">
              <a:solidFill>
                <a:srgbClr val="0000FF"/>
              </a:solidFill>
              <a:latin typeface="Courier New"/>
              <a:ea typeface="Courier New"/>
              <a:cs typeface="Courier New"/>
              <a:sym typeface="Courier New"/>
            </a:endParaRPr>
          </a:p>
          <a:p>
            <a:pPr marL="0" marR="0" lvl="0" indent="0" algn="l" rtl="0">
              <a:spcBef>
                <a:spcPts val="0"/>
              </a:spcBef>
              <a:spcAft>
                <a:spcPts val="0"/>
              </a:spcAft>
              <a:buNone/>
            </a:pPr>
            <a:endParaRPr sz="1500" b="1">
              <a:solidFill>
                <a:srgbClr val="666666"/>
              </a:solidFill>
              <a:latin typeface="Courier New"/>
              <a:ea typeface="Courier New"/>
              <a:cs typeface="Courier New"/>
              <a:sym typeface="Courier New"/>
            </a:endParaRPr>
          </a:p>
        </p:txBody>
      </p:sp>
      <p:sp>
        <p:nvSpPr>
          <p:cNvPr id="248" name="Google Shape;248;p33"/>
          <p:cNvSpPr txBox="1"/>
          <p:nvPr/>
        </p:nvSpPr>
        <p:spPr>
          <a:xfrm>
            <a:off x="3477750" y="1882850"/>
            <a:ext cx="2360100" cy="1988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latin typeface="Courier New"/>
                <a:ea typeface="Courier New"/>
                <a:cs typeface="Courier New"/>
                <a:sym typeface="Courier New"/>
              </a:rPr>
              <a:t>int a = 15;</a:t>
            </a:r>
            <a:endParaRPr sz="1500"/>
          </a:p>
          <a:p>
            <a:pPr marL="0" marR="0" lvl="0" indent="0" algn="l" rtl="0">
              <a:spcBef>
                <a:spcPts val="0"/>
              </a:spcBef>
              <a:spcAft>
                <a:spcPts val="0"/>
              </a:spcAft>
              <a:buNone/>
            </a:pPr>
            <a:r>
              <a:rPr lang="en" sz="1500" b="1">
                <a:latin typeface="Courier New"/>
                <a:ea typeface="Courier New"/>
                <a:cs typeface="Courier New"/>
                <a:sym typeface="Courier New"/>
              </a:rPr>
              <a:t>int b = 18;</a:t>
            </a:r>
            <a:endParaRPr sz="1500"/>
          </a:p>
          <a:p>
            <a:pPr marL="0" marR="0" lvl="0" indent="0" algn="l" rtl="0">
              <a:spcBef>
                <a:spcPts val="0"/>
              </a:spcBef>
              <a:spcAft>
                <a:spcPts val="0"/>
              </a:spcAft>
              <a:buNone/>
            </a:pPr>
            <a:r>
              <a:rPr lang="en" sz="1500" b="1">
                <a:latin typeface="Courier New"/>
                <a:ea typeface="Courier New"/>
                <a:cs typeface="Courier New"/>
                <a:sym typeface="Courier New"/>
              </a:rPr>
              <a:t> </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ptrA = &amp;a;</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ptrB = &amp;b;</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ptrC = ptrA;</a:t>
            </a:r>
            <a:endParaRPr sz="1500" b="1">
              <a:latin typeface="Courier New"/>
              <a:ea typeface="Courier New"/>
              <a:cs typeface="Courier New"/>
              <a:sym typeface="Courier New"/>
            </a:endParaRPr>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rgbClr val="0000FF"/>
                </a:solidFill>
                <a:latin typeface="Courier New"/>
                <a:ea typeface="Courier New"/>
                <a:cs typeface="Courier New"/>
                <a:sym typeface="Courier New"/>
              </a:rPr>
              <a:t>*ptrA = -9;</a:t>
            </a:r>
            <a:endParaRPr sz="1500" b="1">
              <a:solidFill>
                <a:srgbClr val="0000FF"/>
              </a:solidFill>
              <a:latin typeface="Courier New"/>
              <a:ea typeface="Courier New"/>
              <a:cs typeface="Courier New"/>
              <a:sym typeface="Courier New"/>
            </a:endParaRPr>
          </a:p>
          <a:p>
            <a:pPr marL="0" marR="0" lvl="0" indent="0" algn="l" rtl="0">
              <a:spcBef>
                <a:spcPts val="0"/>
              </a:spcBef>
              <a:spcAft>
                <a:spcPts val="0"/>
              </a:spcAft>
              <a:buNone/>
            </a:pPr>
            <a:endParaRPr sz="1500" b="1">
              <a:solidFill>
                <a:srgbClr val="666666"/>
              </a:solidFill>
              <a:latin typeface="Courier New"/>
              <a:ea typeface="Courier New"/>
              <a:cs typeface="Courier New"/>
              <a:sym typeface="Courier New"/>
            </a:endParaRPr>
          </a:p>
        </p:txBody>
      </p:sp>
      <p:sp>
        <p:nvSpPr>
          <p:cNvPr id="249" name="Google Shape;249;p33"/>
          <p:cNvSpPr txBox="1"/>
          <p:nvPr/>
        </p:nvSpPr>
        <p:spPr>
          <a:xfrm>
            <a:off x="6322875" y="1882850"/>
            <a:ext cx="2360100" cy="1988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int a = 15;</a:t>
            </a:r>
            <a:endParaRPr sz="1500">
              <a:solidFill>
                <a:schemeClr val="dk1"/>
              </a:solidFill>
            </a:endParaRPr>
          </a:p>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int b = 18;</a:t>
            </a:r>
            <a:endParaRPr sz="1500">
              <a:solidFill>
                <a:schemeClr val="dk1"/>
              </a:solidFill>
            </a:endParaRPr>
          </a:p>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 </a:t>
            </a:r>
            <a:endParaRPr sz="1500">
              <a:solidFill>
                <a:schemeClr val="dk1"/>
              </a:solidFill>
            </a:endParaRPr>
          </a:p>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int* ptrA = &amp;a;</a:t>
            </a:r>
            <a:endParaRPr sz="1500">
              <a:solidFill>
                <a:schemeClr val="dk1"/>
              </a:solidFill>
            </a:endParaRPr>
          </a:p>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int* ptrB = &amp;b;</a:t>
            </a:r>
            <a:endParaRPr sz="1500">
              <a:solidFill>
                <a:schemeClr val="dk1"/>
              </a:solidFill>
            </a:endParaRPr>
          </a:p>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int* ptrC = ptrA;</a:t>
            </a:r>
            <a:endParaRPr sz="15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endParaRPr sz="15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500" b="1">
                <a:solidFill>
                  <a:srgbClr val="0000FF"/>
                </a:solidFill>
                <a:latin typeface="Courier New"/>
                <a:ea typeface="Courier New"/>
                <a:cs typeface="Courier New"/>
                <a:sym typeface="Courier New"/>
              </a:rPr>
              <a:t>*ptrC = -9;</a:t>
            </a:r>
            <a:endParaRPr sz="1500" b="1">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Pointer Variables with Arrays</a:t>
            </a:r>
            <a:endParaRPr/>
          </a:p>
        </p:txBody>
      </p:sp>
      <p:sp>
        <p:nvSpPr>
          <p:cNvPr id="91" name="Google Shape;9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dirty="0"/>
              <a:t>In this example, since </a:t>
            </a:r>
            <a:r>
              <a:rPr lang="en" sz="1700" b="1" dirty="0">
                <a:latin typeface="Courier New"/>
                <a:ea typeface="Courier New"/>
                <a:cs typeface="Courier New"/>
                <a:sym typeface="Courier New"/>
              </a:rPr>
              <a:t>ptr</a:t>
            </a:r>
            <a:r>
              <a:rPr lang="en" sz="1700" dirty="0"/>
              <a:t> points to the memory address of the first item of </a:t>
            </a:r>
            <a:r>
              <a:rPr lang="en" sz="1700" b="1" dirty="0">
                <a:latin typeface="Courier New"/>
                <a:ea typeface="Courier New"/>
                <a:cs typeface="Courier New"/>
                <a:sym typeface="Courier New"/>
              </a:rPr>
              <a:t>array</a:t>
            </a:r>
            <a:r>
              <a:rPr lang="en" sz="1700" dirty="0"/>
              <a:t>, we can use the pointer variable to access the array as well. That is, we can treat </a:t>
            </a:r>
            <a:r>
              <a:rPr lang="en" sz="1700" b="1" dirty="0">
                <a:latin typeface="Courier New"/>
                <a:ea typeface="Courier New"/>
                <a:cs typeface="Courier New"/>
                <a:sym typeface="Courier New"/>
              </a:rPr>
              <a:t>ptr</a:t>
            </a:r>
            <a:r>
              <a:rPr lang="en" sz="1700" dirty="0"/>
              <a:t> like an array with the subscript operator.</a:t>
            </a:r>
            <a:endParaRPr sz="1700" dirty="0"/>
          </a:p>
        </p:txBody>
      </p:sp>
      <p:sp>
        <p:nvSpPr>
          <p:cNvPr id="92" name="Google Shape;92;p17"/>
          <p:cNvSpPr txBox="1"/>
          <p:nvPr/>
        </p:nvSpPr>
        <p:spPr>
          <a:xfrm>
            <a:off x="359700" y="2165000"/>
            <a:ext cx="3803100" cy="19752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array[] = { 7, 9, 34, 0, 12 };</a:t>
            </a:r>
            <a:endParaRPr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int* ptr = array;</a:t>
            </a:r>
            <a:endParaRPr b="1" dirty="0">
              <a:latin typeface="Courier New"/>
              <a:ea typeface="Courier New"/>
              <a:cs typeface="Courier New"/>
              <a:sym typeface="Courier New"/>
            </a:endParaRPr>
          </a:p>
          <a:p>
            <a:pPr marL="0" marR="0" lvl="0" indent="0" algn="l" rtl="0">
              <a:spcBef>
                <a:spcPts val="0"/>
              </a:spcBef>
              <a:spcAft>
                <a:spcPts val="0"/>
              </a:spcAft>
              <a:buNone/>
            </a:pP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int i;</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for(i = 0; i &lt; 5; i++)</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FF0000"/>
                </a:solidFill>
                <a:latin typeface="Courier New"/>
                <a:ea typeface="Courier New"/>
                <a:cs typeface="Courier New"/>
                <a:sym typeface="Courier New"/>
              </a:rPr>
              <a:t>ptr[i]</a:t>
            </a:r>
            <a:r>
              <a:rPr lang="en" b="1" dirty="0">
                <a:latin typeface="Courier New"/>
                <a:ea typeface="Courier New"/>
                <a:cs typeface="Courier New"/>
                <a:sym typeface="Courier New"/>
              </a:rPr>
              <a:t> += 10;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printf("%d\n", </a:t>
            </a:r>
            <a:r>
              <a:rPr lang="en" b="1" dirty="0">
                <a:solidFill>
                  <a:srgbClr val="FF0000"/>
                </a:solidFill>
                <a:latin typeface="Courier New"/>
                <a:ea typeface="Courier New"/>
                <a:cs typeface="Courier New"/>
                <a:sym typeface="Courier New"/>
              </a:rPr>
              <a:t>ptr[i]</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93" name="Google Shape;93;p17"/>
          <p:cNvSpPr/>
          <p:nvPr/>
        </p:nvSpPr>
        <p:spPr>
          <a:xfrm>
            <a:off x="2646450" y="4252912"/>
            <a:ext cx="3851100" cy="7518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algn="ctr">
              <a:buSzPts val="1100"/>
            </a:pPr>
            <a:r>
              <a:rPr lang="en" dirty="0">
                <a:solidFill>
                  <a:srgbClr val="FFFFFF"/>
                </a:solidFill>
                <a:latin typeface="Arial"/>
                <a:cs typeface="Arial"/>
              </a:rPr>
              <a:t>Both variables </a:t>
            </a:r>
            <a:r>
              <a:rPr lang="en" dirty="0">
                <a:solidFill>
                  <a:srgbClr val="FFFFFF"/>
                </a:solidFill>
                <a:latin typeface="Arial"/>
                <a:cs typeface="Arial"/>
                <a:sym typeface="Courier New"/>
              </a:rPr>
              <a:t>array</a:t>
            </a:r>
            <a:r>
              <a:rPr lang="en" dirty="0">
                <a:solidFill>
                  <a:srgbClr val="FFFFFF"/>
                </a:solidFill>
                <a:latin typeface="Arial"/>
                <a:cs typeface="Arial"/>
              </a:rPr>
              <a:t> and </a:t>
            </a:r>
            <a:r>
              <a:rPr lang="en" dirty="0">
                <a:solidFill>
                  <a:srgbClr val="FFFFFF"/>
                </a:solidFill>
                <a:latin typeface="Arial"/>
                <a:cs typeface="Arial"/>
                <a:sym typeface="Courier New"/>
              </a:rPr>
              <a:t>ptr</a:t>
            </a:r>
            <a:r>
              <a:rPr lang="en" dirty="0">
                <a:solidFill>
                  <a:srgbClr val="FFFFFF"/>
                </a:solidFill>
                <a:latin typeface="Arial"/>
                <a:cs typeface="Arial"/>
              </a:rPr>
              <a:t> refer to the same array. So it’s possible to change the array values through either variable. </a:t>
            </a:r>
            <a:endParaRPr dirty="0">
              <a:solidFill>
                <a:srgbClr val="FFFFFF"/>
              </a:solidFill>
              <a:latin typeface="Arial"/>
              <a:cs typeface="Arial"/>
            </a:endParaRPr>
          </a:p>
        </p:txBody>
      </p:sp>
      <p:sp>
        <p:nvSpPr>
          <p:cNvPr id="94" name="Google Shape;94;p17"/>
          <p:cNvSpPr txBox="1"/>
          <p:nvPr/>
        </p:nvSpPr>
        <p:spPr>
          <a:xfrm>
            <a:off x="4981200" y="2165000"/>
            <a:ext cx="3803100" cy="19752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array[] = { 7, 9, 34, 0, 12 };</a:t>
            </a:r>
            <a:endParaRPr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int* ptr = array;</a:t>
            </a:r>
            <a:endParaRPr b="1" dirty="0">
              <a:latin typeface="Courier New"/>
              <a:ea typeface="Courier New"/>
              <a:cs typeface="Courier New"/>
              <a:sym typeface="Courier New"/>
            </a:endParaRPr>
          </a:p>
          <a:p>
            <a:pPr marL="0" marR="0" lvl="0" indent="0" algn="l" rtl="0">
              <a:spcBef>
                <a:spcPts val="0"/>
              </a:spcBef>
              <a:spcAft>
                <a:spcPts val="0"/>
              </a:spcAft>
              <a:buNone/>
            </a:pP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int i;</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for(i = 0; i &lt; 5; i++)</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FF0000"/>
                </a:solidFill>
                <a:latin typeface="Courier New"/>
                <a:ea typeface="Courier New"/>
                <a:cs typeface="Courier New"/>
                <a:sym typeface="Courier New"/>
              </a:rPr>
              <a:t>array[i]</a:t>
            </a:r>
            <a:r>
              <a:rPr lang="en" b="1" dirty="0">
                <a:latin typeface="Courier New"/>
                <a:ea typeface="Courier New"/>
                <a:cs typeface="Courier New"/>
                <a:sym typeface="Courier New"/>
              </a:rPr>
              <a:t> += 10;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printf("%d\n", </a:t>
            </a:r>
            <a:r>
              <a:rPr lang="en" b="1" dirty="0">
                <a:solidFill>
                  <a:srgbClr val="FF0000"/>
                </a:solidFill>
                <a:latin typeface="Courier New"/>
                <a:ea typeface="Courier New"/>
                <a:cs typeface="Courier New"/>
                <a:sym typeface="Courier New"/>
              </a:rPr>
              <a:t>array[i]</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95" name="Google Shape;95;p17"/>
          <p:cNvSpPr txBox="1"/>
          <p:nvPr/>
        </p:nvSpPr>
        <p:spPr>
          <a:xfrm>
            <a:off x="4095750" y="2803400"/>
            <a:ext cx="952500" cy="69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dirty="0">
                <a:solidFill>
                  <a:srgbClr val="FF0000"/>
                </a:solidFill>
              </a:rPr>
              <a:t>has the same effect as</a:t>
            </a:r>
            <a:endParaRPr sz="11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Declarations - Default Values</a:t>
            </a:r>
            <a:endParaRPr/>
          </a:p>
        </p:txBody>
      </p:sp>
      <p:sp>
        <p:nvSpPr>
          <p:cNvPr id="169" name="Google Shape;169;p27"/>
          <p:cNvSpPr/>
          <p:nvPr/>
        </p:nvSpPr>
        <p:spPr>
          <a:xfrm>
            <a:off x="265300" y="1345375"/>
            <a:ext cx="5882100" cy="30426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SzPts val="1100"/>
              <a:buNone/>
            </a:pPr>
            <a:r>
              <a:rPr lang="en" sz="1600" b="1" dirty="0">
                <a:latin typeface="Courier New"/>
                <a:ea typeface="Courier New"/>
                <a:cs typeface="Courier New"/>
                <a:sym typeface="Courier New"/>
              </a:rPr>
              <a:t>#include&lt;stdio.h&gt;</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int main(int argc, char* argv[])</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457200" algn="l" rtl="0">
              <a:spcBef>
                <a:spcPts val="0"/>
              </a:spcBef>
              <a:spcAft>
                <a:spcPts val="0"/>
              </a:spcAft>
              <a:buSzPts val="1100"/>
              <a:buNone/>
            </a:pPr>
            <a:r>
              <a:rPr lang="en" sz="1600" b="1" dirty="0">
                <a:solidFill>
                  <a:srgbClr val="FF0000"/>
                </a:solidFill>
                <a:latin typeface="Courier New"/>
                <a:ea typeface="Courier New"/>
                <a:cs typeface="Courier New"/>
                <a:sym typeface="Courier New"/>
              </a:rPr>
              <a:t>int foo = 0;</a:t>
            </a:r>
            <a:endParaRPr sz="1600" b="1" dirty="0">
              <a:solidFill>
                <a:srgbClr val="FF0000"/>
              </a:solidFill>
              <a:latin typeface="Courier New"/>
              <a:ea typeface="Courier New"/>
              <a:cs typeface="Courier New"/>
              <a:sym typeface="Courier New"/>
            </a:endParaRPr>
          </a:p>
          <a:p>
            <a:pPr marL="0" marR="0" lvl="0" indent="457200" algn="l" rtl="0">
              <a:spcBef>
                <a:spcPts val="0"/>
              </a:spcBef>
              <a:spcAft>
                <a:spcPts val="0"/>
              </a:spcAft>
              <a:buSzPts val="1100"/>
              <a:buNone/>
            </a:pPr>
            <a:r>
              <a:rPr lang="en" sz="1600" b="1" dirty="0">
                <a:solidFill>
                  <a:srgbClr val="FF0000"/>
                </a:solidFill>
                <a:latin typeface="Courier New"/>
                <a:ea typeface="Courier New"/>
                <a:cs typeface="Courier New"/>
                <a:sym typeface="Courier New"/>
              </a:rPr>
              <a:t>double bar = 0.0;	</a:t>
            </a:r>
            <a:endParaRPr sz="1600" b="1" dirty="0">
              <a:solidFill>
                <a:srgbClr val="FF0000"/>
              </a:solidFill>
              <a:latin typeface="Courier New"/>
              <a:ea typeface="Courier New"/>
              <a:cs typeface="Courier New"/>
              <a:sym typeface="Courier New"/>
            </a:endParaRPr>
          </a:p>
          <a:p>
            <a:pPr marL="0" marR="0" lvl="0" indent="457200" algn="l" rtl="0">
              <a:spcBef>
                <a:spcPts val="0"/>
              </a:spcBef>
              <a:spcAft>
                <a:spcPts val="0"/>
              </a:spcAft>
              <a:buSzPts val="1100"/>
              <a:buNone/>
            </a:pPr>
            <a:r>
              <a:rPr lang="en" sz="1600" b="1" dirty="0">
                <a:solidFill>
                  <a:srgbClr val="FF0000"/>
                </a:solidFill>
                <a:latin typeface="Courier New"/>
                <a:ea typeface="Courier New"/>
                <a:cs typeface="Courier New"/>
                <a:sym typeface="Courier New"/>
              </a:rPr>
              <a:t>char c = 'A';</a:t>
            </a:r>
            <a:endParaRPr sz="1600" b="1" dirty="0">
              <a:latin typeface="Courier New"/>
              <a:ea typeface="Courier New"/>
              <a:cs typeface="Courier New"/>
              <a:sym typeface="Courier New"/>
            </a:endParaRPr>
          </a:p>
          <a:p>
            <a:pPr marL="0" marR="0" lvl="0" indent="457200" algn="l" rtl="0">
              <a:spcBef>
                <a:spcPts val="0"/>
              </a:spcBef>
              <a:spcAft>
                <a:spcPts val="0"/>
              </a:spcAft>
              <a:buSzPts val="1100"/>
              <a:buNone/>
            </a:pPr>
            <a:r>
              <a:rPr lang="en" sz="1600" b="1" dirty="0">
                <a:latin typeface="Courier New"/>
                <a:ea typeface="Courier New"/>
                <a:cs typeface="Courier New"/>
                <a:sym typeface="Courier New"/>
              </a:rPr>
              <a:t>printf( "This is my first C program\n" );</a:t>
            </a:r>
          </a:p>
          <a:p>
            <a:pPr marL="0" marR="0" lvl="0" indent="457200" algn="l" rtl="0">
              <a:spcBef>
                <a:spcPts val="0"/>
              </a:spcBef>
              <a:spcAft>
                <a:spcPts val="0"/>
              </a:spcAft>
              <a:buSzPts val="1100"/>
              <a:buNone/>
            </a:pPr>
            <a:r>
              <a:rPr lang="en" sz="1600" b="1" dirty="0">
                <a:latin typeface="Courier New"/>
                <a:ea typeface="Courier New"/>
                <a:cs typeface="Courier New"/>
                <a:sym typeface="Courier New"/>
              </a:rPr>
              <a:t>return 0;</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
        <p:nvSpPr>
          <p:cNvPr id="170" name="Google Shape;170;p27"/>
          <p:cNvSpPr txBox="1"/>
          <p:nvPr/>
        </p:nvSpPr>
        <p:spPr>
          <a:xfrm>
            <a:off x="6333625" y="1192975"/>
            <a:ext cx="2566500" cy="30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FF0000"/>
                </a:solidFill>
              </a:rPr>
              <a:t>There are </a:t>
            </a:r>
            <a:r>
              <a:rPr lang="en" sz="1500" b="1" dirty="0">
                <a:solidFill>
                  <a:srgbClr val="FF0000"/>
                </a:solidFill>
              </a:rPr>
              <a:t>no default values</a:t>
            </a:r>
            <a:r>
              <a:rPr lang="en" sz="1500" dirty="0">
                <a:solidFill>
                  <a:srgbClr val="FF0000"/>
                </a:solidFill>
              </a:rPr>
              <a:t> for variables in C. </a:t>
            </a:r>
            <a:endParaRPr sz="1500" dirty="0">
              <a:solidFill>
                <a:srgbClr val="FF0000"/>
              </a:solidFill>
            </a:endParaRPr>
          </a:p>
          <a:p>
            <a:pPr marL="0" lvl="0" indent="0" algn="l" rtl="0">
              <a:spcBef>
                <a:spcPts val="0"/>
              </a:spcBef>
              <a:spcAft>
                <a:spcPts val="0"/>
              </a:spcAft>
              <a:buNone/>
            </a:pPr>
            <a:endParaRPr sz="1500" dirty="0">
              <a:solidFill>
                <a:srgbClr val="FF0000"/>
              </a:solidFill>
            </a:endParaRPr>
          </a:p>
          <a:p>
            <a:pPr marL="0" lvl="0" indent="0" algn="l" rtl="0">
              <a:spcBef>
                <a:spcPts val="0"/>
              </a:spcBef>
              <a:spcAft>
                <a:spcPts val="0"/>
              </a:spcAft>
              <a:buNone/>
            </a:pPr>
            <a:r>
              <a:rPr lang="en" sz="1500" dirty="0">
                <a:solidFill>
                  <a:srgbClr val="FF0000"/>
                </a:solidFill>
              </a:rPr>
              <a:t>Always initialize your variables in C because their default values are indeterminant. </a:t>
            </a:r>
            <a:endParaRPr sz="1500" dirty="0">
              <a:solidFill>
                <a:srgbClr val="FF0000"/>
              </a:solidFill>
            </a:endParaRPr>
          </a:p>
        </p:txBody>
      </p:sp>
      <p:sp>
        <p:nvSpPr>
          <p:cNvPr id="171" name="Google Shape;171;p27"/>
          <p:cNvSpPr/>
          <p:nvPr/>
        </p:nvSpPr>
        <p:spPr>
          <a:xfrm>
            <a:off x="6333625" y="3211274"/>
            <a:ext cx="2440500" cy="8298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You do not need to initialize the variables if you will assign a value later on.</a:t>
            </a:r>
            <a:endParaRPr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Arrays and Pointers</a:t>
            </a:r>
            <a:endParaRPr/>
          </a:p>
        </p:txBody>
      </p:sp>
      <p:sp>
        <p:nvSpPr>
          <p:cNvPr id="109" name="Google Shape;109;p19"/>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1600"/>
              </a:spcAft>
              <a:buNone/>
            </a:pPr>
            <a:r>
              <a:rPr lang="en" sz="1600" dirty="0"/>
              <a:t>We can create pointer variables to point at different parts of the array. The first approach is to assign the pointer to the memory address of the array index using reference operator and subscript operator. The second approach is to assign the pointer to the array variable (without the subscript operator) plus an offset. Both the index and offset refer to the same element.</a:t>
            </a:r>
            <a:endParaRPr sz="1600" dirty="0"/>
          </a:p>
        </p:txBody>
      </p:sp>
      <p:sp>
        <p:nvSpPr>
          <p:cNvPr id="110" name="Google Shape;110;p19"/>
          <p:cNvSpPr txBox="1"/>
          <p:nvPr/>
        </p:nvSpPr>
        <p:spPr>
          <a:xfrm>
            <a:off x="4724400" y="2650075"/>
            <a:ext cx="4064100" cy="13377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ourier New"/>
                <a:ea typeface="Courier New"/>
                <a:cs typeface="Courier New"/>
                <a:sym typeface="Courier New"/>
              </a:rPr>
              <a:t>int array[] = { 7, 9, 34, 0, 12 };</a:t>
            </a:r>
            <a:endParaRPr sz="1400" b="1">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rgbClr val="7F7F7F"/>
                </a:solidFill>
                <a:latin typeface="Courier New"/>
                <a:ea typeface="Courier New"/>
                <a:cs typeface="Courier New"/>
                <a:sym typeface="Courier New"/>
              </a:rPr>
              <a:t>/* ptr is pointing at the memory</a:t>
            </a:r>
            <a:endParaRPr b="1">
              <a:solidFill>
                <a:srgbClr val="7F7F7F"/>
              </a:solidFill>
              <a:latin typeface="Courier New"/>
              <a:ea typeface="Courier New"/>
              <a:cs typeface="Courier New"/>
              <a:sym typeface="Courier New"/>
            </a:endParaRPr>
          </a:p>
          <a:p>
            <a:pPr marL="0" lvl="0" indent="0" algn="l" rtl="0">
              <a:spcBef>
                <a:spcPts val="0"/>
              </a:spcBef>
              <a:spcAft>
                <a:spcPts val="0"/>
              </a:spcAft>
              <a:buNone/>
            </a:pPr>
            <a:r>
              <a:rPr lang="en" b="1">
                <a:solidFill>
                  <a:srgbClr val="7F7F7F"/>
                </a:solidFill>
                <a:latin typeface="Courier New"/>
                <a:ea typeface="Courier New"/>
                <a:cs typeface="Courier New"/>
                <a:sym typeface="Courier New"/>
              </a:rPr>
              <a:t>   address of four items away from</a:t>
            </a:r>
            <a:endParaRPr b="1">
              <a:solidFill>
                <a:srgbClr val="7F7F7F"/>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b="1">
                <a:solidFill>
                  <a:srgbClr val="7F7F7F"/>
                </a:solidFill>
                <a:latin typeface="Courier New"/>
                <a:ea typeface="Courier New"/>
                <a:cs typeface="Courier New"/>
                <a:sym typeface="Courier New"/>
              </a:rPr>
              <a:t>   first item of the array */</a:t>
            </a:r>
            <a:endParaRPr sz="1100">
              <a:solidFill>
                <a:schemeClr val="dk1"/>
              </a:solidFill>
            </a:endParaRPr>
          </a:p>
          <a:p>
            <a:pPr marL="0" marR="0" lvl="0" indent="0" algn="l" rtl="0">
              <a:spcBef>
                <a:spcPts val="0"/>
              </a:spcBef>
              <a:spcAft>
                <a:spcPts val="0"/>
              </a:spcAft>
              <a:buNone/>
            </a:pPr>
            <a:r>
              <a:rPr lang="en" sz="1400" b="1">
                <a:solidFill>
                  <a:schemeClr val="dk1"/>
                </a:solidFill>
                <a:latin typeface="Courier New"/>
                <a:ea typeface="Courier New"/>
                <a:cs typeface="Courier New"/>
                <a:sym typeface="Courier New"/>
              </a:rPr>
              <a:t>int* ptr = array + 4;</a:t>
            </a:r>
            <a:endParaRPr sz="1100"/>
          </a:p>
          <a:p>
            <a:pPr marL="0" marR="0" lvl="0" indent="0" algn="l" rtl="0">
              <a:spcBef>
                <a:spcPts val="0"/>
              </a:spcBef>
              <a:spcAft>
                <a:spcPts val="0"/>
              </a:spcAft>
              <a:buNone/>
            </a:pPr>
            <a:endParaRPr sz="1100"/>
          </a:p>
        </p:txBody>
      </p:sp>
      <p:sp>
        <p:nvSpPr>
          <p:cNvPr id="111" name="Google Shape;111;p19"/>
          <p:cNvSpPr txBox="1"/>
          <p:nvPr/>
        </p:nvSpPr>
        <p:spPr>
          <a:xfrm>
            <a:off x="279400" y="2650075"/>
            <a:ext cx="4064100" cy="13377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int array[] = { 7, 9, 34, 0, 12 };</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7F7F7F"/>
                </a:solidFill>
                <a:latin typeface="Courier New"/>
                <a:ea typeface="Courier New"/>
                <a:cs typeface="Courier New"/>
                <a:sym typeface="Courier New"/>
              </a:rPr>
              <a:t>/* ptr is pointing at the memory </a:t>
            </a:r>
            <a:endParaRPr b="1" dirty="0">
              <a:solidFill>
                <a:srgbClr val="7F7F7F"/>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7F7F7F"/>
                </a:solidFill>
                <a:latin typeface="Courier New"/>
                <a:ea typeface="Courier New"/>
                <a:cs typeface="Courier New"/>
                <a:sym typeface="Courier New"/>
              </a:rPr>
              <a:t>   address of array[4] */</a:t>
            </a:r>
            <a:endParaRPr b="1" dirty="0">
              <a:solidFill>
                <a:srgbClr val="7F7F7F"/>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int* ptr = &amp;array</a:t>
            </a:r>
            <a:r>
              <a:rPr lang="en" b="1" dirty="0">
                <a:solidFill>
                  <a:schemeClr val="dk1"/>
                </a:solidFill>
                <a:latin typeface="Courier New"/>
                <a:ea typeface="Courier New"/>
                <a:cs typeface="Courier New"/>
                <a:sym typeface="Courier New"/>
              </a:rPr>
              <a:t>[</a:t>
            </a:r>
            <a:r>
              <a:rPr lang="en" sz="1400" b="1" dirty="0">
                <a:solidFill>
                  <a:schemeClr val="dk1"/>
                </a:solidFill>
                <a:latin typeface="Courier New"/>
                <a:ea typeface="Courier New"/>
                <a:cs typeface="Courier New"/>
                <a:sym typeface="Courier New"/>
              </a:rPr>
              <a:t>4];</a:t>
            </a:r>
            <a:endParaRPr sz="1100" dirty="0"/>
          </a:p>
          <a:p>
            <a:pPr marL="0" marR="0" lvl="0" indent="0" algn="l" rtl="0">
              <a:spcBef>
                <a:spcPts val="0"/>
              </a:spcBef>
              <a:spcAft>
                <a:spcPts val="0"/>
              </a:spcAft>
              <a:buNone/>
            </a:pPr>
            <a:endParaRPr sz="1100" dirty="0"/>
          </a:p>
        </p:txBody>
      </p:sp>
      <p:sp>
        <p:nvSpPr>
          <p:cNvPr id="112" name="Google Shape;112;p19"/>
          <p:cNvSpPr/>
          <p:nvPr/>
        </p:nvSpPr>
        <p:spPr>
          <a:xfrm>
            <a:off x="2646450" y="4224775"/>
            <a:ext cx="3851100" cy="6882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algn="ctr">
              <a:buSzPts val="1100"/>
            </a:pPr>
            <a:r>
              <a:rPr lang="en" dirty="0">
                <a:solidFill>
                  <a:srgbClr val="FFFFFF"/>
                </a:solidFill>
              </a:rPr>
              <a:t>Both examples are pointing at the memory address of </a:t>
            </a:r>
            <a:r>
              <a:rPr lang="en">
                <a:solidFill>
                  <a:srgbClr val="FFFFFF"/>
                </a:solidFill>
              </a:rPr>
              <a:t>the </a:t>
            </a:r>
            <a:r>
              <a:rPr lang="en" dirty="0">
                <a:solidFill>
                  <a:srgbClr val="FFFFFF"/>
                </a:solidFill>
                <a:sym typeface="Courier New"/>
              </a:rPr>
              <a:t>array[</a:t>
            </a:r>
            <a:r>
              <a:rPr lang="en">
                <a:solidFill>
                  <a:srgbClr val="FFFFFF"/>
                </a:solidFill>
                <a:sym typeface="Courier New"/>
              </a:rPr>
              <a:t>4]</a:t>
            </a:r>
            <a:r>
              <a:rPr lang="en" dirty="0">
                <a:solidFill>
                  <a:srgbClr val="FFFFFF"/>
                </a:solidFill>
              </a:rPr>
              <a:t>.</a:t>
            </a:r>
            <a:endParaRPr dirty="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Exercise</a:t>
            </a:r>
            <a:endParaRPr/>
          </a:p>
        </p:txBody>
      </p:sp>
      <p:sp>
        <p:nvSpPr>
          <p:cNvPr id="213" name="Google Shape;213;p29"/>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1600"/>
              </a:spcAft>
              <a:buNone/>
            </a:pPr>
            <a:r>
              <a:rPr lang="en"/>
              <a:t>It is a standard </a:t>
            </a:r>
            <a:r>
              <a:rPr lang="en" b="1">
                <a:latin typeface="Courier New"/>
                <a:ea typeface="Courier New"/>
                <a:cs typeface="Courier New"/>
                <a:sym typeface="Courier New"/>
              </a:rPr>
              <a:t>for</a:t>
            </a:r>
            <a:r>
              <a:rPr lang="en"/>
              <a:t>-loop traversal of an array, but using the dereferencing and the offset notation to access the array elements.</a:t>
            </a:r>
            <a:endParaRPr/>
          </a:p>
        </p:txBody>
      </p:sp>
      <p:sp>
        <p:nvSpPr>
          <p:cNvPr id="214" name="Google Shape;214;p29"/>
          <p:cNvSpPr txBox="1"/>
          <p:nvPr/>
        </p:nvSpPr>
        <p:spPr>
          <a:xfrm>
            <a:off x="1923084" y="1907275"/>
            <a:ext cx="5297831" cy="1734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800"/>
              <a:buFont typeface="Arial"/>
              <a:buNone/>
            </a:pPr>
            <a:r>
              <a:rPr lang="en" sz="1500" b="1" dirty="0">
                <a:solidFill>
                  <a:schemeClr val="dk1"/>
                </a:solidFill>
                <a:latin typeface="Courier New"/>
                <a:ea typeface="Courier New"/>
                <a:cs typeface="Courier New"/>
                <a:sym typeface="Courier New"/>
              </a:rPr>
              <a:t>int array[SIZE] = { 10, 20, 30, 40, 50, 60 };</a:t>
            </a:r>
            <a:endParaRPr sz="1500" b="1"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int i = 0;</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int* ptr = array;</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for(i = 0; i &lt; SIZE; i++)</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	printf("%d  ", *(ptr + i));</a:t>
            </a:r>
            <a:endParaRPr sz="1500" b="1" dirty="0">
              <a:solidFill>
                <a:srgbClr val="FF0000"/>
              </a:solidFill>
              <a:latin typeface="Courier New"/>
              <a:ea typeface="Courier New"/>
              <a:cs typeface="Courier New"/>
              <a:sym typeface="Courier New"/>
            </a:endParaRPr>
          </a:p>
        </p:txBody>
      </p:sp>
      <p:sp>
        <p:nvSpPr>
          <p:cNvPr id="215" name="Google Shape;215;p29"/>
          <p:cNvSpPr/>
          <p:nvPr/>
        </p:nvSpPr>
        <p:spPr>
          <a:xfrm>
            <a:off x="2468561" y="3933175"/>
            <a:ext cx="4206876" cy="927000"/>
          </a:xfrm>
          <a:prstGeom prst="rect">
            <a:avLst/>
          </a:prstGeom>
          <a:solidFill>
            <a:srgbClr val="ED7D31"/>
          </a:solidFill>
          <a:ln w="12700" cap="flat" cmpd="sng">
            <a:solidFill>
              <a:srgbClr val="AC5B2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We have to parenthesize the offset </a:t>
            </a:r>
            <a:r>
              <a:rPr lang="en" b="1" dirty="0">
                <a:solidFill>
                  <a:srgbClr val="FFFFFF"/>
                </a:solidFill>
                <a:latin typeface="Courier New"/>
                <a:ea typeface="Courier New"/>
                <a:cs typeface="Courier New"/>
                <a:sym typeface="Courier New"/>
              </a:rPr>
              <a:t>(ptr + i)</a:t>
            </a:r>
            <a:r>
              <a:rPr lang="en" dirty="0">
                <a:solidFill>
                  <a:srgbClr val="FFFFFF"/>
                </a:solidFill>
              </a:rPr>
              <a:t> first before dereferencing. Otherwise, </a:t>
            </a:r>
            <a:r>
              <a:rPr lang="en" b="1" dirty="0">
                <a:solidFill>
                  <a:srgbClr val="FFFFFF"/>
                </a:solidFill>
              </a:rPr>
              <a:t> </a:t>
            </a:r>
            <a:r>
              <a:rPr lang="en" b="1" dirty="0">
                <a:solidFill>
                  <a:srgbClr val="FFFFFF"/>
                </a:solidFill>
                <a:latin typeface="Courier New"/>
                <a:ea typeface="Courier New"/>
                <a:cs typeface="Courier New"/>
                <a:sym typeface="Courier New"/>
              </a:rPr>
              <a:t>*ptr + i</a:t>
            </a:r>
            <a:r>
              <a:rPr lang="en" dirty="0">
                <a:solidFill>
                  <a:srgbClr val="FFFFFF"/>
                </a:solidFill>
                <a:latin typeface="Courier New"/>
                <a:ea typeface="Courier New"/>
                <a:cs typeface="Courier New"/>
                <a:sym typeface="Courier New"/>
              </a:rPr>
              <a:t> </a:t>
            </a:r>
            <a:r>
              <a:rPr lang="en" dirty="0">
                <a:solidFill>
                  <a:srgbClr val="FFFFFF"/>
                </a:solidFill>
              </a:rPr>
              <a:t>means to dereference and then add </a:t>
            </a:r>
            <a:r>
              <a:rPr lang="en" b="1" dirty="0">
                <a:solidFill>
                  <a:schemeClr val="lt1"/>
                </a:solidFill>
                <a:latin typeface="Courier New"/>
                <a:ea typeface="Courier New"/>
                <a:cs typeface="Courier New"/>
                <a:sym typeface="Courier New"/>
              </a:rPr>
              <a:t>i</a:t>
            </a:r>
            <a:r>
              <a:rPr lang="en" dirty="0">
                <a:solidFill>
                  <a:srgbClr val="FFFFFF"/>
                </a:solidFill>
              </a:rPr>
              <a:t> to the value.</a:t>
            </a:r>
            <a:endParaRPr dirty="0">
              <a:solidFill>
                <a:srgbClr val="FFFFFF"/>
              </a:solidFill>
            </a:endParaRPr>
          </a:p>
        </p:txBody>
      </p:sp>
      <p:cxnSp>
        <p:nvCxnSpPr>
          <p:cNvPr id="216" name="Google Shape;216;p29"/>
          <p:cNvCxnSpPr>
            <a:cxnSpLocks/>
            <a:stCxn id="215" idx="0"/>
          </p:cNvCxnSpPr>
          <p:nvPr/>
        </p:nvCxnSpPr>
        <p:spPr>
          <a:xfrm flipV="1">
            <a:off x="4571999" y="3514725"/>
            <a:ext cx="278607" cy="418450"/>
          </a:xfrm>
          <a:prstGeom prst="straightConnector1">
            <a:avLst/>
          </a:prstGeom>
          <a:noFill/>
          <a:ln w="28575" cap="flat" cmpd="sng">
            <a:solidFill>
              <a:srgbClr val="AC5B23"/>
            </a:solidFill>
            <a:prstDash val="solid"/>
            <a:round/>
            <a:headEnd type="none" w="med" len="med"/>
            <a:tailEnd type="triangle" w="med" len="med"/>
          </a:ln>
        </p:spPr>
      </p:cxnSp>
      <p:sp>
        <p:nvSpPr>
          <p:cNvPr id="217" name="Google Shape;217;p29"/>
          <p:cNvSpPr/>
          <p:nvPr/>
        </p:nvSpPr>
        <p:spPr>
          <a:xfrm>
            <a:off x="643730" y="3817525"/>
            <a:ext cx="1692000" cy="11583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After this loop, </a:t>
            </a:r>
            <a:r>
              <a:rPr lang="en" b="1" dirty="0">
                <a:solidFill>
                  <a:srgbClr val="FFFFFF"/>
                </a:solidFill>
                <a:latin typeface="Courier New"/>
                <a:ea typeface="Courier New"/>
                <a:cs typeface="Courier New"/>
                <a:sym typeface="Courier New"/>
              </a:rPr>
              <a:t>ptr</a:t>
            </a:r>
            <a:r>
              <a:rPr lang="en" dirty="0">
                <a:solidFill>
                  <a:srgbClr val="FFFFFF"/>
                </a:solidFill>
              </a:rPr>
              <a:t> is still pointing at the beginning of the array.</a:t>
            </a:r>
            <a:endParaRPr dirty="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Exercise</a:t>
            </a:r>
            <a:endParaRPr/>
          </a:p>
        </p:txBody>
      </p:sp>
      <p:sp>
        <p:nvSpPr>
          <p:cNvPr id="223" name="Google Shape;223;p30"/>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1600"/>
              </a:spcAft>
              <a:buNone/>
            </a:pPr>
            <a:r>
              <a:rPr lang="en"/>
              <a:t>Here is another approach where </a:t>
            </a:r>
            <a:r>
              <a:rPr lang="en" b="1">
                <a:latin typeface="Courier New"/>
                <a:ea typeface="Courier New"/>
                <a:cs typeface="Courier New"/>
                <a:sym typeface="Courier New"/>
              </a:rPr>
              <a:t>ptr</a:t>
            </a:r>
            <a:r>
              <a:rPr lang="en"/>
              <a:t> changes to another memory address.</a:t>
            </a:r>
            <a:endParaRPr/>
          </a:p>
        </p:txBody>
      </p:sp>
      <p:sp>
        <p:nvSpPr>
          <p:cNvPr id="224" name="Google Shape;224;p30"/>
          <p:cNvSpPr txBox="1"/>
          <p:nvPr/>
        </p:nvSpPr>
        <p:spPr>
          <a:xfrm>
            <a:off x="1926656" y="1791906"/>
            <a:ext cx="5290688" cy="1734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800"/>
              <a:buFont typeface="Arial"/>
              <a:buNone/>
            </a:pPr>
            <a:r>
              <a:rPr lang="en" sz="1500" b="1" dirty="0">
                <a:solidFill>
                  <a:schemeClr val="dk1"/>
                </a:solidFill>
                <a:latin typeface="Courier New"/>
                <a:ea typeface="Courier New"/>
                <a:cs typeface="Courier New"/>
                <a:sym typeface="Courier New"/>
              </a:rPr>
              <a:t>int array[SIZE] = { 10, 20, 30, 40, 50, 60 };</a:t>
            </a:r>
            <a:endParaRPr sz="1500" b="1"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int i = 0;</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int* ptr = array;</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for(i = 0; i &lt; SIZE; i++)</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	printf("%d  ", *ptr++);</a:t>
            </a:r>
            <a:endParaRPr sz="1500" b="1" dirty="0">
              <a:solidFill>
                <a:srgbClr val="FF0000"/>
              </a:solidFill>
              <a:latin typeface="Courier New"/>
              <a:ea typeface="Courier New"/>
              <a:cs typeface="Courier New"/>
              <a:sym typeface="Courier New"/>
            </a:endParaRPr>
          </a:p>
        </p:txBody>
      </p:sp>
      <p:sp>
        <p:nvSpPr>
          <p:cNvPr id="225" name="Google Shape;225;p30"/>
          <p:cNvSpPr/>
          <p:nvPr/>
        </p:nvSpPr>
        <p:spPr>
          <a:xfrm>
            <a:off x="2395650" y="3893135"/>
            <a:ext cx="4352700" cy="927000"/>
          </a:xfrm>
          <a:prstGeom prst="rect">
            <a:avLst/>
          </a:prstGeom>
          <a:solidFill>
            <a:srgbClr val="ED7D31"/>
          </a:solidFill>
          <a:ln w="12700" cap="flat" cmpd="sng">
            <a:solidFill>
              <a:srgbClr val="AC5B2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Remember right-to-left evaluation: </a:t>
            </a:r>
            <a:r>
              <a:rPr lang="en" b="1">
                <a:solidFill>
                  <a:srgbClr val="FFFFFF"/>
                </a:solidFill>
                <a:latin typeface="Courier New"/>
                <a:ea typeface="Courier New"/>
                <a:cs typeface="Courier New"/>
                <a:sym typeface="Courier New"/>
              </a:rPr>
              <a:t>*(ptr++)</a:t>
            </a:r>
            <a:r>
              <a:rPr lang="en">
                <a:solidFill>
                  <a:srgbClr val="FFFFFF"/>
                </a:solidFill>
              </a:rPr>
              <a:t>. The post-increment happens to the pointer and not the dereferenced value of the pointer. We are actually moving the </a:t>
            </a:r>
            <a:r>
              <a:rPr lang="en">
                <a:solidFill>
                  <a:srgbClr val="FFFFFF"/>
                </a:solidFill>
                <a:latin typeface="Courier New"/>
                <a:ea typeface="Courier New"/>
                <a:cs typeface="Courier New"/>
                <a:sym typeface="Courier New"/>
              </a:rPr>
              <a:t>ptr</a:t>
            </a:r>
            <a:r>
              <a:rPr lang="en">
                <a:solidFill>
                  <a:srgbClr val="FFFFFF"/>
                </a:solidFill>
              </a:rPr>
              <a:t> along the array.</a:t>
            </a:r>
            <a:endParaRPr>
              <a:solidFill>
                <a:srgbClr val="FFFFFF"/>
              </a:solidFill>
            </a:endParaRPr>
          </a:p>
        </p:txBody>
      </p:sp>
      <p:cxnSp>
        <p:nvCxnSpPr>
          <p:cNvPr id="226" name="Google Shape;226;p30"/>
          <p:cNvCxnSpPr>
            <a:cxnSpLocks/>
            <a:stCxn id="225" idx="0"/>
          </p:cNvCxnSpPr>
          <p:nvPr/>
        </p:nvCxnSpPr>
        <p:spPr>
          <a:xfrm flipV="1">
            <a:off x="4572000" y="3410787"/>
            <a:ext cx="185738" cy="482348"/>
          </a:xfrm>
          <a:prstGeom prst="straightConnector1">
            <a:avLst/>
          </a:prstGeom>
          <a:noFill/>
          <a:ln w="28575" cap="flat" cmpd="sng">
            <a:solidFill>
              <a:srgbClr val="AC5B23"/>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Pointer Arithmetic (Theoretical / Paper) Example – 1</a:t>
            </a:r>
            <a:endParaRPr dirty="0"/>
          </a:p>
        </p:txBody>
      </p:sp>
      <p:sp>
        <p:nvSpPr>
          <p:cNvPr id="176" name="Google Shape;176;p28"/>
          <p:cNvSpPr txBox="1"/>
          <p:nvPr/>
        </p:nvSpPr>
        <p:spPr>
          <a:xfrm>
            <a:off x="928920" y="3097720"/>
            <a:ext cx="3231600" cy="146210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lvl="0">
              <a:buSzPts val="1100"/>
            </a:pPr>
            <a:r>
              <a:rPr lang="en-US" sz="1300" b="1" dirty="0">
                <a:latin typeface="Courier New"/>
                <a:ea typeface="Courier New"/>
                <a:cs typeface="Courier New"/>
                <a:sym typeface="Courier New"/>
              </a:rPr>
              <a:t>int X = 20, Y = 30, Z = 40;</a:t>
            </a:r>
          </a:p>
          <a:p>
            <a:pPr lvl="0">
              <a:buSzPts val="1100"/>
            </a:pPr>
            <a:r>
              <a:rPr lang="en-US" sz="1300" b="1" dirty="0">
                <a:latin typeface="Courier New"/>
                <a:ea typeface="Courier New"/>
                <a:cs typeface="Courier New"/>
                <a:sym typeface="Courier New"/>
              </a:rPr>
              <a:t>int* p;</a:t>
            </a:r>
          </a:p>
          <a:p>
            <a:pPr lvl="0">
              <a:buSzPts val="1100"/>
            </a:pPr>
            <a:r>
              <a:rPr lang="en-US" sz="1300" b="1" dirty="0">
                <a:latin typeface="Courier New"/>
                <a:ea typeface="Courier New"/>
                <a:cs typeface="Courier New"/>
                <a:sym typeface="Courier New"/>
              </a:rPr>
              <a:t>int </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[5] = { 6, 5, 4, 3, 2 };</a:t>
            </a:r>
          </a:p>
          <a:p>
            <a:pPr lvl="0">
              <a:buSzPts val="1100"/>
            </a:pPr>
            <a:r>
              <a:rPr lang="en-US" sz="1300" b="1" dirty="0">
                <a:latin typeface="Courier New"/>
                <a:ea typeface="Courier New"/>
                <a:cs typeface="Courier New"/>
                <a:sym typeface="Courier New"/>
              </a:rPr>
              <a:t>p = </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a:t>
            </a:r>
          </a:p>
          <a:p>
            <a:pPr lvl="0">
              <a:buSzPts val="1100"/>
            </a:pPr>
            <a:r>
              <a:rPr lang="en-US" sz="1300" b="1" dirty="0">
                <a:latin typeface="Courier New"/>
                <a:ea typeface="Courier New"/>
                <a:cs typeface="Courier New"/>
                <a:sym typeface="Courier New"/>
              </a:rPr>
              <a:t>*p++ = 10;</a:t>
            </a:r>
          </a:p>
          <a:p>
            <a:pPr lvl="0">
              <a:buSzPts val="1100"/>
            </a:pPr>
            <a:r>
              <a:rPr lang="en-US" sz="1300" b="1" dirty="0">
                <a:latin typeface="Courier New"/>
                <a:ea typeface="Courier New"/>
                <a:cs typeface="Courier New"/>
                <a:sym typeface="Courier New"/>
              </a:rPr>
              <a:t>p = &amp;</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[2];</a:t>
            </a:r>
          </a:p>
          <a:p>
            <a:pPr lvl="0">
              <a:buSzPts val="1100"/>
            </a:pPr>
            <a:r>
              <a:rPr lang="en-US" sz="1300" b="1" dirty="0">
                <a:latin typeface="Courier New"/>
                <a:ea typeface="Courier New"/>
                <a:cs typeface="Courier New"/>
                <a:sym typeface="Courier New"/>
              </a:rPr>
              <a:t>*++p = 20;</a:t>
            </a:r>
          </a:p>
        </p:txBody>
      </p:sp>
      <p:graphicFrame>
        <p:nvGraphicFramePr>
          <p:cNvPr id="4" name="Table 3">
            <a:extLst>
              <a:ext uri="{FF2B5EF4-FFF2-40B4-BE49-F238E27FC236}">
                <a16:creationId xmlns:a16="http://schemas.microsoft.com/office/drawing/2014/main" id="{8D8F7D50-AE72-4F30-BADE-BFF9E1807FD6}"/>
              </a:ext>
            </a:extLst>
          </p:cNvPr>
          <p:cNvGraphicFramePr>
            <a:graphicFrameLocks noGrp="1"/>
          </p:cNvGraphicFramePr>
          <p:nvPr/>
        </p:nvGraphicFramePr>
        <p:xfrm>
          <a:off x="4907283" y="1407493"/>
          <a:ext cx="3231599" cy="2328511"/>
        </p:xfrm>
        <a:graphic>
          <a:graphicData uri="http://schemas.openxmlformats.org/drawingml/2006/table">
            <a:tbl>
              <a:tblPr firstRow="1" firstCol="1" bandRow="1"/>
              <a:tblGrid>
                <a:gridCol w="746758">
                  <a:extLst>
                    <a:ext uri="{9D8B030D-6E8A-4147-A177-3AD203B41FA5}">
                      <a16:colId xmlns:a16="http://schemas.microsoft.com/office/drawing/2014/main" val="363802380"/>
                    </a:ext>
                  </a:extLst>
                </a:gridCol>
                <a:gridCol w="792480">
                  <a:extLst>
                    <a:ext uri="{9D8B030D-6E8A-4147-A177-3AD203B41FA5}">
                      <a16:colId xmlns:a16="http://schemas.microsoft.com/office/drawing/2014/main" val="3558451562"/>
                    </a:ext>
                  </a:extLst>
                </a:gridCol>
                <a:gridCol w="1692361">
                  <a:extLst>
                    <a:ext uri="{9D8B030D-6E8A-4147-A177-3AD203B41FA5}">
                      <a16:colId xmlns:a16="http://schemas.microsoft.com/office/drawing/2014/main" val="2797408399"/>
                    </a:ext>
                  </a:extLst>
                </a:gridCol>
              </a:tblGrid>
              <a:tr h="464253">
                <a:tc>
                  <a:txBody>
                    <a:bodyPr/>
                    <a:lstStyle/>
                    <a:p>
                      <a:pPr marL="0" marR="0" algn="l">
                        <a:lnSpc>
                          <a:spcPct val="107000"/>
                        </a:lnSpc>
                        <a:spcBef>
                          <a:spcPts val="0"/>
                        </a:spcBef>
                        <a:spcAft>
                          <a:spcPts val="0"/>
                        </a:spcAft>
                      </a:pPr>
                      <a:r>
                        <a:rPr lang="en-US" sz="1100" b="1" u="sng" dirty="0">
                          <a:effectLst/>
                          <a:highlight>
                            <a:srgbClr val="FFFFFF"/>
                          </a:highlight>
                        </a:rPr>
                        <a:t>Variable 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Starting Address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Value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5008949"/>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X</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78203"/>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Y</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30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845092"/>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Z</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058547"/>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p</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1012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1020 1024 1028 1032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629349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arr[0]</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6 10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976625"/>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arr[1]</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5</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955136"/>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arr[2]</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62968"/>
                  </a:ext>
                </a:extLst>
              </a:tr>
              <a:tr h="205490">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arr[3]</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3 20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44587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arr[4]</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1036</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207407"/>
                  </a:ext>
                </a:extLst>
              </a:tr>
            </a:tbl>
          </a:graphicData>
        </a:graphic>
      </p:graphicFrame>
      <p:sp>
        <p:nvSpPr>
          <p:cNvPr id="14" name="Google Shape;175;p28">
            <a:extLst>
              <a:ext uri="{FF2B5EF4-FFF2-40B4-BE49-F238E27FC236}">
                <a16:creationId xmlns:a16="http://schemas.microsoft.com/office/drawing/2014/main" id="{6D2D8BFC-9288-4402-8C52-705569BC367D}"/>
              </a:ext>
            </a:extLst>
          </p:cNvPr>
          <p:cNvSpPr txBox="1">
            <a:spLocks noGrp="1"/>
          </p:cNvSpPr>
          <p:nvPr>
            <p:ph type="body" idx="1"/>
          </p:nvPr>
        </p:nvSpPr>
        <p:spPr>
          <a:xfrm>
            <a:off x="311700" y="1152475"/>
            <a:ext cx="4466040" cy="26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Trace the following code. Show the starting address, the intermediate and final values of the variables at each step. </a:t>
            </a:r>
            <a:r>
              <a:rPr lang="en-US" sz="1500" b="1" dirty="0">
                <a:latin typeface="Courier New" panose="02070309020205020404" pitchFamily="49" charset="0"/>
                <a:cs typeface="Courier New" panose="02070309020205020404" pitchFamily="49" charset="0"/>
              </a:rPr>
              <a:t>char</a:t>
            </a:r>
            <a:r>
              <a:rPr lang="en-US" sz="1500" dirty="0"/>
              <a:t> values are </a:t>
            </a:r>
            <a:r>
              <a:rPr lang="en-US" sz="1500" b="1" dirty="0">
                <a:latin typeface="Courier New" panose="02070309020205020404" pitchFamily="49" charset="0"/>
                <a:cs typeface="Courier New" panose="02070309020205020404" pitchFamily="49" charset="0"/>
              </a:rPr>
              <a:t>1 byte</a:t>
            </a:r>
            <a:r>
              <a:rPr lang="en-US" sz="1500" dirty="0"/>
              <a:t>, </a:t>
            </a:r>
            <a:r>
              <a:rPr lang="en-US" sz="1500" b="1" dirty="0">
                <a:latin typeface="Courier New" panose="02070309020205020404" pitchFamily="49" charset="0"/>
                <a:cs typeface="Courier New" panose="02070309020205020404" pitchFamily="49" charset="0"/>
              </a:rPr>
              <a:t>int</a:t>
            </a:r>
            <a:r>
              <a:rPr lang="en-US" sz="1500" dirty="0"/>
              <a:t> are </a:t>
            </a:r>
            <a:r>
              <a:rPr lang="en-US" sz="1500" b="1" dirty="0">
                <a:latin typeface="Courier New" panose="02070309020205020404" pitchFamily="49" charset="0"/>
                <a:cs typeface="Courier New" panose="02070309020205020404" pitchFamily="49" charset="0"/>
              </a:rPr>
              <a:t>4 bytes</a:t>
            </a:r>
            <a:r>
              <a:rPr lang="en-US" sz="1500" dirty="0"/>
              <a:t>, </a:t>
            </a:r>
            <a:r>
              <a:rPr lang="en-US" sz="1500" b="1" dirty="0">
                <a:latin typeface="Courier New" panose="02070309020205020404" pitchFamily="49" charset="0"/>
                <a:cs typeface="Courier New" panose="02070309020205020404" pitchFamily="49" charset="0"/>
              </a:rPr>
              <a:t>double</a:t>
            </a:r>
            <a:r>
              <a:rPr lang="en-US" sz="1500" dirty="0"/>
              <a:t> are </a:t>
            </a:r>
            <a:r>
              <a:rPr lang="en-US" sz="1500" b="1" dirty="0">
                <a:latin typeface="Courier New" panose="02070309020205020404" pitchFamily="49" charset="0"/>
                <a:cs typeface="Courier New" panose="02070309020205020404" pitchFamily="49" charset="0"/>
              </a:rPr>
              <a:t>8 bytes</a:t>
            </a:r>
            <a:r>
              <a:rPr lang="en-US" sz="1500" dirty="0"/>
              <a:t>, any type of </a:t>
            </a:r>
            <a:r>
              <a:rPr lang="en-US" sz="1500" b="1" dirty="0">
                <a:latin typeface="Courier New" panose="02070309020205020404" pitchFamily="49" charset="0"/>
                <a:cs typeface="Courier New" panose="02070309020205020404" pitchFamily="49" charset="0"/>
              </a:rPr>
              <a:t>pointer</a:t>
            </a:r>
            <a:r>
              <a:rPr lang="en-US" sz="1500" dirty="0"/>
              <a:t> variables are </a:t>
            </a:r>
            <a:r>
              <a:rPr lang="en-US" sz="1500" b="1" dirty="0">
                <a:latin typeface="Courier New" panose="02070309020205020404" pitchFamily="49" charset="0"/>
                <a:cs typeface="Courier New" panose="02070309020205020404" pitchFamily="49" charset="0"/>
              </a:rPr>
              <a:t>8 bytes</a:t>
            </a:r>
            <a:r>
              <a:rPr lang="en-US" sz="1500" dirty="0"/>
              <a:t>. Assume that the starting address is </a:t>
            </a:r>
            <a:r>
              <a:rPr lang="en-US" sz="1500" b="1" dirty="0"/>
              <a:t>1000</a:t>
            </a:r>
            <a:r>
              <a:rPr lang="en-US" sz="1500" dirty="0"/>
              <a:t>.</a:t>
            </a:r>
          </a:p>
        </p:txBody>
      </p:sp>
    </p:spTree>
    <p:extLst>
      <p:ext uri="{BB962C8B-B14F-4D97-AF65-F5344CB8AC3E}">
        <p14:creationId xmlns:p14="http://schemas.microsoft.com/office/powerpoint/2010/main" val="3017562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malloc Example</a:t>
            </a:r>
            <a:endParaRPr dirty="0"/>
          </a:p>
        </p:txBody>
      </p:sp>
      <p:sp>
        <p:nvSpPr>
          <p:cNvPr id="186" name="Google Shape;186;p29"/>
          <p:cNvSpPr txBox="1"/>
          <p:nvPr/>
        </p:nvSpPr>
        <p:spPr>
          <a:xfrm>
            <a:off x="3659600" y="1153725"/>
            <a:ext cx="4327113" cy="3368269"/>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int* ptr;</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int num;</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int i;</a:t>
            </a:r>
            <a:br>
              <a:rPr lang="en" b="1" dirty="0">
                <a:solidFill>
                  <a:schemeClr val="dk1"/>
                </a:solidFill>
                <a:latin typeface="Courier New"/>
                <a:ea typeface="Courier New"/>
                <a:cs typeface="Courier New"/>
                <a:sym typeface="Courier New"/>
              </a:rPr>
            </a:b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printf("Enter the number of items: ");</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scanf("%d", &amp;num);</a:t>
            </a:r>
            <a:br>
              <a:rPr lang="en" b="1" dirty="0">
                <a:solidFill>
                  <a:schemeClr val="dk1"/>
                </a:solidFill>
                <a:latin typeface="Courier New"/>
                <a:ea typeface="Courier New"/>
                <a:cs typeface="Courier New"/>
                <a:sym typeface="Courier New"/>
              </a:rPr>
            </a:b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ptr = (int*)malloc(num * sizeof(int));</a:t>
            </a:r>
            <a:endParaRPr sz="1000" dirty="0"/>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for(i = 0; i &lt; num; i++)</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ptr[i] = i * 5;</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printf("%d\n", ptr[i]);</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free(ptr);</a:t>
            </a:r>
            <a:endParaRPr b="1" dirty="0">
              <a:solidFill>
                <a:schemeClr val="dk1"/>
              </a:solidFill>
              <a:latin typeface="Courier New"/>
              <a:ea typeface="Courier New"/>
              <a:cs typeface="Courier New"/>
              <a:sym typeface="Courier New"/>
            </a:endParaRPr>
          </a:p>
        </p:txBody>
      </p:sp>
      <p:sp>
        <p:nvSpPr>
          <p:cNvPr id="187" name="Google Shape;187;p29"/>
          <p:cNvSpPr txBox="1">
            <a:spLocks noGrp="1"/>
          </p:cNvSpPr>
          <p:nvPr>
            <p:ph type="body" idx="1"/>
          </p:nvPr>
        </p:nvSpPr>
        <p:spPr>
          <a:xfrm>
            <a:off x="311700" y="1152475"/>
            <a:ext cx="3295200" cy="32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In this example, we don’t know the size of the array at compile time. We ask the user to enter the size and then dynamically allocate an array for that size.</a:t>
            </a:r>
            <a:endParaRPr sz="1700"/>
          </a:p>
          <a:p>
            <a:pPr marL="0" lvl="0" indent="0" algn="l" rtl="0">
              <a:spcBef>
                <a:spcPts val="1600"/>
              </a:spcBef>
              <a:spcAft>
                <a:spcPts val="0"/>
              </a:spcAft>
              <a:buNone/>
            </a:pPr>
            <a:r>
              <a:rPr lang="en" sz="1700"/>
              <a:t>It then fills the array with values from the user.</a:t>
            </a:r>
            <a:endParaRPr sz="1700"/>
          </a:p>
          <a:p>
            <a:pPr marL="0" lvl="0" indent="0" algn="l" rtl="0">
              <a:spcBef>
                <a:spcPts val="1600"/>
              </a:spcBef>
              <a:spcAft>
                <a:spcPts val="1600"/>
              </a:spcAft>
              <a:buNone/>
            </a:pPr>
            <a:r>
              <a:rPr lang="en" sz="1700"/>
              <a:t>At the end of the program, we deallocate the array.</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Prototypes</a:t>
            </a:r>
            <a:endParaRPr/>
          </a:p>
        </p:txBody>
      </p:sp>
      <p:sp>
        <p:nvSpPr>
          <p:cNvPr id="220" name="Google Shape;22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A </a:t>
            </a:r>
            <a:r>
              <a:rPr lang="en" sz="1600" b="1"/>
              <a:t>function definition </a:t>
            </a:r>
            <a:r>
              <a:rPr lang="en" sz="1600"/>
              <a:t>is the full implementation of a function. A </a:t>
            </a:r>
            <a:r>
              <a:rPr lang="en" sz="1600" b="1"/>
              <a:t>function prototype</a:t>
            </a:r>
            <a:r>
              <a:rPr lang="en" sz="1600"/>
              <a:t> is a function declaration.  It is essentially the function header (the return type, function identifier, parameter list with or without the parameter names) plus a semi-colon.</a:t>
            </a:r>
            <a:endParaRPr sz="1600"/>
          </a:p>
        </p:txBody>
      </p:sp>
      <p:sp>
        <p:nvSpPr>
          <p:cNvPr id="221" name="Google Shape;221;p33"/>
          <p:cNvSpPr txBox="1"/>
          <p:nvPr/>
        </p:nvSpPr>
        <p:spPr>
          <a:xfrm>
            <a:off x="363760" y="2159575"/>
            <a:ext cx="3943175" cy="183145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1" dirty="0">
                <a:latin typeface="Courier New"/>
                <a:ea typeface="Courier New"/>
                <a:cs typeface="Courier New"/>
                <a:sym typeface="Courier New"/>
              </a:rPr>
              <a:t>void functionFoo(double x, int y)</a:t>
            </a:r>
            <a:endParaRPr sz="1200" b="1" dirty="0">
              <a:latin typeface="Courier New"/>
              <a:ea typeface="Courier New"/>
              <a:cs typeface="Courier New"/>
              <a:sym typeface="Courier New"/>
            </a:endParaRPr>
          </a:p>
          <a:p>
            <a:pPr marL="0" marR="0" lvl="0" indent="0" algn="l" rtl="0">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marR="0" lvl="0" indent="0" algn="l" rtl="0">
              <a:spcBef>
                <a:spcPts val="0"/>
              </a:spcBef>
              <a:spcAft>
                <a:spcPts val="0"/>
              </a:spcAft>
              <a:buNone/>
            </a:pPr>
            <a:r>
              <a:rPr lang="en" sz="1200" b="1" dirty="0">
                <a:latin typeface="Courier New"/>
                <a:ea typeface="Courier New"/>
                <a:cs typeface="Courier New"/>
                <a:sym typeface="Courier New"/>
              </a:rPr>
              <a:t>	printf( "%lf %d\n", x, y);</a:t>
            </a:r>
            <a:endParaRPr sz="1200" b="1" dirty="0">
              <a:latin typeface="Courier New"/>
              <a:ea typeface="Courier New"/>
              <a:cs typeface="Courier New"/>
              <a:sym typeface="Courier New"/>
            </a:endParaRPr>
          </a:p>
          <a:p>
            <a:pPr marL="0" marR="0" lvl="0" indent="0" algn="l" rtl="0">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marR="0" lvl="0" indent="0" algn="l" rtl="0">
              <a:spcBef>
                <a:spcPts val="0"/>
              </a:spcBef>
              <a:spcAft>
                <a:spcPts val="0"/>
              </a:spcAft>
              <a:buNone/>
            </a:pPr>
            <a:endParaRPr sz="1200" b="1" dirty="0">
              <a:latin typeface="Courier New"/>
              <a:ea typeface="Courier New"/>
              <a:cs typeface="Courier New"/>
              <a:sym typeface="Courier New"/>
            </a:endParaRPr>
          </a:p>
          <a:p>
            <a:pPr marL="0" marR="0" lvl="0" indent="0" algn="l" rtl="0">
              <a:spcBef>
                <a:spcPts val="0"/>
              </a:spcBef>
              <a:spcAft>
                <a:spcPts val="0"/>
              </a:spcAft>
              <a:buNone/>
            </a:pPr>
            <a:r>
              <a:rPr lang="en" sz="1200" b="1" dirty="0">
                <a:latin typeface="Courier New"/>
                <a:ea typeface="Courier New"/>
                <a:cs typeface="Courier New"/>
                <a:sym typeface="Courier New"/>
              </a:rPr>
              <a:t>int functionBar(int x[], int size)</a:t>
            </a:r>
            <a:endParaRPr sz="1200" b="1" dirty="0">
              <a:latin typeface="Courier New"/>
              <a:ea typeface="Courier New"/>
              <a:cs typeface="Courier New"/>
              <a:sym typeface="Courier New"/>
            </a:endParaRPr>
          </a:p>
          <a:p>
            <a:pPr marL="0" marR="0" lvl="0" indent="0" algn="l" rtl="0">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marR="0" lvl="0" indent="457200" algn="l" rtl="0">
              <a:spcBef>
                <a:spcPts val="0"/>
              </a:spcBef>
              <a:spcAft>
                <a:spcPts val="0"/>
              </a:spcAft>
              <a:buNone/>
            </a:pPr>
            <a:r>
              <a:rPr lang="en" sz="1200" b="1" dirty="0">
                <a:latin typeface="Courier New"/>
                <a:ea typeface="Courier New"/>
                <a:cs typeface="Courier New"/>
                <a:sym typeface="Courier New"/>
              </a:rPr>
              <a:t>return x[size - 1] * 2;</a:t>
            </a:r>
            <a:br>
              <a:rPr lang="en" sz="1200" b="1" dirty="0">
                <a:latin typeface="Courier New"/>
                <a:ea typeface="Courier New"/>
                <a:cs typeface="Courier New"/>
                <a:sym typeface="Courier New"/>
              </a:rPr>
            </a:b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marR="0" lvl="0" indent="0" algn="l" rtl="0">
              <a:spcBef>
                <a:spcPts val="0"/>
              </a:spcBef>
              <a:spcAft>
                <a:spcPts val="0"/>
              </a:spcAft>
              <a:buNone/>
            </a:pPr>
            <a:endParaRPr sz="1200" b="1" dirty="0">
              <a:latin typeface="Courier New"/>
              <a:ea typeface="Courier New"/>
              <a:cs typeface="Courier New"/>
              <a:sym typeface="Courier New"/>
            </a:endParaRPr>
          </a:p>
        </p:txBody>
      </p:sp>
      <p:sp>
        <p:nvSpPr>
          <p:cNvPr id="223" name="Google Shape;223;p33"/>
          <p:cNvSpPr txBox="1"/>
          <p:nvPr/>
        </p:nvSpPr>
        <p:spPr>
          <a:xfrm>
            <a:off x="4824753" y="2487022"/>
            <a:ext cx="3943175" cy="1176556"/>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These are the prototypes for the</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functions definitions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void functionFoo(double x, int y);</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int functionBar(int x[], int size);</a:t>
            </a:r>
            <a:endParaRPr b="1" dirty="0">
              <a:latin typeface="Courier New"/>
              <a:ea typeface="Courier New"/>
              <a:cs typeface="Courier New"/>
              <a:sym typeface="Courier New"/>
            </a:endParaRPr>
          </a:p>
        </p:txBody>
      </p:sp>
      <p:sp>
        <p:nvSpPr>
          <p:cNvPr id="224" name="Google Shape;224;p33"/>
          <p:cNvSpPr/>
          <p:nvPr/>
        </p:nvSpPr>
        <p:spPr>
          <a:xfrm>
            <a:off x="3273000" y="4209800"/>
            <a:ext cx="2598000" cy="6480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solidFill>
                  <a:srgbClr val="FFFFFF"/>
                </a:solidFill>
                <a:latin typeface="Calibri"/>
                <a:ea typeface="Calibri"/>
                <a:cs typeface="Calibri"/>
                <a:sym typeface="Calibri"/>
              </a:rPr>
              <a:t>Write a prototype for every function you write.</a:t>
            </a:r>
            <a:endParaRPr dirty="0">
              <a:solidFill>
                <a:srgbClr val="FFFFFF"/>
              </a:solidFill>
              <a:latin typeface="Calibri"/>
              <a:ea typeface="Calibri"/>
              <a:cs typeface="Calibri"/>
              <a:sym typeface="Calibri"/>
            </a:endParaRPr>
          </a:p>
        </p:txBody>
      </p:sp>
      <p:sp>
        <p:nvSpPr>
          <p:cNvPr id="222" name="Google Shape;222;p33"/>
          <p:cNvSpPr/>
          <p:nvPr/>
        </p:nvSpPr>
        <p:spPr>
          <a:xfrm>
            <a:off x="4358994" y="2896050"/>
            <a:ext cx="413700" cy="358500"/>
          </a:xfrm>
          <a:prstGeom prst="rightArrow">
            <a:avLst>
              <a:gd name="adj1" fmla="val 50000"/>
              <a:gd name="adj2" fmla="val 50000"/>
            </a:avLst>
          </a:prstGeom>
          <a:solidFill>
            <a:srgbClr val="ED7D31"/>
          </a:solidFill>
          <a:ln w="9525" cap="flat" cmpd="sng">
            <a:solidFill>
              <a:srgbClr val="AC5B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Prototypes without Names</a:t>
            </a:r>
            <a:endParaRPr/>
          </a:p>
        </p:txBody>
      </p:sp>
      <p:sp>
        <p:nvSpPr>
          <p:cNvPr id="230" name="Google Shape;23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Function prototypes do not actually need the parameter names.</a:t>
            </a:r>
            <a:endParaRPr/>
          </a:p>
        </p:txBody>
      </p:sp>
      <p:sp>
        <p:nvSpPr>
          <p:cNvPr id="231" name="Google Shape;231;p34"/>
          <p:cNvSpPr txBox="1"/>
          <p:nvPr/>
        </p:nvSpPr>
        <p:spPr>
          <a:xfrm>
            <a:off x="593235" y="2056316"/>
            <a:ext cx="3455156" cy="1798063"/>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1" dirty="0">
                <a:latin typeface="Courier New"/>
                <a:ea typeface="Courier New"/>
                <a:cs typeface="Courier New"/>
                <a:sym typeface="Courier New"/>
              </a:rPr>
              <a:t>void functionFoo(double x, int y)</a:t>
            </a:r>
            <a:endParaRPr sz="1200" b="1" dirty="0">
              <a:latin typeface="Courier New"/>
              <a:ea typeface="Courier New"/>
              <a:cs typeface="Courier New"/>
              <a:sym typeface="Courier New"/>
            </a:endParaRPr>
          </a:p>
          <a:p>
            <a:pPr marL="0" marR="0" lvl="0" indent="0" algn="l" rtl="0">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marR="0" lvl="0" indent="0" algn="l" rtl="0">
              <a:spcBef>
                <a:spcPts val="0"/>
              </a:spcBef>
              <a:spcAft>
                <a:spcPts val="0"/>
              </a:spcAft>
              <a:buNone/>
            </a:pPr>
            <a:r>
              <a:rPr lang="en" sz="1200" b="1" dirty="0">
                <a:latin typeface="Courier New"/>
                <a:ea typeface="Courier New"/>
                <a:cs typeface="Courier New"/>
                <a:sym typeface="Courier New"/>
              </a:rPr>
              <a:t>	printf("%lf %d\n", x, y);</a:t>
            </a:r>
            <a:endParaRPr sz="1200" b="1" dirty="0">
              <a:latin typeface="Courier New"/>
              <a:ea typeface="Courier New"/>
              <a:cs typeface="Courier New"/>
              <a:sym typeface="Courier New"/>
            </a:endParaRPr>
          </a:p>
          <a:p>
            <a:pPr marL="0" marR="0" lvl="0" indent="0" algn="l" rtl="0">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marR="0" lvl="0" indent="0" algn="l" rtl="0">
              <a:spcBef>
                <a:spcPts val="0"/>
              </a:spcBef>
              <a:spcAft>
                <a:spcPts val="0"/>
              </a:spcAft>
              <a:buNone/>
            </a:pPr>
            <a:endParaRPr sz="1200" b="1" dirty="0">
              <a:latin typeface="Courier New"/>
              <a:ea typeface="Courier New"/>
              <a:cs typeface="Courier New"/>
              <a:sym typeface="Courier New"/>
            </a:endParaRPr>
          </a:p>
          <a:p>
            <a:pPr marL="0" marR="0" lvl="0" indent="0" algn="l" rtl="0">
              <a:spcBef>
                <a:spcPts val="0"/>
              </a:spcBef>
              <a:spcAft>
                <a:spcPts val="0"/>
              </a:spcAft>
              <a:buNone/>
            </a:pPr>
            <a:r>
              <a:rPr lang="en" sz="1200" b="1" dirty="0">
                <a:latin typeface="Courier New"/>
                <a:ea typeface="Courier New"/>
                <a:cs typeface="Courier New"/>
                <a:sym typeface="Courier New"/>
              </a:rPr>
              <a:t>int functionBar(int x[], int size)</a:t>
            </a:r>
            <a:endParaRPr sz="1200" b="1" dirty="0">
              <a:latin typeface="Courier New"/>
              <a:ea typeface="Courier New"/>
              <a:cs typeface="Courier New"/>
              <a:sym typeface="Courier New"/>
            </a:endParaRPr>
          </a:p>
          <a:p>
            <a:pPr marL="0" marR="0" lvl="0" indent="0" algn="l" rtl="0">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marR="0" lvl="0" indent="457200" algn="l" rtl="0">
              <a:spcBef>
                <a:spcPts val="0"/>
              </a:spcBef>
              <a:spcAft>
                <a:spcPts val="0"/>
              </a:spcAft>
              <a:buNone/>
            </a:pPr>
            <a:r>
              <a:rPr lang="en" sz="1200" b="1" dirty="0">
                <a:latin typeface="Courier New"/>
                <a:ea typeface="Courier New"/>
                <a:cs typeface="Courier New"/>
                <a:sym typeface="Courier New"/>
              </a:rPr>
              <a:t>return x[size - 1] * 2;</a:t>
            </a:r>
            <a:br>
              <a:rPr lang="en" sz="1200" b="1" dirty="0">
                <a:latin typeface="Courier New"/>
                <a:ea typeface="Courier New"/>
                <a:cs typeface="Courier New"/>
                <a:sym typeface="Courier New"/>
              </a:rPr>
            </a:b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marR="0" lvl="0" indent="0" algn="l" rtl="0">
              <a:spcBef>
                <a:spcPts val="0"/>
              </a:spcBef>
              <a:spcAft>
                <a:spcPts val="0"/>
              </a:spcAft>
              <a:buNone/>
            </a:pPr>
            <a:endParaRPr sz="1200" b="1" dirty="0">
              <a:latin typeface="Courier New"/>
              <a:ea typeface="Courier New"/>
              <a:cs typeface="Courier New"/>
              <a:sym typeface="Courier New"/>
            </a:endParaRPr>
          </a:p>
        </p:txBody>
      </p:sp>
      <p:sp>
        <p:nvSpPr>
          <p:cNvPr id="232" name="Google Shape;232;p34"/>
          <p:cNvSpPr/>
          <p:nvPr/>
        </p:nvSpPr>
        <p:spPr>
          <a:xfrm>
            <a:off x="4329925" y="2776100"/>
            <a:ext cx="413700" cy="358500"/>
          </a:xfrm>
          <a:prstGeom prst="rightArrow">
            <a:avLst>
              <a:gd name="adj1" fmla="val 50000"/>
              <a:gd name="adj2" fmla="val 50000"/>
            </a:avLst>
          </a:prstGeom>
          <a:solidFill>
            <a:srgbClr val="ED7D31"/>
          </a:solidFill>
          <a:ln w="9525" cap="flat" cmpd="sng">
            <a:solidFill>
              <a:srgbClr val="AC5B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txBox="1"/>
          <p:nvPr/>
        </p:nvSpPr>
        <p:spPr>
          <a:xfrm>
            <a:off x="4884906" y="2239236"/>
            <a:ext cx="3947394" cy="1432225"/>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These are the prototypes for the</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functions definitions without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parameter names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void functionFoo(double, int);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int functionBar(int[], int);</a:t>
            </a:r>
            <a:endParaRPr b="1" dirty="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Local Variables in Functions</a:t>
            </a:r>
            <a:endParaRPr/>
          </a:p>
        </p:txBody>
      </p:sp>
      <p:sp>
        <p:nvSpPr>
          <p:cNvPr id="262" name="Google Shape;262;p38"/>
          <p:cNvSpPr txBox="1">
            <a:spLocks noGrp="1"/>
          </p:cNvSpPr>
          <p:nvPr>
            <p:ph type="body" idx="1"/>
          </p:nvPr>
        </p:nvSpPr>
        <p:spPr>
          <a:xfrm>
            <a:off x="311700" y="1152475"/>
            <a:ext cx="4445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that variables declared in functions are local to that function.</a:t>
            </a:r>
            <a:endParaRPr/>
          </a:p>
          <a:p>
            <a:pPr marL="0" lvl="0" indent="0" algn="l" rtl="0">
              <a:spcBef>
                <a:spcPts val="1600"/>
              </a:spcBef>
              <a:spcAft>
                <a:spcPts val="0"/>
              </a:spcAft>
              <a:buNone/>
            </a:pPr>
            <a:r>
              <a:rPr lang="en" b="1">
                <a:latin typeface="Courier New"/>
                <a:ea typeface="Courier New"/>
                <a:cs typeface="Courier New"/>
                <a:sym typeface="Courier New"/>
              </a:rPr>
              <a:t>x</a:t>
            </a:r>
            <a:r>
              <a:rPr lang="en"/>
              <a:t> is a local variable in </a:t>
            </a:r>
            <a:r>
              <a:rPr lang="en" b="1">
                <a:latin typeface="Courier New"/>
                <a:ea typeface="Courier New"/>
                <a:cs typeface="Courier New"/>
                <a:sym typeface="Courier New"/>
              </a:rPr>
              <a:t>doSomething()</a:t>
            </a:r>
            <a:r>
              <a:rPr lang="en"/>
              <a:t>. Its scope is limited to this function. When </a:t>
            </a:r>
            <a:r>
              <a:rPr lang="en" b="1">
                <a:latin typeface="Courier New"/>
                <a:ea typeface="Courier New"/>
                <a:cs typeface="Courier New"/>
                <a:sym typeface="Courier New"/>
              </a:rPr>
              <a:t>doSomething()</a:t>
            </a:r>
            <a:r>
              <a:rPr lang="en"/>
              <a:t> is complete, that local variable goes away.</a:t>
            </a:r>
            <a:endParaRPr/>
          </a:p>
          <a:p>
            <a:pPr marL="0" lvl="0" indent="0" algn="l" rtl="0">
              <a:spcBef>
                <a:spcPts val="1600"/>
              </a:spcBef>
              <a:spcAft>
                <a:spcPts val="1600"/>
              </a:spcAft>
              <a:buNone/>
            </a:pPr>
            <a:r>
              <a:rPr lang="en"/>
              <a:t>When </a:t>
            </a:r>
            <a:r>
              <a:rPr lang="en" b="1">
                <a:latin typeface="Courier New"/>
                <a:ea typeface="Courier New"/>
                <a:cs typeface="Courier New"/>
                <a:sym typeface="Courier New"/>
              </a:rPr>
              <a:t>doSomething()</a:t>
            </a:r>
            <a:r>
              <a:rPr lang="en"/>
              <a:t> is called again, a new local variable </a:t>
            </a:r>
            <a:r>
              <a:rPr lang="en" b="1">
                <a:latin typeface="Courier New"/>
                <a:ea typeface="Courier New"/>
                <a:cs typeface="Courier New"/>
                <a:sym typeface="Courier New"/>
              </a:rPr>
              <a:t>x</a:t>
            </a:r>
            <a:r>
              <a:rPr lang="en"/>
              <a:t> is created. </a:t>
            </a:r>
            <a:endParaRPr/>
          </a:p>
        </p:txBody>
      </p:sp>
      <p:sp>
        <p:nvSpPr>
          <p:cNvPr id="263" name="Google Shape;263;p38"/>
          <p:cNvSpPr txBox="1"/>
          <p:nvPr/>
        </p:nvSpPr>
        <p:spPr>
          <a:xfrm>
            <a:off x="4988875" y="107156"/>
            <a:ext cx="3960600" cy="4591319"/>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#include&lt;stdio.h&gt;</a:t>
            </a:r>
          </a:p>
          <a:p>
            <a:pPr marL="0" marR="0" lvl="0" indent="0" algn="l" rtl="0">
              <a:spcBef>
                <a:spcPts val="0"/>
              </a:spcBef>
              <a:spcAft>
                <a:spcPts val="0"/>
              </a:spcAft>
              <a:buNone/>
            </a:pPr>
            <a:endParaRPr lang="en"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int </a:t>
            </a:r>
            <a:r>
              <a:rPr lang="en" b="1" dirty="0">
                <a:solidFill>
                  <a:schemeClr val="dk1"/>
                </a:solidFill>
                <a:latin typeface="Courier New"/>
                <a:ea typeface="Courier New"/>
                <a:cs typeface="Courier New"/>
                <a:sym typeface="Courier New"/>
              </a:rPr>
              <a:t>doSomething</a:t>
            </a: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endParaRPr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int main(int argc, char* argv[])</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    int result = 0, </a:t>
            </a:r>
            <a:r>
              <a:rPr lang="en-US" b="1" dirty="0" err="1">
                <a:solidFill>
                  <a:srgbClr val="000000"/>
                </a:solidFill>
                <a:latin typeface="Courier New"/>
                <a:ea typeface="Courier New"/>
                <a:cs typeface="Courier New"/>
                <a:sym typeface="Courier New"/>
              </a:rPr>
              <a:t>i</a:t>
            </a:r>
            <a:r>
              <a:rPr lang="en" b="1" dirty="0">
                <a:solidFill>
                  <a:srgbClr val="000000"/>
                </a:solidFill>
                <a:latin typeface="Courier New"/>
                <a:ea typeface="Courier New"/>
                <a:cs typeface="Courier New"/>
                <a:sym typeface="Courier New"/>
              </a:rPr>
              <a:t> = 0;</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    for(i = 0; i &lt; 5; i++)</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    {</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        result = </a:t>
            </a:r>
            <a:r>
              <a:rPr lang="en" b="1" dirty="0">
                <a:solidFill>
                  <a:schemeClr val="dk1"/>
                </a:solidFill>
                <a:latin typeface="Courier New"/>
                <a:ea typeface="Courier New"/>
                <a:cs typeface="Courier New"/>
                <a:sym typeface="Courier New"/>
              </a:rPr>
              <a:t>doSomething</a:t>
            </a: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        printf("%d\n", result);</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    }</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    return 0;</a:t>
            </a:r>
            <a:br>
              <a:rPr lang="en" b="1" dirty="0">
                <a:solidFill>
                  <a:srgbClr val="000000"/>
                </a:solidFill>
                <a:latin typeface="Courier New"/>
                <a:ea typeface="Courier New"/>
                <a:cs typeface="Courier New"/>
                <a:sym typeface="Courier New"/>
              </a:rPr>
            </a:b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endParaRPr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int </a:t>
            </a:r>
            <a:r>
              <a:rPr lang="en" b="1" dirty="0">
                <a:solidFill>
                  <a:schemeClr val="dk1"/>
                </a:solidFill>
                <a:latin typeface="Courier New"/>
                <a:ea typeface="Courier New"/>
                <a:cs typeface="Courier New"/>
                <a:sym typeface="Courier New"/>
              </a:rPr>
              <a:t>doSomething</a:t>
            </a: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    int x = 0;</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    x = x + 5;</a:t>
            </a:r>
            <a:br>
              <a:rPr lang="en" b="1" dirty="0">
                <a:solidFill>
                  <a:srgbClr val="000000"/>
                </a:solidFill>
                <a:latin typeface="Courier New"/>
                <a:ea typeface="Courier New"/>
                <a:cs typeface="Courier New"/>
                <a:sym typeface="Courier New"/>
              </a:rPr>
            </a:br>
            <a:r>
              <a:rPr lang="en" b="1" dirty="0">
                <a:solidFill>
                  <a:srgbClr val="000000"/>
                </a:solidFill>
                <a:latin typeface="Courier New"/>
                <a:ea typeface="Courier New"/>
                <a:cs typeface="Courier New"/>
                <a:sym typeface="Courier New"/>
              </a:rPr>
              <a:t>    return x;</a:t>
            </a:r>
            <a:endParaRPr dirty="0"/>
          </a:p>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Pass-by-Value</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By default, parameters are passed by value (like in Java). </a:t>
            </a:r>
            <a:endParaRPr dirty="0"/>
          </a:p>
        </p:txBody>
      </p:sp>
      <p:sp>
        <p:nvSpPr>
          <p:cNvPr id="76" name="Google Shape;76;p16"/>
          <p:cNvSpPr/>
          <p:nvPr/>
        </p:nvSpPr>
        <p:spPr>
          <a:xfrm>
            <a:off x="5295975" y="2647950"/>
            <a:ext cx="2728200" cy="970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void doSomething(int x)</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x = 1000;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77" name="Google Shape;77;p16"/>
          <p:cNvSpPr/>
          <p:nvPr/>
        </p:nvSpPr>
        <p:spPr>
          <a:xfrm>
            <a:off x="123760" y="2468751"/>
            <a:ext cx="4878710" cy="2202649"/>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main(int argc, char* argv[])</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p>
          <a:p>
            <a:pPr marL="0" marR="0" lvl="0" indent="0" algn="l" rtl="0">
              <a:spcBef>
                <a:spcPts val="0"/>
              </a:spcBef>
              <a:spcAft>
                <a:spcPts val="0"/>
              </a:spcAft>
              <a:buNone/>
            </a:pP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int foobar = 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doSomething(</a:t>
            </a:r>
            <a:r>
              <a:rPr lang="en" b="1" dirty="0">
                <a:solidFill>
                  <a:srgbClr val="4472C4"/>
                </a:solidFill>
                <a:latin typeface="Courier New"/>
                <a:ea typeface="Courier New"/>
                <a:cs typeface="Courier New"/>
                <a:sym typeface="Courier New"/>
              </a:rPr>
              <a:t>foobar</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actual parameter foobar does not </a:t>
            </a:r>
            <a:endParaRPr b="1" dirty="0">
              <a:solidFill>
                <a:srgbClr val="666666"/>
              </a:solidFill>
              <a:latin typeface="Courier New"/>
              <a:ea typeface="Courier New"/>
              <a:cs typeface="Courier New"/>
              <a:sym typeface="Courier New"/>
            </a:endParaRPr>
          </a:p>
          <a:p>
            <a:pPr marL="0" marR="0" lvl="0" indent="457200" algn="l" rtl="0">
              <a:spcBef>
                <a:spcPts val="0"/>
              </a:spcBef>
              <a:spcAft>
                <a:spcPts val="0"/>
              </a:spcAft>
              <a:buNone/>
            </a:pPr>
            <a:r>
              <a:rPr lang="en" b="1" dirty="0">
                <a:solidFill>
                  <a:srgbClr val="666666"/>
                </a:solidFill>
                <a:latin typeface="Courier New"/>
                <a:ea typeface="Courier New"/>
                <a:cs typeface="Courier New"/>
                <a:sym typeface="Courier New"/>
              </a:rPr>
              <a:t>    change from this function call. </a:t>
            </a:r>
          </a:p>
          <a:p>
            <a:pPr marL="0" marR="0" lvl="0" indent="457200" algn="l" rtl="0">
              <a:spcBef>
                <a:spcPts val="0"/>
              </a:spcBef>
              <a:spcAft>
                <a:spcPts val="0"/>
              </a:spcAft>
              <a:buNone/>
            </a:pPr>
            <a:r>
              <a:rPr lang="en" b="1" dirty="0">
                <a:solidFill>
                  <a:srgbClr val="666666"/>
                </a:solidFill>
                <a:latin typeface="Courier New"/>
                <a:ea typeface="Courier New"/>
                <a:cs typeface="Courier New"/>
                <a:sym typeface="Courier New"/>
              </a:rPr>
              <a:t>	This prints 0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 foobar); </a:t>
            </a: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cxnSp>
        <p:nvCxnSpPr>
          <p:cNvPr id="78" name="Google Shape;78;p16"/>
          <p:cNvCxnSpPr/>
          <p:nvPr/>
        </p:nvCxnSpPr>
        <p:spPr>
          <a:xfrm flipH="1">
            <a:off x="7583350" y="1846375"/>
            <a:ext cx="900" cy="924000"/>
          </a:xfrm>
          <a:prstGeom prst="straightConnector1">
            <a:avLst/>
          </a:prstGeom>
          <a:noFill/>
          <a:ln w="28575" cap="flat" cmpd="sng">
            <a:solidFill>
              <a:srgbClr val="4472C4"/>
            </a:solidFill>
            <a:prstDash val="solid"/>
            <a:round/>
            <a:headEnd type="none" w="med" len="med"/>
            <a:tailEnd type="triangle" w="med" len="med"/>
          </a:ln>
        </p:spPr>
      </p:cxnSp>
      <p:cxnSp>
        <p:nvCxnSpPr>
          <p:cNvPr id="79" name="Google Shape;79;p16"/>
          <p:cNvCxnSpPr>
            <a:cxnSpLocks/>
          </p:cNvCxnSpPr>
          <p:nvPr/>
        </p:nvCxnSpPr>
        <p:spPr>
          <a:xfrm flipH="1">
            <a:off x="2862232" y="1840550"/>
            <a:ext cx="4727118" cy="0"/>
          </a:xfrm>
          <a:prstGeom prst="straightConnector1">
            <a:avLst/>
          </a:prstGeom>
          <a:noFill/>
          <a:ln w="28575" cap="flat" cmpd="sng">
            <a:solidFill>
              <a:srgbClr val="4472C4"/>
            </a:solidFill>
            <a:prstDash val="solid"/>
            <a:round/>
            <a:headEnd type="none" w="med" len="med"/>
            <a:tailEnd type="none" w="med" len="med"/>
          </a:ln>
        </p:spPr>
      </p:cxnSp>
      <p:cxnSp>
        <p:nvCxnSpPr>
          <p:cNvPr id="80" name="Google Shape;80;p16"/>
          <p:cNvCxnSpPr>
            <a:cxnSpLocks/>
          </p:cNvCxnSpPr>
          <p:nvPr/>
        </p:nvCxnSpPr>
        <p:spPr>
          <a:xfrm flipV="1">
            <a:off x="2862232" y="1840549"/>
            <a:ext cx="0" cy="1571999"/>
          </a:xfrm>
          <a:prstGeom prst="straightConnector1">
            <a:avLst/>
          </a:prstGeom>
          <a:noFill/>
          <a:ln w="28575" cap="flat" cmpd="sng">
            <a:solidFill>
              <a:srgbClr val="4472C4"/>
            </a:solidFill>
            <a:prstDash val="solid"/>
            <a:round/>
            <a:headEnd type="none" w="med" len="med"/>
            <a:tailEnd type="none" w="med" len="med"/>
          </a:ln>
        </p:spPr>
      </p:cxnSp>
      <p:sp>
        <p:nvSpPr>
          <p:cNvPr id="81" name="Google Shape;81;p16"/>
          <p:cNvSpPr txBox="1">
            <a:spLocks noGrp="1"/>
          </p:cNvSpPr>
          <p:nvPr>
            <p:ph type="body" idx="1"/>
          </p:nvPr>
        </p:nvSpPr>
        <p:spPr>
          <a:xfrm>
            <a:off x="3102300" y="1828175"/>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4472C4"/>
                </a:solidFill>
              </a:rPr>
              <a:t>A copy of the actual parameter’s value is passed to the function.</a:t>
            </a:r>
            <a:endParaRPr sz="1500" b="1">
              <a:solidFill>
                <a:srgbClr val="4472C4"/>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Pass-by-Pointer</a:t>
            </a:r>
            <a:endParaRPr/>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To call this function, we need to pass the memory address of the actual parameter using the reference </a:t>
            </a:r>
            <a:r>
              <a:rPr lang="en" sz="1600" b="1" dirty="0">
                <a:latin typeface="Courier New"/>
                <a:ea typeface="Courier New"/>
                <a:cs typeface="Courier New"/>
                <a:sym typeface="Courier New"/>
              </a:rPr>
              <a:t>&amp;</a:t>
            </a:r>
            <a:r>
              <a:rPr lang="en" sz="1600" dirty="0"/>
              <a:t> operator.</a:t>
            </a:r>
            <a:endParaRPr sz="1600" dirty="0"/>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sp>
        <p:nvSpPr>
          <p:cNvPr id="102" name="Google Shape;102;p19"/>
          <p:cNvSpPr/>
          <p:nvPr/>
        </p:nvSpPr>
        <p:spPr>
          <a:xfrm>
            <a:off x="5295975" y="2647950"/>
            <a:ext cx="2793394" cy="970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void doSomething(int* x)</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*x = 1000;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103" name="Google Shape;103;p19"/>
          <p:cNvSpPr/>
          <p:nvPr/>
        </p:nvSpPr>
        <p:spPr>
          <a:xfrm>
            <a:off x="138675" y="2471741"/>
            <a:ext cx="4591788" cy="222673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main(int argc, char* argv[])</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a:t>
            </a:r>
            <a:r>
              <a:rPr lang="en" b="1" dirty="0">
                <a:latin typeface="Courier New"/>
                <a:ea typeface="Courier New"/>
                <a:cs typeface="Courier New"/>
                <a:sym typeface="Courier New"/>
              </a:rPr>
              <a:t>int foobar = 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doSomething(</a:t>
            </a:r>
            <a:r>
              <a:rPr lang="en" b="1" dirty="0">
                <a:solidFill>
                  <a:srgbClr val="0000FF"/>
                </a:solidFill>
                <a:latin typeface="Courier New"/>
                <a:ea typeface="Courier New"/>
                <a:cs typeface="Courier New"/>
                <a:sym typeface="Courier New"/>
              </a:rPr>
              <a:t>&amp;</a:t>
            </a:r>
            <a:r>
              <a:rPr lang="en" b="1" dirty="0">
                <a:solidFill>
                  <a:srgbClr val="4472C4"/>
                </a:solidFill>
                <a:latin typeface="Courier New"/>
                <a:ea typeface="Courier New"/>
                <a:cs typeface="Courier New"/>
                <a:sym typeface="Courier New"/>
              </a:rPr>
              <a:t>foobar</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actual parameter foobar is </a:t>
            </a:r>
            <a:endParaRPr b="1" dirty="0">
              <a:solidFill>
                <a:srgbClr val="666666"/>
              </a:solidFill>
              <a:latin typeface="Courier New"/>
              <a:ea typeface="Courier New"/>
              <a:cs typeface="Courier New"/>
              <a:sym typeface="Courier New"/>
            </a:endParaRPr>
          </a:p>
          <a:p>
            <a:pPr marL="457200" marR="0" lvl="0" indent="0" algn="l" rtl="0">
              <a:spcBef>
                <a:spcPts val="0"/>
              </a:spcBef>
              <a:spcAft>
                <a:spcPts val="0"/>
              </a:spcAft>
              <a:buNone/>
            </a:pPr>
            <a:r>
              <a:rPr lang="en" b="1" dirty="0">
                <a:solidFill>
                  <a:srgbClr val="666666"/>
                </a:solidFill>
                <a:latin typeface="Courier New"/>
                <a:ea typeface="Courier New"/>
                <a:cs typeface="Courier New"/>
                <a:sym typeface="Courier New"/>
              </a:rPr>
              <a:t>    changed after this function call. 	This prints 1000 */</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 foobar);</a:t>
            </a:r>
          </a:p>
          <a:p>
            <a:pPr marL="0" marR="0" lvl="0" indent="0" algn="l" rtl="0">
              <a:spcBef>
                <a:spcPts val="0"/>
              </a:spcBef>
              <a:spcAft>
                <a:spcPts val="0"/>
              </a:spcAft>
              <a:buNone/>
            </a:pPr>
            <a:r>
              <a:rPr lang="en" b="1" dirty="0">
                <a:latin typeface="Courier New"/>
                <a:ea typeface="Courier New"/>
                <a:cs typeface="Courier New"/>
                <a:sym typeface="Courier New"/>
              </a:rPr>
              <a:t>	return 0;</a:t>
            </a: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cxnSp>
        <p:nvCxnSpPr>
          <p:cNvPr id="104" name="Google Shape;104;p19"/>
          <p:cNvCxnSpPr/>
          <p:nvPr/>
        </p:nvCxnSpPr>
        <p:spPr>
          <a:xfrm flipH="1">
            <a:off x="7583350" y="1846375"/>
            <a:ext cx="900" cy="924000"/>
          </a:xfrm>
          <a:prstGeom prst="straightConnector1">
            <a:avLst/>
          </a:prstGeom>
          <a:noFill/>
          <a:ln w="28575" cap="flat" cmpd="sng">
            <a:solidFill>
              <a:srgbClr val="4472C4"/>
            </a:solidFill>
            <a:prstDash val="solid"/>
            <a:round/>
            <a:headEnd type="none" w="med" len="med"/>
            <a:tailEnd type="triangle" w="med" len="med"/>
          </a:ln>
        </p:spPr>
      </p:cxnSp>
      <p:cxnSp>
        <p:nvCxnSpPr>
          <p:cNvPr id="105" name="Google Shape;105;p19"/>
          <p:cNvCxnSpPr>
            <a:cxnSpLocks/>
          </p:cNvCxnSpPr>
          <p:nvPr/>
        </p:nvCxnSpPr>
        <p:spPr>
          <a:xfrm flipH="1" flipV="1">
            <a:off x="2851212" y="1834724"/>
            <a:ext cx="4738138" cy="5826"/>
          </a:xfrm>
          <a:prstGeom prst="straightConnector1">
            <a:avLst/>
          </a:prstGeom>
          <a:noFill/>
          <a:ln w="28575" cap="flat" cmpd="sng">
            <a:solidFill>
              <a:srgbClr val="4472C4"/>
            </a:solidFill>
            <a:prstDash val="solid"/>
            <a:round/>
            <a:headEnd type="none" w="med" len="med"/>
            <a:tailEnd type="none" w="med" len="med"/>
          </a:ln>
        </p:spPr>
      </p:cxnSp>
      <p:cxnSp>
        <p:nvCxnSpPr>
          <p:cNvPr id="106" name="Google Shape;106;p19"/>
          <p:cNvCxnSpPr>
            <a:cxnSpLocks/>
          </p:cNvCxnSpPr>
          <p:nvPr/>
        </p:nvCxnSpPr>
        <p:spPr>
          <a:xfrm flipV="1">
            <a:off x="2842512" y="1834724"/>
            <a:ext cx="8700" cy="1310675"/>
          </a:xfrm>
          <a:prstGeom prst="straightConnector1">
            <a:avLst/>
          </a:prstGeom>
          <a:noFill/>
          <a:ln w="28575" cap="flat" cmpd="sng">
            <a:solidFill>
              <a:srgbClr val="4472C4"/>
            </a:solidFill>
            <a:prstDash val="solid"/>
            <a:round/>
            <a:headEnd type="none" w="med" len="med"/>
            <a:tailEnd type="none" w="med" len="med"/>
          </a:ln>
        </p:spPr>
      </p:cxnSp>
      <p:sp>
        <p:nvSpPr>
          <p:cNvPr id="107" name="Google Shape;107;p19"/>
          <p:cNvSpPr txBox="1">
            <a:spLocks noGrp="1"/>
          </p:cNvSpPr>
          <p:nvPr>
            <p:ph type="body" idx="1"/>
          </p:nvPr>
        </p:nvSpPr>
        <p:spPr>
          <a:xfrm>
            <a:off x="3102300" y="1828175"/>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4472C4"/>
                </a:solidFill>
              </a:rPr>
              <a:t>The memory address of </a:t>
            </a:r>
            <a:r>
              <a:rPr lang="en" sz="1500" b="1">
                <a:solidFill>
                  <a:srgbClr val="4472C4"/>
                </a:solidFill>
                <a:latin typeface="Courier New"/>
                <a:ea typeface="Courier New"/>
                <a:cs typeface="Courier New"/>
                <a:sym typeface="Courier New"/>
              </a:rPr>
              <a:t>foobar</a:t>
            </a:r>
            <a:r>
              <a:rPr lang="en" sz="1500" b="1">
                <a:solidFill>
                  <a:srgbClr val="4472C4"/>
                </a:solidFill>
              </a:rPr>
              <a:t> is passed to the function.</a:t>
            </a:r>
            <a:endParaRPr sz="1500" b="1">
              <a:solidFill>
                <a:srgbClr val="4472C4"/>
              </a:solidFill>
            </a:endParaRPr>
          </a:p>
        </p:txBody>
      </p:sp>
      <p:cxnSp>
        <p:nvCxnSpPr>
          <p:cNvPr id="108" name="Google Shape;108;p19"/>
          <p:cNvCxnSpPr>
            <a:cxnSpLocks/>
          </p:cNvCxnSpPr>
          <p:nvPr/>
        </p:nvCxnSpPr>
        <p:spPr>
          <a:xfrm flipH="1">
            <a:off x="4633300" y="3802850"/>
            <a:ext cx="1816200" cy="0"/>
          </a:xfrm>
          <a:prstGeom prst="straightConnector1">
            <a:avLst/>
          </a:prstGeom>
          <a:noFill/>
          <a:ln w="28575" cap="flat" cmpd="sng">
            <a:solidFill>
              <a:srgbClr val="9900FF"/>
            </a:solidFill>
            <a:prstDash val="solid"/>
            <a:round/>
            <a:headEnd type="none" w="med" len="med"/>
            <a:tailEnd type="triangle" w="med" len="med"/>
          </a:ln>
        </p:spPr>
      </p:cxnSp>
      <p:cxnSp>
        <p:nvCxnSpPr>
          <p:cNvPr id="109" name="Google Shape;109;p19"/>
          <p:cNvCxnSpPr>
            <a:cxnSpLocks/>
          </p:cNvCxnSpPr>
          <p:nvPr/>
        </p:nvCxnSpPr>
        <p:spPr>
          <a:xfrm flipV="1">
            <a:off x="6449500" y="3351337"/>
            <a:ext cx="0" cy="451513"/>
          </a:xfrm>
          <a:prstGeom prst="straightConnector1">
            <a:avLst/>
          </a:prstGeom>
          <a:noFill/>
          <a:ln w="28575" cap="flat" cmpd="sng">
            <a:solidFill>
              <a:srgbClr val="9900FF"/>
            </a:solidFill>
            <a:prstDash val="solid"/>
            <a:round/>
            <a:headEnd type="none" w="med" len="med"/>
            <a:tailEnd type="none" w="med" len="med"/>
          </a:ln>
        </p:spPr>
      </p:cxnSp>
      <p:sp>
        <p:nvSpPr>
          <p:cNvPr id="110" name="Google Shape;110;p19"/>
          <p:cNvSpPr txBox="1">
            <a:spLocks noGrp="1"/>
          </p:cNvSpPr>
          <p:nvPr>
            <p:ph type="body" idx="1"/>
          </p:nvPr>
        </p:nvSpPr>
        <p:spPr>
          <a:xfrm>
            <a:off x="5220281" y="3825776"/>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9900FF"/>
                </a:solidFill>
              </a:rPr>
              <a:t>Change the contents of what </a:t>
            </a:r>
            <a:r>
              <a:rPr lang="en" sz="1500" b="1">
                <a:solidFill>
                  <a:srgbClr val="9900FF"/>
                </a:solidFill>
                <a:latin typeface="Courier New"/>
                <a:ea typeface="Courier New"/>
                <a:cs typeface="Courier New"/>
                <a:sym typeface="Courier New"/>
              </a:rPr>
              <a:t>x</a:t>
            </a:r>
            <a:r>
              <a:rPr lang="en" sz="1500" b="1">
                <a:solidFill>
                  <a:srgbClr val="9900FF"/>
                </a:solidFill>
              </a:rPr>
              <a:t> is pointing at to 1000.</a:t>
            </a:r>
            <a:endParaRPr sz="1500" b="1">
              <a:solidFill>
                <a:srgbClr val="9900FF"/>
              </a:solidFill>
            </a:endParaRPr>
          </a:p>
        </p:txBody>
      </p:sp>
      <p:sp>
        <p:nvSpPr>
          <p:cNvPr id="111" name="Google Shape;111;p19"/>
          <p:cNvSpPr/>
          <p:nvPr/>
        </p:nvSpPr>
        <p:spPr>
          <a:xfrm>
            <a:off x="3232500" y="4609234"/>
            <a:ext cx="2679000" cy="3855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chemeClr val="lt1"/>
                </a:solidFill>
                <a:latin typeface="Calibri"/>
                <a:ea typeface="Calibri"/>
                <a:cs typeface="Calibri"/>
                <a:sym typeface="Calibri"/>
              </a:rPr>
              <a:t>This is how </a:t>
            </a:r>
            <a:r>
              <a:rPr lang="en" b="1" dirty="0">
                <a:solidFill>
                  <a:schemeClr val="lt1"/>
                </a:solidFill>
                <a:latin typeface="Courier New"/>
                <a:ea typeface="Courier New"/>
                <a:cs typeface="Courier New"/>
                <a:sym typeface="Courier New"/>
              </a:rPr>
              <a:t>scanf() </a:t>
            </a:r>
            <a:r>
              <a:rPr lang="en" dirty="0">
                <a:solidFill>
                  <a:schemeClr val="lt1"/>
                </a:solidFill>
                <a:latin typeface="Calibri"/>
                <a:ea typeface="Calibri"/>
                <a:cs typeface="Calibri"/>
                <a:sym typeface="Calibri"/>
              </a:rPr>
              <a:t>works.</a:t>
            </a:r>
            <a:endParaRPr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#define</a:t>
            </a:r>
            <a:r>
              <a:rPr lang="en"/>
              <a:t> and the Preprocessor</a:t>
            </a:r>
            <a:endParaRPr/>
          </a:p>
        </p:txBody>
      </p:sp>
      <p:sp>
        <p:nvSpPr>
          <p:cNvPr id="207" name="Google Shape;20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Courier New"/>
                <a:ea typeface="Courier New"/>
                <a:cs typeface="Courier New"/>
                <a:sym typeface="Courier New"/>
              </a:rPr>
              <a:t>#define</a:t>
            </a:r>
            <a:r>
              <a:rPr lang="en"/>
              <a:t> is resolved </a:t>
            </a:r>
            <a:r>
              <a:rPr lang="en" b="1"/>
              <a:t>BEFORE</a:t>
            </a:r>
            <a:r>
              <a:rPr lang="en"/>
              <a:t> compilation starts in the preprocessing stage. What happens is that </a:t>
            </a:r>
            <a:r>
              <a:rPr lang="en" b="1"/>
              <a:t>BEFORE</a:t>
            </a:r>
            <a:r>
              <a:rPr lang="en"/>
              <a:t> compiling the source code to convert it to assembly, the preprocessor will replace all instances of the identifier in our code with the expression that follows it in the</a:t>
            </a:r>
            <a:r>
              <a:rPr lang="en" b="1">
                <a:latin typeface="Courier New"/>
                <a:ea typeface="Courier New"/>
                <a:cs typeface="Courier New"/>
                <a:sym typeface="Courier New"/>
              </a:rPr>
              <a:t> #define </a:t>
            </a:r>
            <a:r>
              <a:rPr lang="en"/>
              <a:t>statement. </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208" name="Google Shape;208;p32"/>
          <p:cNvSpPr/>
          <p:nvPr/>
        </p:nvSpPr>
        <p:spPr>
          <a:xfrm>
            <a:off x="514928" y="2736075"/>
            <a:ext cx="3556500" cy="495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a:solidFill>
                  <a:srgbClr val="000000"/>
                </a:solidFill>
                <a:latin typeface="Courier New"/>
                <a:ea typeface="Courier New"/>
                <a:cs typeface="Courier New"/>
                <a:sym typeface="Courier New"/>
              </a:rPr>
              <a:t>#define SCORE 25</a:t>
            </a:r>
            <a:endParaRPr/>
          </a:p>
        </p:txBody>
      </p:sp>
      <p:sp>
        <p:nvSpPr>
          <p:cNvPr id="209" name="Google Shape;209;p32"/>
          <p:cNvSpPr/>
          <p:nvPr/>
        </p:nvSpPr>
        <p:spPr>
          <a:xfrm>
            <a:off x="514927" y="3458307"/>
            <a:ext cx="3556500" cy="495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a:solidFill>
                  <a:srgbClr val="000000"/>
                </a:solidFill>
                <a:latin typeface="Courier New"/>
                <a:ea typeface="Courier New"/>
                <a:cs typeface="Courier New"/>
                <a:sym typeface="Courier New"/>
              </a:rPr>
              <a:t>int value = SCORE * 15;</a:t>
            </a:r>
            <a:endParaRPr/>
          </a:p>
        </p:txBody>
      </p:sp>
      <p:sp>
        <p:nvSpPr>
          <p:cNvPr id="210" name="Google Shape;210;p32"/>
          <p:cNvSpPr/>
          <p:nvPr/>
        </p:nvSpPr>
        <p:spPr>
          <a:xfrm>
            <a:off x="4888525" y="3458294"/>
            <a:ext cx="3556500" cy="9711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a:solidFill>
                  <a:srgbClr val="666666"/>
                </a:solidFill>
                <a:latin typeface="Courier New"/>
                <a:ea typeface="Courier New"/>
                <a:cs typeface="Courier New"/>
                <a:sym typeface="Courier New"/>
              </a:rPr>
              <a:t>/* This statement is what is actually compiled *</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marR="0" lvl="0" indent="0" algn="l" rtl="0">
              <a:spcBef>
                <a:spcPts val="0"/>
              </a:spcBef>
              <a:spcAft>
                <a:spcPts val="0"/>
              </a:spcAft>
              <a:buNone/>
            </a:pPr>
            <a:r>
              <a:rPr lang="en" b="1">
                <a:solidFill>
                  <a:srgbClr val="000000"/>
                </a:solidFill>
                <a:latin typeface="Courier New"/>
                <a:ea typeface="Courier New"/>
                <a:cs typeface="Courier New"/>
                <a:sym typeface="Courier New"/>
              </a:rPr>
              <a:t>int value = 25 * 15;</a:t>
            </a:r>
            <a:endParaRPr/>
          </a:p>
        </p:txBody>
      </p:sp>
      <p:sp>
        <p:nvSpPr>
          <p:cNvPr id="211" name="Google Shape;211;p32"/>
          <p:cNvSpPr/>
          <p:nvPr/>
        </p:nvSpPr>
        <p:spPr>
          <a:xfrm>
            <a:off x="3983457" y="3554099"/>
            <a:ext cx="905100" cy="304200"/>
          </a:xfrm>
          <a:prstGeom prst="right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 – Pass by Value/Pointer</a:t>
            </a:r>
            <a:endParaRPr dirty="0"/>
          </a:p>
        </p:txBody>
      </p:sp>
      <p:sp>
        <p:nvSpPr>
          <p:cNvPr id="95" name="Google Shape;95;p18"/>
          <p:cNvSpPr/>
          <p:nvPr/>
        </p:nvSpPr>
        <p:spPr>
          <a:xfrm>
            <a:off x="811762" y="1262438"/>
            <a:ext cx="4057322" cy="3076388"/>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dirty="0">
                <a:latin typeface="Courier New"/>
                <a:ea typeface="Courier New"/>
                <a:cs typeface="Courier New"/>
                <a:sym typeface="Courier New"/>
              </a:rPr>
              <a:t>#include &lt;</a:t>
            </a:r>
            <a:r>
              <a:rPr lang="en-US" b="1" dirty="0" err="1">
                <a:latin typeface="Courier New"/>
                <a:ea typeface="Courier New"/>
                <a:cs typeface="Courier New"/>
                <a:sym typeface="Courier New"/>
              </a:rPr>
              <a:t>stdio.h</a:t>
            </a:r>
            <a:r>
              <a:rPr lang="en-US" b="1" dirty="0">
                <a:latin typeface="Courier New"/>
                <a:ea typeface="Courier New"/>
                <a:cs typeface="Courier New"/>
                <a:sym typeface="Courier New"/>
              </a:rPr>
              <a:t>&gt;</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fr-FR" b="1" dirty="0">
                <a:latin typeface="Courier New"/>
                <a:ea typeface="Courier New"/>
                <a:cs typeface="Courier New"/>
                <a:sym typeface="Courier New"/>
              </a:rPr>
              <a:t>double </a:t>
            </a:r>
            <a:r>
              <a:rPr lang="fr-FR" b="1" dirty="0" err="1">
                <a:latin typeface="Courier New"/>
                <a:ea typeface="Courier New"/>
                <a:cs typeface="Courier New"/>
                <a:sym typeface="Courier New"/>
              </a:rPr>
              <a:t>computeSq</a:t>
            </a:r>
            <a:r>
              <a:rPr lang="fr-FR" b="1" dirty="0">
                <a:latin typeface="Courier New"/>
                <a:ea typeface="Courier New"/>
                <a:cs typeface="Courier New"/>
                <a:sym typeface="Courier New"/>
              </a:rPr>
              <a:t>(double);</a:t>
            </a:r>
          </a:p>
          <a:p>
            <a:pPr marL="0" marR="0" lvl="0" indent="0" algn="l" rtl="0">
              <a:spcBef>
                <a:spcPts val="0"/>
              </a:spcBef>
              <a:spcAft>
                <a:spcPts val="0"/>
              </a:spcAft>
              <a:buNone/>
            </a:pPr>
            <a:r>
              <a:rPr lang="fr-FR" b="1" dirty="0" err="1">
                <a:latin typeface="Courier New"/>
                <a:ea typeface="Courier New"/>
                <a:cs typeface="Courier New"/>
                <a:sym typeface="Courier New"/>
              </a:rPr>
              <a:t>void</a:t>
            </a:r>
            <a:r>
              <a:rPr lang="fr-FR" b="1" dirty="0">
                <a:latin typeface="Courier New"/>
                <a:ea typeface="Courier New"/>
                <a:cs typeface="Courier New"/>
                <a:sym typeface="Courier New"/>
              </a:rPr>
              <a:t> </a:t>
            </a:r>
            <a:r>
              <a:rPr lang="fr-FR" b="1" dirty="0" err="1">
                <a:latin typeface="Courier New"/>
                <a:ea typeface="Courier New"/>
                <a:cs typeface="Courier New"/>
                <a:sym typeface="Courier New"/>
              </a:rPr>
              <a:t>posVal</a:t>
            </a:r>
            <a:r>
              <a:rPr lang="fr-FR" b="1" dirty="0">
                <a:latin typeface="Courier New"/>
                <a:ea typeface="Courier New"/>
                <a:cs typeface="Courier New"/>
                <a:sym typeface="Courier New"/>
              </a:rPr>
              <a:t>(double*);</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en-US" b="1" dirty="0">
                <a:latin typeface="Courier New"/>
                <a:ea typeface="Courier New"/>
                <a:cs typeface="Courier New"/>
                <a:sym typeface="Courier New"/>
              </a:rPr>
              <a:t>int main(int </a:t>
            </a:r>
            <a:r>
              <a:rPr lang="en-US" b="1" dirty="0" err="1">
                <a:latin typeface="Courier New"/>
                <a:ea typeface="Courier New"/>
                <a:cs typeface="Courier New"/>
                <a:sym typeface="Courier New"/>
              </a:rPr>
              <a:t>argc</a:t>
            </a:r>
            <a:r>
              <a:rPr lang="en-US" b="1" dirty="0">
                <a:latin typeface="Courier New"/>
                <a:ea typeface="Courier New"/>
                <a:cs typeface="Courier New"/>
                <a:sym typeface="Courier New"/>
              </a:rPr>
              <a:t>, char* </a:t>
            </a:r>
            <a:r>
              <a:rPr lang="en-US" b="1" dirty="0" err="1">
                <a:latin typeface="Courier New"/>
                <a:ea typeface="Courier New"/>
                <a:cs typeface="Courier New"/>
                <a:sym typeface="Courier New"/>
              </a:rPr>
              <a:t>argv</a:t>
            </a: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double 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printf</a:t>
            </a:r>
            <a:r>
              <a:rPr lang="en-US" b="1" dirty="0">
                <a:latin typeface="Courier New"/>
                <a:ea typeface="Courier New"/>
                <a:cs typeface="Courier New"/>
                <a:sym typeface="Courier New"/>
              </a:rPr>
              <a:t>("Enter value : ");</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scanf</a:t>
            </a: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 &amp;x);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printf</a:t>
            </a:r>
            <a:r>
              <a:rPr lang="en-US" b="1" dirty="0">
                <a:latin typeface="Courier New"/>
                <a:ea typeface="Courier New"/>
                <a:cs typeface="Courier New"/>
                <a:sym typeface="Courier New"/>
              </a:rPr>
              <a:t>("Square of %</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 is %</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\n", x, </a:t>
            </a:r>
            <a:r>
              <a:rPr lang="en-US" b="1" dirty="0" err="1">
                <a:latin typeface="Courier New"/>
                <a:ea typeface="Courier New"/>
                <a:cs typeface="Courier New"/>
                <a:sym typeface="Courier New"/>
              </a:rPr>
              <a:t>computeSq</a:t>
            </a:r>
            <a:r>
              <a:rPr lang="en-US" b="1" dirty="0">
                <a:latin typeface="Courier New"/>
                <a:ea typeface="Courier New"/>
                <a:cs typeface="Courier New"/>
                <a:sym typeface="Courier New"/>
              </a:rPr>
              <a:t>(x));</a:t>
            </a:r>
          </a:p>
          <a:p>
            <a:pPr marL="0" marR="0" lvl="0" indent="0" algn="l" rtl="0">
              <a:spcBef>
                <a:spcPts val="0"/>
              </a:spcBef>
              <a:spcAft>
                <a:spcPts val="0"/>
              </a:spcAft>
              <a:buNone/>
            </a:pPr>
            <a:r>
              <a:rPr lang="en-US" b="1" dirty="0">
                <a:latin typeface="Courier New"/>
                <a:ea typeface="Courier New"/>
                <a:cs typeface="Courier New"/>
                <a:sym typeface="Courier New"/>
              </a:rPr>
              <a:t>    return 0;</a:t>
            </a:r>
          </a:p>
          <a:p>
            <a:pPr marL="0" marR="0" lvl="0" indent="0" algn="l" rtl="0">
              <a:spcBef>
                <a:spcPts val="0"/>
              </a:spcBef>
              <a:spcAft>
                <a:spcPts val="0"/>
              </a:spcAft>
              <a:buNone/>
            </a:pPr>
            <a:r>
              <a:rPr lang="en-US" b="1" dirty="0">
                <a:latin typeface="Courier New"/>
                <a:ea typeface="Courier New"/>
                <a:cs typeface="Courier New"/>
                <a:sym typeface="Courier New"/>
              </a:rPr>
              <a:t>}</a:t>
            </a:r>
          </a:p>
        </p:txBody>
      </p:sp>
      <p:sp>
        <p:nvSpPr>
          <p:cNvPr id="4" name="Google Shape;95;p18">
            <a:extLst>
              <a:ext uri="{FF2B5EF4-FFF2-40B4-BE49-F238E27FC236}">
                <a16:creationId xmlns:a16="http://schemas.microsoft.com/office/drawing/2014/main" id="{568AD9EE-E572-4019-8633-BA732818805F}"/>
              </a:ext>
            </a:extLst>
          </p:cNvPr>
          <p:cNvSpPr/>
          <p:nvPr/>
        </p:nvSpPr>
        <p:spPr>
          <a:xfrm>
            <a:off x="5346151" y="1259869"/>
            <a:ext cx="2986087" cy="2855388"/>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dirty="0">
                <a:latin typeface="Courier New"/>
                <a:ea typeface="Courier New"/>
                <a:cs typeface="Courier New"/>
                <a:sym typeface="Courier New"/>
              </a:rPr>
              <a:t>double </a:t>
            </a:r>
            <a:r>
              <a:rPr lang="en-US" b="1" dirty="0" err="1">
                <a:latin typeface="Courier New"/>
                <a:ea typeface="Courier New"/>
                <a:cs typeface="Courier New"/>
                <a:sym typeface="Courier New"/>
              </a:rPr>
              <a:t>computeSq</a:t>
            </a:r>
            <a:r>
              <a:rPr lang="en-US" b="1" dirty="0">
                <a:latin typeface="Courier New"/>
                <a:ea typeface="Courier New"/>
                <a:cs typeface="Courier New"/>
                <a:sym typeface="Courier New"/>
              </a:rPr>
              <a:t>(double x)</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double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 = 0;</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posVal</a:t>
            </a:r>
            <a:r>
              <a:rPr lang="en-US" b="1" dirty="0">
                <a:latin typeface="Courier New"/>
                <a:ea typeface="Courier New"/>
                <a:cs typeface="Courier New"/>
                <a:sym typeface="Courier New"/>
              </a:rPr>
              <a:t>(&amp;x);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 = x*x;</a:t>
            </a:r>
          </a:p>
          <a:p>
            <a:pPr marL="0" marR="0" lvl="0" indent="0" algn="l" rtl="0">
              <a:spcBef>
                <a:spcPts val="0"/>
              </a:spcBef>
              <a:spcAft>
                <a:spcPts val="0"/>
              </a:spcAft>
              <a:buNone/>
            </a:pPr>
            <a:r>
              <a:rPr lang="en-US" b="1" dirty="0">
                <a:latin typeface="Courier New"/>
                <a:ea typeface="Courier New"/>
                <a:cs typeface="Courier New"/>
                <a:sym typeface="Courier New"/>
              </a:rPr>
              <a:t>    return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en-US" b="1" dirty="0">
                <a:latin typeface="Courier New"/>
                <a:ea typeface="Courier New"/>
                <a:cs typeface="Courier New"/>
                <a:sym typeface="Courier New"/>
              </a:rPr>
              <a:t>void </a:t>
            </a:r>
            <a:r>
              <a:rPr lang="en-US" b="1" dirty="0" err="1">
                <a:latin typeface="Courier New"/>
                <a:ea typeface="Courier New"/>
                <a:cs typeface="Courier New"/>
                <a:sym typeface="Courier New"/>
              </a:rPr>
              <a:t>posVal</a:t>
            </a:r>
            <a:r>
              <a:rPr lang="en-US" b="1" dirty="0">
                <a:latin typeface="Courier New"/>
                <a:ea typeface="Courier New"/>
                <a:cs typeface="Courier New"/>
                <a:sym typeface="Courier New"/>
              </a:rPr>
              <a:t>(double* x)</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if(*x &lt; 0)</a:t>
            </a:r>
          </a:p>
          <a:p>
            <a:pPr marL="0" marR="0" lvl="0" indent="0" algn="l" rtl="0">
              <a:spcBef>
                <a:spcPts val="0"/>
              </a:spcBef>
              <a:spcAft>
                <a:spcPts val="0"/>
              </a:spcAft>
              <a:buNone/>
            </a:pPr>
            <a:r>
              <a:rPr lang="en-US" b="1" dirty="0">
                <a:latin typeface="Courier New"/>
                <a:ea typeface="Courier New"/>
                <a:cs typeface="Courier New"/>
                <a:sym typeface="Courier New"/>
              </a:rPr>
              <a:t>        *x = 0;</a:t>
            </a:r>
          </a:p>
          <a:p>
            <a:pPr marL="0" marR="0" lvl="0" indent="0" algn="l" rtl="0">
              <a:spcBef>
                <a:spcPts val="0"/>
              </a:spcBef>
              <a:spcAft>
                <a:spcPts val="0"/>
              </a:spcAft>
              <a:buNone/>
            </a:pPr>
            <a:r>
              <a:rPr lang="en-US" b="1" dirty="0">
                <a:latin typeface="Courier New"/>
                <a:ea typeface="Courier New"/>
                <a:cs typeface="Courier New"/>
                <a:sym typeface="Courier New"/>
              </a:rPr>
              <a:t>}</a:t>
            </a:r>
          </a:p>
        </p:txBody>
      </p:sp>
    </p:spTree>
    <p:extLst>
      <p:ext uri="{BB962C8B-B14F-4D97-AF65-F5344CB8AC3E}">
        <p14:creationId xmlns:p14="http://schemas.microsoft.com/office/powerpoint/2010/main" val="3338565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 as Formal Parameters</a:t>
            </a:r>
            <a:endParaRPr/>
          </a:p>
        </p:txBody>
      </p:sp>
      <p:sp>
        <p:nvSpPr>
          <p:cNvPr id="147" name="Google Shape;14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There are three approaches to passing in arrays as formal parameters. All require the array and the size.</a:t>
            </a:r>
            <a:endParaRPr/>
          </a:p>
        </p:txBody>
      </p:sp>
      <p:sp>
        <p:nvSpPr>
          <p:cNvPr id="148" name="Google Shape;148;p24"/>
          <p:cNvSpPr txBox="1"/>
          <p:nvPr/>
        </p:nvSpPr>
        <p:spPr>
          <a:xfrm>
            <a:off x="1015500" y="1958125"/>
            <a:ext cx="7113000" cy="13236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 Approach 1: empty subscript operator. This common approach is used by our textbook. */</a:t>
            </a:r>
            <a:endParaRPr sz="15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void myFunction(int array[], int size)</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p:txBody>
      </p:sp>
      <p:sp>
        <p:nvSpPr>
          <p:cNvPr id="149" name="Google Shape;149;p24"/>
          <p:cNvSpPr txBox="1"/>
          <p:nvPr/>
        </p:nvSpPr>
        <p:spPr>
          <a:xfrm>
            <a:off x="1015500" y="3406725"/>
            <a:ext cx="7113000" cy="14892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sz="1500" b="1" dirty="0">
                <a:solidFill>
                  <a:srgbClr val="666666"/>
                </a:solidFill>
                <a:latin typeface="Courier New"/>
                <a:ea typeface="Courier New"/>
                <a:cs typeface="Courier New"/>
                <a:sym typeface="Courier New"/>
              </a:rPr>
              <a:t>/* Approach 2: subscript operator with size, which is not needed as there is a second parameter with the size. We are unable to access that size literal in the function. */</a:t>
            </a:r>
            <a:endParaRPr sz="1500" b="1" dirty="0">
              <a:latin typeface="Courier New"/>
              <a:ea typeface="Courier New"/>
              <a:cs typeface="Courier New"/>
              <a:sym typeface="Courier New"/>
            </a:endParaRPr>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void myFunction(int array[10], int size)</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 as Formal Parameters (cont’d)</a:t>
            </a:r>
            <a:endParaRPr/>
          </a:p>
        </p:txBody>
      </p:sp>
      <p:sp>
        <p:nvSpPr>
          <p:cNvPr id="155" name="Google Shape;155;p25"/>
          <p:cNvSpPr txBox="1"/>
          <p:nvPr/>
        </p:nvSpPr>
        <p:spPr>
          <a:xfrm>
            <a:off x="1015500" y="1217600"/>
            <a:ext cx="7113000" cy="15540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 Approach 3: The array parameter is a pointer and no subscript operator is used. This is possible due to the relationship between pointers and arrays. */</a:t>
            </a:r>
            <a:endParaRPr sz="15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void myFunction(int</a:t>
            </a:r>
            <a:r>
              <a:rPr lang="en" sz="1500" b="1" dirty="0">
                <a:latin typeface="Courier New"/>
                <a:ea typeface="Courier New"/>
                <a:cs typeface="Courier New"/>
                <a:sym typeface="Courier New"/>
              </a:rPr>
              <a:t>* array</a:t>
            </a:r>
            <a:r>
              <a:rPr lang="en" sz="1500" b="1" dirty="0">
                <a:solidFill>
                  <a:srgbClr val="000000"/>
                </a:solidFill>
                <a:latin typeface="Courier New"/>
                <a:ea typeface="Courier New"/>
                <a:cs typeface="Courier New"/>
                <a:sym typeface="Courier New"/>
              </a:rPr>
              <a:t>, int size)</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a:p>
            <a:pPr marL="0" marR="0" lvl="0" indent="0" algn="l" rtl="0">
              <a:spcBef>
                <a:spcPts val="0"/>
              </a:spcBef>
              <a:spcAft>
                <a:spcPts val="0"/>
              </a:spcAft>
              <a:buNone/>
            </a:pPr>
            <a:r>
              <a:rPr lang="en" sz="1500" b="1" dirty="0">
                <a:solidFill>
                  <a:srgbClr val="000000"/>
                </a:solidFill>
                <a:latin typeface="Courier New"/>
                <a:ea typeface="Courier New"/>
                <a:cs typeface="Courier New"/>
                <a:sym typeface="Courier New"/>
              </a:rPr>
              <a:t>}</a:t>
            </a:r>
            <a:endParaRPr sz="15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#include</a:t>
            </a:r>
            <a:r>
              <a:rPr lang="en" dirty="0"/>
              <a:t> Pathways</a:t>
            </a:r>
            <a:endParaRPr dirty="0"/>
          </a:p>
        </p:txBody>
      </p:sp>
      <p:sp>
        <p:nvSpPr>
          <p:cNvPr id="101" name="Google Shape;101;p19"/>
          <p:cNvSpPr/>
          <p:nvPr/>
        </p:nvSpPr>
        <p:spPr>
          <a:xfrm>
            <a:off x="311700" y="2291844"/>
            <a:ext cx="2950369" cy="21063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main.c */</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#include&lt;stdio.h&gt;</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#include"foobar.h"</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int main(int argc, char* argv[])</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int c;</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scanf("%d", &amp;c);</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printValue(c + MAX);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return 0;</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p:txBody>
      </p:sp>
      <p:sp>
        <p:nvSpPr>
          <p:cNvPr id="102" name="Google Shape;102;p19"/>
          <p:cNvSpPr/>
          <p:nvPr/>
        </p:nvSpPr>
        <p:spPr>
          <a:xfrm>
            <a:off x="3611240" y="2291844"/>
            <a:ext cx="2074312" cy="14436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foobar.h */</a:t>
            </a: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#ifndef FOOBAR_H</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#define FOOBAR_H</a:t>
            </a:r>
            <a:endParaRPr sz="1100" b="1" dirty="0">
              <a:latin typeface="Courier New"/>
              <a:ea typeface="Courier New"/>
              <a:cs typeface="Courier New"/>
              <a:sym typeface="Courier New"/>
            </a:endParaRPr>
          </a:p>
          <a:p>
            <a:pPr marL="0" marR="0" lvl="0" indent="0" algn="l" rtl="0">
              <a:spcBef>
                <a:spcPts val="0"/>
              </a:spcBef>
              <a:spcAft>
                <a:spcPts val="0"/>
              </a:spcAft>
              <a:buNone/>
            </a:pP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#define MAX 10</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void printValue(int);</a:t>
            </a:r>
            <a:endParaRPr sz="1100" b="1" dirty="0">
              <a:latin typeface="Courier New"/>
              <a:ea typeface="Courier New"/>
              <a:cs typeface="Courier New"/>
              <a:sym typeface="Courier New"/>
            </a:endParaRPr>
          </a:p>
          <a:p>
            <a:pPr marL="0" marR="0" lvl="0" indent="0" algn="l" rtl="0">
              <a:spcBef>
                <a:spcPts val="0"/>
              </a:spcBef>
              <a:spcAft>
                <a:spcPts val="0"/>
              </a:spcAft>
              <a:buNone/>
            </a:pP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#endif</a:t>
            </a:r>
            <a:endParaRPr sz="1100" b="1" dirty="0">
              <a:latin typeface="Courier New"/>
              <a:ea typeface="Courier New"/>
              <a:cs typeface="Courier New"/>
              <a:sym typeface="Courier New"/>
            </a:endParaRPr>
          </a:p>
        </p:txBody>
      </p:sp>
      <p:sp>
        <p:nvSpPr>
          <p:cNvPr id="103" name="Google Shape;103;p19"/>
          <p:cNvSpPr/>
          <p:nvPr/>
        </p:nvSpPr>
        <p:spPr>
          <a:xfrm>
            <a:off x="6034724" y="2291844"/>
            <a:ext cx="2687794" cy="1500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 sz="1100" b="1" dirty="0">
                <a:solidFill>
                  <a:srgbClr val="666666"/>
                </a:solidFill>
                <a:latin typeface="Courier New"/>
                <a:ea typeface="Courier New"/>
                <a:cs typeface="Courier New"/>
                <a:sym typeface="Courier New"/>
              </a:rPr>
              <a:t>/* File: foobar.c */</a:t>
            </a:r>
            <a:endParaRPr sz="11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#include&lt;stdio.h&gt;</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100" b="1" dirty="0">
                <a:solidFill>
                  <a:schemeClr val="dk1"/>
                </a:solidFill>
                <a:latin typeface="Courier New"/>
                <a:ea typeface="Courier New"/>
                <a:cs typeface="Courier New"/>
                <a:sym typeface="Courier New"/>
              </a:rPr>
              <a:t>#include"foobar.h"</a:t>
            </a:r>
            <a:endParaRPr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1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void printValue(int 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	printf("%d\n", x);</a:t>
            </a:r>
            <a:endParaRPr sz="1100" b="1" dirty="0">
              <a:latin typeface="Courier New"/>
              <a:ea typeface="Courier New"/>
              <a:cs typeface="Courier New"/>
              <a:sym typeface="Courier New"/>
            </a:endParaRPr>
          </a:p>
          <a:p>
            <a:pPr marL="0" marR="0" lvl="0" indent="0" algn="l" rtl="0">
              <a:spcBef>
                <a:spcPts val="0"/>
              </a:spcBef>
              <a:spcAft>
                <a:spcPts val="0"/>
              </a:spcAft>
              <a:buNone/>
            </a:pPr>
            <a:r>
              <a:rPr lang="en" sz="1100" b="1" dirty="0">
                <a:latin typeface="Courier New"/>
                <a:ea typeface="Courier New"/>
                <a:cs typeface="Courier New"/>
                <a:sym typeface="Courier New"/>
              </a:rPr>
              <a:t>}</a:t>
            </a:r>
            <a:endParaRPr sz="1100" b="1" dirty="0">
              <a:latin typeface="Courier New"/>
              <a:ea typeface="Courier New"/>
              <a:cs typeface="Courier New"/>
              <a:sym typeface="Courier New"/>
            </a:endParaRPr>
          </a:p>
        </p:txBody>
      </p:sp>
      <p:sp>
        <p:nvSpPr>
          <p:cNvPr id="104" name="Google Shape;104;p19"/>
          <p:cNvSpPr txBox="1">
            <a:spLocks noGrp="1"/>
          </p:cNvSpPr>
          <p:nvPr>
            <p:ph type="body" idx="1"/>
          </p:nvPr>
        </p:nvSpPr>
        <p:spPr>
          <a:xfrm>
            <a:off x="311700" y="1152475"/>
            <a:ext cx="8520600" cy="86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400" b="1" dirty="0" err="1">
                <a:latin typeface="Courier New"/>
                <a:ea typeface="Courier New"/>
                <a:cs typeface="Courier New"/>
                <a:sym typeface="Courier New"/>
              </a:rPr>
              <a:t>main.c</a:t>
            </a:r>
            <a:r>
              <a:rPr lang="en-US" sz="1400" b="1" dirty="0">
                <a:latin typeface="Courier New"/>
                <a:ea typeface="Courier New"/>
                <a:cs typeface="Courier New"/>
                <a:sym typeface="Courier New"/>
              </a:rPr>
              <a:t> </a:t>
            </a:r>
            <a:r>
              <a:rPr lang="en-US" sz="1400" dirty="0"/>
              <a:t>uses functions that are declared in </a:t>
            </a:r>
            <a:r>
              <a:rPr lang="en-US" sz="1400" b="1" dirty="0" err="1">
                <a:latin typeface="Courier New"/>
                <a:ea typeface="Courier New"/>
                <a:cs typeface="Courier New"/>
                <a:sym typeface="Courier New"/>
              </a:rPr>
              <a:t>foobar.h</a:t>
            </a:r>
            <a:r>
              <a:rPr lang="en-US" sz="1400" dirty="0"/>
              <a:t>, so </a:t>
            </a:r>
            <a:r>
              <a:rPr lang="en-US" sz="1400" dirty="0" err="1"/>
              <a:t>main.c</a:t>
            </a:r>
            <a:r>
              <a:rPr lang="en-US" sz="1400" dirty="0"/>
              <a:t> must </a:t>
            </a:r>
            <a:r>
              <a:rPr lang="en-US" sz="1400" b="1" dirty="0">
                <a:latin typeface="Courier New"/>
                <a:ea typeface="Courier New"/>
                <a:cs typeface="Courier New"/>
                <a:sym typeface="Courier New"/>
              </a:rPr>
              <a:t>#include"foobar.h"</a:t>
            </a:r>
            <a:r>
              <a:rPr lang="en-US" sz="1400" dirty="0"/>
              <a:t>. The functions in </a:t>
            </a:r>
            <a:r>
              <a:rPr lang="en-US" sz="1400" dirty="0" err="1"/>
              <a:t>foobar.c</a:t>
            </a:r>
            <a:r>
              <a:rPr lang="en-US" sz="1400" dirty="0"/>
              <a:t> are declared in </a:t>
            </a:r>
            <a:r>
              <a:rPr lang="en-US" sz="1400" dirty="0" err="1"/>
              <a:t>foobar.h</a:t>
            </a:r>
            <a:r>
              <a:rPr lang="en-US" sz="1400" dirty="0"/>
              <a:t> so </a:t>
            </a:r>
            <a:r>
              <a:rPr lang="en-US" sz="1400" dirty="0" err="1"/>
              <a:t>foobar.c</a:t>
            </a:r>
            <a:r>
              <a:rPr lang="en-US" sz="1400" dirty="0"/>
              <a:t> also includes </a:t>
            </a:r>
            <a:r>
              <a:rPr lang="en-US" sz="1400" b="1" dirty="0">
                <a:latin typeface="Courier New"/>
                <a:ea typeface="Courier New"/>
                <a:cs typeface="Courier New"/>
                <a:sym typeface="Courier New"/>
              </a:rPr>
              <a:t>#include"foobar.h"</a:t>
            </a:r>
            <a:endParaRPr lang="en-US" sz="1400" b="1" dirty="0"/>
          </a:p>
        </p:txBody>
      </p:sp>
      <p:cxnSp>
        <p:nvCxnSpPr>
          <p:cNvPr id="7" name="Google Shape;114;p20">
            <a:extLst>
              <a:ext uri="{FF2B5EF4-FFF2-40B4-BE49-F238E27FC236}">
                <a16:creationId xmlns:a16="http://schemas.microsoft.com/office/drawing/2014/main" id="{46741A3B-5425-4C8B-B219-538659987F37}"/>
              </a:ext>
            </a:extLst>
          </p:cNvPr>
          <p:cNvCxnSpPr>
            <a:cxnSpLocks/>
            <a:stCxn id="101" idx="3"/>
            <a:endCxn id="102" idx="1"/>
          </p:cNvCxnSpPr>
          <p:nvPr/>
        </p:nvCxnSpPr>
        <p:spPr>
          <a:xfrm flipV="1">
            <a:off x="3262069" y="3013644"/>
            <a:ext cx="349171" cy="331350"/>
          </a:xfrm>
          <a:prstGeom prst="straightConnector1">
            <a:avLst/>
          </a:prstGeom>
          <a:noFill/>
          <a:ln w="76200" cap="flat" cmpd="sng">
            <a:solidFill>
              <a:srgbClr val="ED7D31"/>
            </a:solidFill>
            <a:prstDash val="solid"/>
            <a:round/>
            <a:headEnd type="none" w="med" len="med"/>
            <a:tailEnd type="triangle" w="med" len="med"/>
          </a:ln>
        </p:spPr>
      </p:cxnSp>
      <p:cxnSp>
        <p:nvCxnSpPr>
          <p:cNvPr id="10" name="Google Shape;114;p20">
            <a:extLst>
              <a:ext uri="{FF2B5EF4-FFF2-40B4-BE49-F238E27FC236}">
                <a16:creationId xmlns:a16="http://schemas.microsoft.com/office/drawing/2014/main" id="{51E3EE8F-B6B2-448C-89E4-2D7D6F89116F}"/>
              </a:ext>
            </a:extLst>
          </p:cNvPr>
          <p:cNvCxnSpPr>
            <a:cxnSpLocks/>
            <a:stCxn id="103" idx="1"/>
            <a:endCxn id="102" idx="3"/>
          </p:cNvCxnSpPr>
          <p:nvPr/>
        </p:nvCxnSpPr>
        <p:spPr>
          <a:xfrm flipH="1" flipV="1">
            <a:off x="5685552" y="3013644"/>
            <a:ext cx="349172" cy="28650"/>
          </a:xfrm>
          <a:prstGeom prst="straightConnector1">
            <a:avLst/>
          </a:prstGeom>
          <a:noFill/>
          <a:ln w="76200" cap="flat" cmpd="sng">
            <a:solidFill>
              <a:srgbClr val="ED7D31"/>
            </a:solidFill>
            <a:prstDash val="solid"/>
            <a:round/>
            <a:headEnd type="none" w="med" len="med"/>
            <a:tailEnd type="triangle" w="med" len="med"/>
          </a:ln>
        </p:spPr>
      </p:cxnSp>
    </p:spTree>
    <p:extLst>
      <p:ext uri="{BB962C8B-B14F-4D97-AF65-F5344CB8AC3E}">
        <p14:creationId xmlns:p14="http://schemas.microsoft.com/office/powerpoint/2010/main" val="3168480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Compiling with Separate Files</a:t>
            </a:r>
            <a:endParaRPr/>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Include each source file in the </a:t>
            </a:r>
            <a:r>
              <a:rPr lang="en" b="1" dirty="0">
                <a:latin typeface="Courier New"/>
                <a:ea typeface="Courier New"/>
                <a:cs typeface="Courier New"/>
                <a:sym typeface="Courier New"/>
              </a:rPr>
              <a:t>gcc</a:t>
            </a:r>
            <a:r>
              <a:rPr lang="en" dirty="0"/>
              <a:t> command. </a:t>
            </a:r>
            <a:r>
              <a:rPr lang="en" b="1" dirty="0"/>
              <a:t>You never include header files.</a:t>
            </a:r>
            <a:endParaRPr b="1" dirty="0"/>
          </a:p>
          <a:p>
            <a:pPr marL="0" lvl="0" indent="0" algn="l" rtl="0">
              <a:spcBef>
                <a:spcPts val="1600"/>
              </a:spcBef>
              <a:spcAft>
                <a:spcPts val="0"/>
              </a:spcAft>
              <a:buNone/>
            </a:pPr>
            <a:endParaRPr dirty="0"/>
          </a:p>
          <a:p>
            <a:pPr marL="0" lvl="0" indent="0" algn="l" rtl="0">
              <a:spcBef>
                <a:spcPts val="1600"/>
              </a:spcBef>
              <a:spcAft>
                <a:spcPts val="0"/>
              </a:spcAft>
              <a:buClr>
                <a:schemeClr val="dk1"/>
              </a:buClr>
              <a:buSzPts val="1100"/>
              <a:buFont typeface="Arial"/>
              <a:buNone/>
            </a:pPr>
            <a:r>
              <a:rPr lang="en" dirty="0"/>
              <a:t>You can add the options (e.g., </a:t>
            </a:r>
            <a:r>
              <a:rPr lang="en" b="1" dirty="0">
                <a:latin typeface="Courier New"/>
                <a:ea typeface="Courier New"/>
                <a:cs typeface="Courier New"/>
                <a:sym typeface="Courier New"/>
              </a:rPr>
              <a:t>-lm</a:t>
            </a:r>
            <a:r>
              <a:rPr lang="en" b="1" dirty="0"/>
              <a:t>,</a:t>
            </a:r>
            <a:r>
              <a:rPr lang="en" b="1" dirty="0">
                <a:latin typeface="Courier New"/>
                <a:ea typeface="Courier New"/>
                <a:cs typeface="Courier New"/>
                <a:sym typeface="Courier New"/>
              </a:rPr>
              <a:t> -o</a:t>
            </a:r>
            <a:r>
              <a:rPr lang="en" dirty="0"/>
              <a:t>) after.</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122" name="Google Shape;122;p21"/>
          <p:cNvSpPr/>
          <p:nvPr/>
        </p:nvSpPr>
        <p:spPr>
          <a:xfrm>
            <a:off x="2242650" y="1701275"/>
            <a:ext cx="4658700" cy="4476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b="1">
                <a:latin typeface="Courier New"/>
                <a:ea typeface="Courier New"/>
                <a:cs typeface="Courier New"/>
                <a:sym typeface="Courier New"/>
              </a:rPr>
              <a:t>gcc main.c foobar.c</a:t>
            </a:r>
            <a:endParaRPr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Two Approaches for Declaring a </a:t>
            </a:r>
            <a:r>
              <a:rPr lang="en" b="1" dirty="0">
                <a:latin typeface="Courier New"/>
                <a:ea typeface="Courier New"/>
                <a:cs typeface="Courier New"/>
                <a:sym typeface="Courier New"/>
              </a:rPr>
              <a:t>struct</a:t>
            </a:r>
            <a:endParaRPr dirty="0"/>
          </a:p>
        </p:txBody>
      </p:sp>
      <p:sp>
        <p:nvSpPr>
          <p:cNvPr id="155" name="Google Shape;15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You can declare a </a:t>
            </a:r>
            <a:r>
              <a:rPr lang="en" sz="1600" b="1" dirty="0">
                <a:latin typeface="Courier New"/>
                <a:ea typeface="Courier New"/>
                <a:cs typeface="Courier New"/>
                <a:sym typeface="Courier New"/>
              </a:rPr>
              <a:t>struct</a:t>
            </a:r>
            <a:r>
              <a:rPr lang="en" sz="1600" dirty="0"/>
              <a:t> with OR without a </a:t>
            </a:r>
            <a:r>
              <a:rPr lang="en" sz="1600" b="1" dirty="0">
                <a:latin typeface="Courier New"/>
                <a:ea typeface="Courier New"/>
                <a:cs typeface="Courier New"/>
                <a:sym typeface="Courier New"/>
              </a:rPr>
              <a:t>typedef.</a:t>
            </a:r>
            <a:r>
              <a:rPr lang="en" sz="1600" dirty="0"/>
              <a:t> </a:t>
            </a: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Clr>
                <a:schemeClr val="dk1"/>
              </a:buClr>
              <a:buSzPts val="1100"/>
              <a:buFont typeface="Arial"/>
              <a:buNone/>
            </a:pPr>
            <a:endParaRPr lang="en-US" sz="1600" dirty="0"/>
          </a:p>
          <a:p>
            <a:pPr marL="0" lvl="0" indent="0" algn="l" rtl="0">
              <a:spcBef>
                <a:spcPts val="1600"/>
              </a:spcBef>
              <a:spcAft>
                <a:spcPts val="1600"/>
              </a:spcAft>
              <a:buNone/>
            </a:pPr>
            <a:endParaRPr sz="1600" dirty="0"/>
          </a:p>
        </p:txBody>
      </p:sp>
      <p:sp>
        <p:nvSpPr>
          <p:cNvPr id="156" name="Google Shape;156;p25"/>
          <p:cNvSpPr txBox="1"/>
          <p:nvPr/>
        </p:nvSpPr>
        <p:spPr>
          <a:xfrm>
            <a:off x="311700" y="1620300"/>
            <a:ext cx="3947400" cy="2594514"/>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Original Approach without the typedef */</a:t>
            </a:r>
            <a:endParaRPr sz="16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struct Product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char name[100];</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double price;</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int quantity;</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Usage</a:t>
            </a:r>
          </a:p>
          <a:p>
            <a:r>
              <a:rPr lang="en-US" sz="1600" b="1" dirty="0">
                <a:solidFill>
                  <a:schemeClr val="dk1"/>
                </a:solidFill>
                <a:latin typeface="Courier New"/>
                <a:ea typeface="Courier New"/>
                <a:cs typeface="Courier New"/>
                <a:sym typeface="Courier New"/>
              </a:rPr>
              <a:t>struct Product </a:t>
            </a:r>
            <a:r>
              <a:rPr lang="en-US" sz="1600" b="1" dirty="0" err="1">
                <a:solidFill>
                  <a:schemeClr val="dk1"/>
                </a:solidFill>
                <a:latin typeface="Courier New"/>
                <a:ea typeface="Courier New"/>
                <a:cs typeface="Courier New"/>
                <a:sym typeface="Courier New"/>
              </a:rPr>
              <a:t>myProduct</a:t>
            </a:r>
            <a:r>
              <a:rPr lang="en-US" sz="1600" b="1" dirty="0">
                <a:solidFill>
                  <a:schemeClr val="dk1"/>
                </a:solidFill>
                <a:latin typeface="Courier New"/>
                <a:ea typeface="Courier New"/>
                <a:cs typeface="Courier New"/>
                <a:sym typeface="Courier New"/>
              </a:rPr>
              <a:t>;</a:t>
            </a:r>
          </a:p>
        </p:txBody>
      </p:sp>
      <p:sp>
        <p:nvSpPr>
          <p:cNvPr id="157" name="Google Shape;157;p25"/>
          <p:cNvSpPr txBox="1"/>
          <p:nvPr/>
        </p:nvSpPr>
        <p:spPr>
          <a:xfrm>
            <a:off x="4884906" y="1620300"/>
            <a:ext cx="3947400" cy="2594514"/>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Approach with typedef */</a:t>
            </a:r>
            <a:endParaRPr sz="16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typedef struct Product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char name[100];</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double price;</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int quantity;</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Product;</a:t>
            </a:r>
          </a:p>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Usage</a:t>
            </a:r>
          </a:p>
          <a:p>
            <a:r>
              <a:rPr lang="en-US" sz="1600" b="1" dirty="0">
                <a:solidFill>
                  <a:schemeClr val="dk1"/>
                </a:solidFill>
                <a:latin typeface="Courier New"/>
                <a:ea typeface="Courier New"/>
                <a:cs typeface="Courier New"/>
                <a:sym typeface="Courier New"/>
              </a:rPr>
              <a:t>Product </a:t>
            </a:r>
            <a:r>
              <a:rPr lang="en-US" sz="1600" b="1" dirty="0" err="1">
                <a:solidFill>
                  <a:schemeClr val="dk1"/>
                </a:solidFill>
                <a:latin typeface="Courier New"/>
                <a:ea typeface="Courier New"/>
                <a:cs typeface="Courier New"/>
                <a:sym typeface="Courier New"/>
              </a:rPr>
              <a:t>myProduct</a:t>
            </a:r>
            <a:r>
              <a:rPr lang="en-US" sz="1600" b="1" dirty="0">
                <a:solidFill>
                  <a:schemeClr val="dk1"/>
                </a:solidFill>
                <a:latin typeface="Courier New"/>
                <a:ea typeface="Courier New"/>
                <a:cs typeface="Courier New"/>
                <a:sym typeface="Courier New"/>
              </a:rPr>
              <a:t>;</a:t>
            </a:r>
          </a:p>
        </p:txBody>
      </p:sp>
      <p:pic>
        <p:nvPicPr>
          <p:cNvPr id="158" name="Google Shape;158;p25"/>
          <p:cNvPicPr preferRelativeResize="0"/>
          <p:nvPr/>
        </p:nvPicPr>
        <p:blipFill rotWithShape="1">
          <a:blip r:embed="rId3">
            <a:alphaModFix/>
          </a:blip>
          <a:srcRect/>
          <a:stretch/>
        </p:blipFill>
        <p:spPr>
          <a:xfrm>
            <a:off x="8183888" y="3589790"/>
            <a:ext cx="576980" cy="550054"/>
          </a:xfrm>
          <a:prstGeom prst="rect">
            <a:avLst/>
          </a:prstGeom>
          <a:noFill/>
          <a:ln>
            <a:noFill/>
          </a:ln>
        </p:spPr>
      </p:pic>
      <p:sp>
        <p:nvSpPr>
          <p:cNvPr id="2" name="Google Shape;149;p24">
            <a:extLst>
              <a:ext uri="{FF2B5EF4-FFF2-40B4-BE49-F238E27FC236}">
                <a16:creationId xmlns:a16="http://schemas.microsoft.com/office/drawing/2014/main" id="{ED3F061E-AB3D-462F-9FCB-6636FB2103BE}"/>
              </a:ext>
            </a:extLst>
          </p:cNvPr>
          <p:cNvSpPr/>
          <p:nvPr/>
        </p:nvSpPr>
        <p:spPr>
          <a:xfrm>
            <a:off x="3519150" y="4396289"/>
            <a:ext cx="2105700"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lt1"/>
                </a:solidFill>
              </a:rPr>
              <a:t>We will use the </a:t>
            </a:r>
            <a:r>
              <a:rPr lang="en-US" dirty="0">
                <a:solidFill>
                  <a:schemeClr val="lt1"/>
                </a:solidFill>
                <a:latin typeface="Courier New" panose="02070309020205020404" pitchFamily="49" charset="0"/>
                <a:cs typeface="Courier New" panose="02070309020205020404" pitchFamily="49" charset="0"/>
              </a:rPr>
              <a:t>typedef</a:t>
            </a:r>
            <a:r>
              <a:rPr lang="en-US" dirty="0">
                <a:solidFill>
                  <a:schemeClr val="lt1"/>
                </a:solidFill>
              </a:rPr>
              <a:t> approach.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a:t>
            </a:r>
            <a:r>
              <a:rPr lang="en" b="1">
                <a:latin typeface="Courier New"/>
                <a:ea typeface="Courier New"/>
                <a:cs typeface="Courier New"/>
                <a:sym typeface="Courier New"/>
              </a:rPr>
              <a:t>struct</a:t>
            </a:r>
            <a:endParaRPr/>
          </a:p>
        </p:txBody>
      </p:sp>
      <p:sp>
        <p:nvSpPr>
          <p:cNvPr id="172" name="Google Shape;172;p27"/>
          <p:cNvSpPr txBox="1">
            <a:spLocks noGrp="1"/>
          </p:cNvSpPr>
          <p:nvPr>
            <p:ph type="body" idx="1"/>
          </p:nvPr>
        </p:nvSpPr>
        <p:spPr>
          <a:xfrm>
            <a:off x="451125" y="1152475"/>
            <a:ext cx="8381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 access each data member in the </a:t>
            </a:r>
            <a:r>
              <a:rPr lang="en" b="1">
                <a:latin typeface="Courier New"/>
                <a:ea typeface="Courier New"/>
                <a:cs typeface="Courier New"/>
                <a:sym typeface="Courier New"/>
              </a:rPr>
              <a:t>struct</a:t>
            </a:r>
            <a:r>
              <a:rPr lang="en"/>
              <a:t>, we need the name of the </a:t>
            </a:r>
            <a:r>
              <a:rPr lang="en" b="1">
                <a:latin typeface="Courier New"/>
                <a:ea typeface="Courier New"/>
                <a:cs typeface="Courier New"/>
                <a:sym typeface="Courier New"/>
              </a:rPr>
              <a:t>struct</a:t>
            </a:r>
            <a:r>
              <a:rPr lang="en"/>
              <a:t> variable, a period, and the desired data member (the variable's identifier). Here are examples of accessing the data members.</a:t>
            </a:r>
            <a:endParaRPr/>
          </a:p>
        </p:txBody>
      </p:sp>
      <p:sp>
        <p:nvSpPr>
          <p:cNvPr id="173" name="Google Shape;173;p27"/>
          <p:cNvSpPr txBox="1"/>
          <p:nvPr/>
        </p:nvSpPr>
        <p:spPr>
          <a:xfrm>
            <a:off x="724050" y="2325024"/>
            <a:ext cx="7695900" cy="2023789"/>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Product myProduct;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myProduct.price = 1.25;</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myProduct.quantity = 100;</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strcpy(myProduct.name, "Apples");</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printf("%s: %d\t %.2lf\n", myProduct.name, myProduct.quantity, myProduct.price);</a:t>
            </a:r>
            <a:endParaRPr sz="1600" b="1" dirty="0">
              <a:solidFill>
                <a:schemeClr val="dk1"/>
              </a:solidFill>
              <a:latin typeface="Courier New"/>
              <a:ea typeface="Courier New"/>
              <a:cs typeface="Courier New"/>
              <a:sym typeface="Courier New"/>
            </a:endParaRPr>
          </a:p>
        </p:txBody>
      </p:sp>
      <p:sp>
        <p:nvSpPr>
          <p:cNvPr id="174" name="Google Shape;174;p27"/>
          <p:cNvSpPr/>
          <p:nvPr/>
        </p:nvSpPr>
        <p:spPr>
          <a:xfrm>
            <a:off x="3627890" y="4483563"/>
            <a:ext cx="1888219"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solidFill>
                  <a:srgbClr val="FFFFFF"/>
                </a:solidFill>
                <a:latin typeface="Calibri"/>
                <a:ea typeface="Calibri"/>
                <a:cs typeface="Calibri"/>
                <a:sym typeface="Calibri"/>
              </a:rPr>
              <a:t>You need to initialize all the data members. </a:t>
            </a:r>
            <a:endParaRPr dirty="0">
              <a:solidFill>
                <a:srgbClr val="FFFFFF"/>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Dynamic Allocation of</a:t>
            </a:r>
            <a:r>
              <a:rPr lang="en" b="1"/>
              <a:t> </a:t>
            </a:r>
            <a:r>
              <a:rPr lang="en"/>
              <a:t>a Single </a:t>
            </a:r>
            <a:r>
              <a:rPr lang="en" b="1">
                <a:latin typeface="Courier New"/>
                <a:ea typeface="Courier New"/>
                <a:cs typeface="Courier New"/>
                <a:sym typeface="Courier New"/>
              </a:rPr>
              <a:t>struct </a:t>
            </a:r>
            <a:r>
              <a:rPr lang="en"/>
              <a:t>object</a:t>
            </a:r>
            <a:endParaRPr/>
          </a:p>
        </p:txBody>
      </p:sp>
      <p:sp>
        <p:nvSpPr>
          <p:cNvPr id="215" name="Google Shape;215;p33"/>
          <p:cNvSpPr txBox="1"/>
          <p:nvPr/>
        </p:nvSpPr>
        <p:spPr>
          <a:xfrm>
            <a:off x="1279524" y="2613631"/>
            <a:ext cx="6584952" cy="1935956"/>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 p;</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 = (</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*)malloc(sizeof(</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fr-FR" b="1" dirty="0">
                <a:solidFill>
                  <a:schemeClr val="dk1"/>
                </a:solidFill>
                <a:latin typeface="Courier New"/>
                <a:ea typeface="Courier New"/>
                <a:cs typeface="Courier New"/>
                <a:sym typeface="Courier New"/>
              </a:rPr>
              <a:t>p-&gt;</a:t>
            </a:r>
            <a:r>
              <a:rPr lang="fr-FR" b="1" dirty="0" err="1">
                <a:solidFill>
                  <a:schemeClr val="dk1"/>
                </a:solidFill>
                <a:latin typeface="Courier New"/>
                <a:ea typeface="Courier New"/>
                <a:cs typeface="Courier New"/>
                <a:sym typeface="Courier New"/>
              </a:rPr>
              <a:t>price</a:t>
            </a:r>
            <a:r>
              <a:rPr lang="fr-FR" b="1" dirty="0">
                <a:solidFill>
                  <a:schemeClr val="dk1"/>
                </a:solidFill>
                <a:latin typeface="Courier New"/>
                <a:ea typeface="Courier New"/>
                <a:cs typeface="Courier New"/>
                <a:sym typeface="Courier New"/>
              </a:rPr>
              <a:t> = 1.25;</a:t>
            </a: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p-&gt;quantity = 10;</a:t>
            </a: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strcpy(p-&gt;name, "Apples");</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b="1" dirty="0">
                <a:solidFill>
                  <a:schemeClr val="dk1"/>
                </a:solidFill>
                <a:latin typeface="Courier New"/>
                <a:ea typeface="Courier New"/>
                <a:cs typeface="Courier New"/>
                <a:sym typeface="Courier New"/>
              </a:rPr>
              <a:t>printf( "%s</a:t>
            </a:r>
            <a:r>
              <a:rPr lang="en-US" b="1" dirty="0">
                <a:solidFill>
                  <a:schemeClr val="dk1"/>
                </a:solidFill>
                <a:latin typeface="Courier New"/>
                <a:ea typeface="Courier New"/>
                <a:cs typeface="Courier New"/>
                <a:sym typeface="Courier New"/>
              </a:rPr>
              <a:t>: %d\t %.2lf\n", p-&gt;name, p-&gt;quantity, p-&gt;price</a:t>
            </a: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p:txBody>
      </p:sp>
      <p:sp>
        <p:nvSpPr>
          <p:cNvPr id="216" name="Google Shape;216;p33"/>
          <p:cNvSpPr txBox="1">
            <a:spLocks noGrp="1"/>
          </p:cNvSpPr>
          <p:nvPr>
            <p:ph type="body" idx="1"/>
          </p:nvPr>
        </p:nvSpPr>
        <p:spPr>
          <a:xfrm>
            <a:off x="311700" y="1152475"/>
            <a:ext cx="8520600" cy="1326406"/>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dirty="0"/>
              <a:t>The major difference now is how we access the data member of a single, dynamically allocated </a:t>
            </a:r>
            <a:r>
              <a:rPr lang="en" b="1" dirty="0">
                <a:latin typeface="Courier New"/>
                <a:ea typeface="Courier New"/>
                <a:cs typeface="Courier New"/>
                <a:sym typeface="Courier New"/>
              </a:rPr>
              <a:t>struct</a:t>
            </a:r>
            <a:r>
              <a:rPr lang="en" dirty="0"/>
              <a:t> object. We need the name of the</a:t>
            </a:r>
            <a:r>
              <a:rPr lang="en" b="1" dirty="0"/>
              <a:t> </a:t>
            </a:r>
            <a:r>
              <a:rPr lang="en" b="1" dirty="0">
                <a:latin typeface="Courier New"/>
                <a:ea typeface="Courier New"/>
                <a:cs typeface="Courier New"/>
                <a:sym typeface="Courier New"/>
              </a:rPr>
              <a:t>struct</a:t>
            </a:r>
            <a:r>
              <a:rPr lang="en" b="1" dirty="0"/>
              <a:t> </a:t>
            </a:r>
            <a:r>
              <a:rPr lang="en" dirty="0"/>
              <a:t>variable</a:t>
            </a:r>
            <a:r>
              <a:rPr lang="en" b="1" dirty="0"/>
              <a:t>, </a:t>
            </a:r>
            <a:r>
              <a:rPr lang="en" dirty="0">
                <a:solidFill>
                  <a:srgbClr val="FF0000"/>
                </a:solidFill>
              </a:rPr>
              <a:t>the arrow operator </a:t>
            </a:r>
            <a:r>
              <a:rPr lang="en" b="1" dirty="0">
                <a:solidFill>
                  <a:srgbClr val="FF0000"/>
                </a:solidFill>
                <a:latin typeface="Courier New"/>
                <a:ea typeface="Courier New"/>
                <a:cs typeface="Courier New"/>
                <a:sym typeface="Courier New"/>
              </a:rPr>
              <a:t>-&gt;</a:t>
            </a:r>
            <a:r>
              <a:rPr lang="en" dirty="0"/>
              <a:t>,</a:t>
            </a:r>
            <a:r>
              <a:rPr lang="en" b="1" dirty="0"/>
              <a:t> </a:t>
            </a:r>
            <a:r>
              <a:rPr lang="en" dirty="0"/>
              <a:t> and the desired data member. As always, initialize all data members before use.</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a:t>Dynamic Allocation of</a:t>
            </a:r>
            <a:r>
              <a:rPr lang="en" b="1"/>
              <a:t> </a:t>
            </a:r>
            <a:r>
              <a:rPr lang="en"/>
              <a:t>an Array of</a:t>
            </a:r>
            <a:r>
              <a:rPr lang="en" b="1"/>
              <a:t> </a:t>
            </a:r>
            <a:r>
              <a:rPr lang="en" b="1">
                <a:latin typeface="Courier New"/>
                <a:ea typeface="Courier New"/>
                <a:cs typeface="Courier New"/>
                <a:sym typeface="Courier New"/>
              </a:rPr>
              <a:t>struct</a:t>
            </a:r>
            <a:r>
              <a:rPr lang="en" b="1">
                <a:latin typeface="Calibri"/>
                <a:ea typeface="Calibri"/>
                <a:cs typeface="Calibri"/>
                <a:sym typeface="Calibri"/>
              </a:rPr>
              <a:t>’s</a:t>
            </a:r>
            <a:endParaRPr/>
          </a:p>
        </p:txBody>
      </p:sp>
      <p:sp>
        <p:nvSpPr>
          <p:cNvPr id="223" name="Google Shape;22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Dynamic allocation of an array of </a:t>
            </a:r>
            <a:r>
              <a:rPr lang="en" b="1">
                <a:latin typeface="Courier New"/>
                <a:ea typeface="Courier New"/>
                <a:cs typeface="Courier New"/>
                <a:sym typeface="Courier New"/>
              </a:rPr>
              <a:t>struct</a:t>
            </a:r>
            <a:r>
              <a:rPr lang="en"/>
              <a:t> objects follows the same syntax as a dynamic allocation of an array of primitive data types.</a:t>
            </a:r>
            <a:endParaRPr/>
          </a:p>
          <a:p>
            <a:pPr marL="0" lvl="0" indent="0" algn="l" rtl="0">
              <a:spcBef>
                <a:spcPts val="1600"/>
              </a:spcBef>
              <a:spcAft>
                <a:spcPts val="1600"/>
              </a:spcAft>
              <a:buNone/>
            </a:pPr>
            <a:r>
              <a:rPr lang="en"/>
              <a:t>In this example, we will dynamically allocate an array of 10 </a:t>
            </a:r>
            <a:r>
              <a:rPr lang="en" b="1">
                <a:latin typeface="Courier New"/>
                <a:ea typeface="Courier New"/>
                <a:cs typeface="Courier New"/>
                <a:sym typeface="Courier New"/>
              </a:rPr>
              <a:t>Product struct </a:t>
            </a:r>
            <a:r>
              <a:rPr lang="en"/>
              <a:t>objects. We just have to multiply the </a:t>
            </a:r>
            <a:r>
              <a:rPr lang="en" b="1">
                <a:latin typeface="Courier New"/>
                <a:ea typeface="Courier New"/>
                <a:cs typeface="Courier New"/>
                <a:sym typeface="Courier New"/>
              </a:rPr>
              <a:t>sizeof()</a:t>
            </a:r>
            <a:r>
              <a:rPr lang="en"/>
              <a:t> expression by the number of items we want.</a:t>
            </a:r>
            <a:endParaRPr/>
          </a:p>
        </p:txBody>
      </p:sp>
      <p:sp>
        <p:nvSpPr>
          <p:cNvPr id="224" name="Google Shape;224;p34"/>
          <p:cNvSpPr txBox="1"/>
          <p:nvPr/>
        </p:nvSpPr>
        <p:spPr>
          <a:xfrm>
            <a:off x="1949550" y="3110675"/>
            <a:ext cx="5244900" cy="6612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Product</a:t>
            </a:r>
            <a:r>
              <a:rPr lang="en" sz="1500" b="1" dirty="0">
                <a:solidFill>
                  <a:schemeClr val="dk1"/>
                </a:solidFill>
                <a:latin typeface="Courier New"/>
                <a:ea typeface="Courier New"/>
                <a:cs typeface="Courier New"/>
                <a:sym typeface="Courier New"/>
              </a:rPr>
              <a:t>* p;</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 = (</a:t>
            </a:r>
            <a:r>
              <a:rPr lang="en" sz="1600" b="1" dirty="0">
                <a:solidFill>
                  <a:schemeClr val="dk1"/>
                </a:solidFill>
                <a:latin typeface="Courier New"/>
                <a:ea typeface="Courier New"/>
                <a:cs typeface="Courier New"/>
                <a:sym typeface="Courier New"/>
              </a:rPr>
              <a:t>Product</a:t>
            </a:r>
            <a:r>
              <a:rPr lang="en" sz="1500" b="1" dirty="0">
                <a:solidFill>
                  <a:schemeClr val="dk1"/>
                </a:solidFill>
                <a:latin typeface="Courier New"/>
                <a:ea typeface="Courier New"/>
                <a:cs typeface="Courier New"/>
                <a:sym typeface="Courier New"/>
              </a:rPr>
              <a:t>*)malloc(</a:t>
            </a:r>
            <a:r>
              <a:rPr lang="en" sz="1500" b="1" dirty="0">
                <a:solidFill>
                  <a:srgbClr val="FF0000"/>
                </a:solidFill>
                <a:latin typeface="Courier New"/>
                <a:ea typeface="Courier New"/>
                <a:cs typeface="Courier New"/>
                <a:sym typeface="Courier New"/>
              </a:rPr>
              <a:t>10 * </a:t>
            </a:r>
            <a:r>
              <a:rPr lang="en" sz="1500" b="1" dirty="0">
                <a:solidFill>
                  <a:schemeClr val="dk1"/>
                </a:solidFill>
                <a:latin typeface="Courier New"/>
                <a:ea typeface="Courier New"/>
                <a:cs typeface="Courier New"/>
                <a:sym typeface="Courier New"/>
              </a:rPr>
              <a:t>sizeof(</a:t>
            </a:r>
            <a:r>
              <a:rPr lang="en" sz="1600" b="1" dirty="0">
                <a:solidFill>
                  <a:schemeClr val="dk1"/>
                </a:solidFill>
                <a:latin typeface="Courier New"/>
                <a:ea typeface="Courier New"/>
                <a:cs typeface="Courier New"/>
                <a:sym typeface="Courier New"/>
              </a:rPr>
              <a:t>Product</a:t>
            </a:r>
            <a:r>
              <a:rPr lang="en" sz="1500" b="1" dirty="0">
                <a:solidFill>
                  <a:schemeClr val="dk1"/>
                </a:solidFill>
                <a:latin typeface="Courier New"/>
                <a:ea typeface="Courier New"/>
                <a:cs typeface="Courier New"/>
                <a:sym typeface="Courier New"/>
              </a:rPr>
              <a:t>));</a:t>
            </a:r>
            <a:endParaRPr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a:t>Dynamic Allocation of</a:t>
            </a:r>
            <a:r>
              <a:rPr lang="en" b="1"/>
              <a:t> </a:t>
            </a:r>
            <a:r>
              <a:rPr lang="en"/>
              <a:t>an Array of</a:t>
            </a:r>
            <a:r>
              <a:rPr lang="en" b="1"/>
              <a:t> </a:t>
            </a:r>
            <a:r>
              <a:rPr lang="en" b="1">
                <a:latin typeface="Courier New"/>
                <a:ea typeface="Courier New"/>
                <a:cs typeface="Courier New"/>
                <a:sym typeface="Courier New"/>
              </a:rPr>
              <a:t>struct</a:t>
            </a:r>
            <a:r>
              <a:rPr lang="en" b="1">
                <a:latin typeface="Calibri"/>
                <a:ea typeface="Calibri"/>
                <a:cs typeface="Calibri"/>
                <a:sym typeface="Calibri"/>
              </a:rPr>
              <a:t>’s</a:t>
            </a:r>
            <a:endParaRPr/>
          </a:p>
        </p:txBody>
      </p:sp>
      <p:sp>
        <p:nvSpPr>
          <p:cNvPr id="230" name="Google Shape;230;p35"/>
          <p:cNvSpPr txBox="1"/>
          <p:nvPr/>
        </p:nvSpPr>
        <p:spPr>
          <a:xfrm>
            <a:off x="2069372" y="2571750"/>
            <a:ext cx="5005256" cy="2314575"/>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 p;</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 = (</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*)malloc(10 * sizeof(</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p[0].price = 1.25;</a:t>
            </a: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p[0].quantity = 100;</a:t>
            </a:r>
          </a:p>
          <a:p>
            <a:pPr marL="0" lvl="0" indent="0" algn="l" rtl="0">
              <a:spcBef>
                <a:spcPts val="0"/>
              </a:spcBef>
              <a:spcAft>
                <a:spcPts val="0"/>
              </a:spcAft>
              <a:buNone/>
            </a:pPr>
            <a:r>
              <a:rPr lang="en-US" b="1" dirty="0" err="1">
                <a:solidFill>
                  <a:schemeClr val="dk1"/>
                </a:solidFill>
                <a:latin typeface="Courier New"/>
                <a:ea typeface="Courier New"/>
                <a:cs typeface="Courier New"/>
                <a:sym typeface="Courier New"/>
              </a:rPr>
              <a:t>strcpy</a:t>
            </a:r>
            <a:r>
              <a:rPr lang="en-US" b="1" dirty="0">
                <a:solidFill>
                  <a:schemeClr val="dk1"/>
                </a:solidFill>
                <a:latin typeface="Courier New"/>
                <a:ea typeface="Courier New"/>
                <a:cs typeface="Courier New"/>
                <a:sym typeface="Courier New"/>
              </a:rPr>
              <a:t>(p[0].name, "Apple");</a:t>
            </a:r>
          </a:p>
          <a:p>
            <a:pPr marL="0" lvl="0" indent="0" algn="l" rtl="0">
              <a:spcBef>
                <a:spcPts val="0"/>
              </a:spcBef>
              <a:spcAft>
                <a:spcPts val="0"/>
              </a:spcAft>
              <a:buNone/>
            </a:pPr>
            <a:endParaRPr lang="en-US"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p[1].price = .79;</a:t>
            </a: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p[1].quantity = 200;</a:t>
            </a:r>
          </a:p>
          <a:p>
            <a:pPr marL="0" lvl="0" indent="0" algn="l" rtl="0">
              <a:spcBef>
                <a:spcPts val="0"/>
              </a:spcBef>
              <a:spcAft>
                <a:spcPts val="0"/>
              </a:spcAft>
              <a:buNone/>
            </a:pPr>
            <a:r>
              <a:rPr lang="en-US" b="1" dirty="0" err="1">
                <a:solidFill>
                  <a:schemeClr val="dk1"/>
                </a:solidFill>
                <a:latin typeface="Courier New"/>
                <a:ea typeface="Courier New"/>
                <a:cs typeface="Courier New"/>
                <a:sym typeface="Courier New"/>
              </a:rPr>
              <a:t>strcpy</a:t>
            </a:r>
            <a:r>
              <a:rPr lang="en-US" b="1" dirty="0">
                <a:solidFill>
                  <a:schemeClr val="dk1"/>
                </a:solidFill>
                <a:latin typeface="Courier New"/>
                <a:ea typeface="Courier New"/>
                <a:cs typeface="Courier New"/>
                <a:sym typeface="Courier New"/>
              </a:rPr>
              <a:t>(p[1].name, "Banana");</a:t>
            </a:r>
          </a:p>
        </p:txBody>
      </p:sp>
      <p:sp>
        <p:nvSpPr>
          <p:cNvPr id="231" name="Google Shape;231;p35"/>
          <p:cNvSpPr txBox="1">
            <a:spLocks noGrp="1"/>
          </p:cNvSpPr>
          <p:nvPr>
            <p:ph type="body" idx="1"/>
          </p:nvPr>
        </p:nvSpPr>
        <p:spPr>
          <a:xfrm>
            <a:off x="311700" y="1152475"/>
            <a:ext cx="8520600" cy="152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Accessing the data members of a </a:t>
            </a:r>
            <a:r>
              <a:rPr lang="en" b="1">
                <a:latin typeface="Courier New"/>
                <a:ea typeface="Courier New"/>
                <a:cs typeface="Courier New"/>
                <a:sym typeface="Courier New"/>
              </a:rPr>
              <a:t>struct</a:t>
            </a:r>
            <a:r>
              <a:rPr lang="en"/>
              <a:t> object within a dynamically allocated array of </a:t>
            </a:r>
            <a:r>
              <a:rPr lang="en" b="1">
                <a:latin typeface="Courier New"/>
                <a:ea typeface="Courier New"/>
                <a:cs typeface="Courier New"/>
                <a:sym typeface="Courier New"/>
              </a:rPr>
              <a:t>struct</a:t>
            </a:r>
            <a:r>
              <a:rPr lang="en"/>
              <a:t> objects follows the same syntax as a regular </a:t>
            </a:r>
            <a:r>
              <a:rPr lang="en" b="1">
                <a:latin typeface="Courier New"/>
                <a:ea typeface="Courier New"/>
                <a:cs typeface="Courier New"/>
                <a:sym typeface="Courier New"/>
              </a:rPr>
              <a:t>struct</a:t>
            </a:r>
            <a:r>
              <a:rPr lang="en"/>
              <a:t> array. We need the subscript operator for the </a:t>
            </a:r>
            <a:r>
              <a:rPr lang="en" b="1">
                <a:latin typeface="Courier New"/>
                <a:ea typeface="Courier New"/>
                <a:cs typeface="Courier New"/>
                <a:sym typeface="Courier New"/>
              </a:rPr>
              <a:t>struct</a:t>
            </a:r>
            <a:r>
              <a:rPr lang="en"/>
              <a:t> array and use the dot notation to access the data member.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Format Specifiers</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t>
            </a:r>
            <a:r>
              <a:rPr lang="en" b="1">
                <a:latin typeface="Courier New"/>
                <a:ea typeface="Courier New"/>
                <a:cs typeface="Courier New"/>
                <a:sym typeface="Courier New"/>
              </a:rPr>
              <a:t>printf()</a:t>
            </a:r>
            <a:r>
              <a:rPr lang="en"/>
              <a:t> to print out variables requires the use of format specifiers within the printed string, which are replaced with values that follow the string. </a:t>
            </a:r>
            <a:endParaRPr/>
          </a:p>
          <a:p>
            <a:pPr marL="0" lvl="0" indent="0" algn="l" rtl="0">
              <a:spcBef>
                <a:spcPts val="1600"/>
              </a:spcBef>
              <a:spcAft>
                <a:spcPts val="0"/>
              </a:spcAft>
              <a:buNone/>
            </a:pPr>
            <a:r>
              <a:rPr lang="en"/>
              <a:t>Format specifiers are tokens that represent a specific data type and will be used for both output and input. For the three primitive data types, we have the following format specifiers:</a:t>
            </a:r>
            <a:endParaRPr/>
          </a:p>
          <a:p>
            <a:pPr marL="457200" lvl="0" indent="-342900" algn="l" rtl="0">
              <a:spcBef>
                <a:spcPts val="1600"/>
              </a:spcBef>
              <a:spcAft>
                <a:spcPts val="0"/>
              </a:spcAft>
              <a:buSzPts val="1800"/>
              <a:buChar char="●"/>
            </a:pPr>
            <a:r>
              <a:rPr lang="en" b="1">
                <a:latin typeface="Courier New"/>
                <a:ea typeface="Courier New"/>
                <a:cs typeface="Courier New"/>
                <a:sym typeface="Courier New"/>
              </a:rPr>
              <a:t>%d</a:t>
            </a:r>
            <a:r>
              <a:rPr lang="en"/>
              <a:t> - </a:t>
            </a:r>
            <a:r>
              <a:rPr lang="en" b="1">
                <a:latin typeface="Courier New"/>
                <a:ea typeface="Courier New"/>
                <a:cs typeface="Courier New"/>
                <a:sym typeface="Courier New"/>
              </a:rPr>
              <a:t>int</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b="1">
                <a:latin typeface="Courier New"/>
                <a:ea typeface="Courier New"/>
                <a:cs typeface="Courier New"/>
                <a:sym typeface="Courier New"/>
              </a:rPr>
              <a:t>%c</a:t>
            </a:r>
            <a:r>
              <a:rPr lang="en"/>
              <a:t> - </a:t>
            </a:r>
            <a:r>
              <a:rPr lang="en" b="1">
                <a:latin typeface="Courier New"/>
                <a:ea typeface="Courier New"/>
                <a:cs typeface="Courier New"/>
                <a:sym typeface="Courier New"/>
              </a:rPr>
              <a:t>char</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b="1">
                <a:latin typeface="Courier New"/>
                <a:ea typeface="Courier New"/>
                <a:cs typeface="Courier New"/>
                <a:sym typeface="Courier New"/>
              </a:rPr>
              <a:t>%lf</a:t>
            </a:r>
            <a:r>
              <a:rPr lang="en"/>
              <a:t> - </a:t>
            </a:r>
            <a:r>
              <a:rPr lang="en" b="1">
                <a:latin typeface="Courier New"/>
                <a:ea typeface="Courier New"/>
                <a:cs typeface="Courier New"/>
                <a:sym typeface="Courier New"/>
              </a:rPr>
              <a:t>double</a:t>
            </a:r>
            <a:endParaRPr b="1">
              <a:latin typeface="Courier New"/>
              <a:ea typeface="Courier New"/>
              <a:cs typeface="Courier New"/>
              <a:sym typeface="Courier New"/>
            </a:endParaRPr>
          </a:p>
          <a:p>
            <a:pPr marL="0" lvl="0" indent="0" algn="l" rtl="0">
              <a:spcBef>
                <a:spcPts val="1600"/>
              </a:spcBef>
              <a:spcAft>
                <a:spcPts val="1600"/>
              </a:spcAft>
              <a:buNone/>
            </a:pPr>
            <a:endParaRPr/>
          </a:p>
        </p:txBody>
      </p:sp>
      <p:sp>
        <p:nvSpPr>
          <p:cNvPr id="77" name="Google Shape;77;p16"/>
          <p:cNvSpPr/>
          <p:nvPr/>
        </p:nvSpPr>
        <p:spPr>
          <a:xfrm>
            <a:off x="3250929" y="3192118"/>
            <a:ext cx="2764800" cy="10455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a:solidFill>
                  <a:schemeClr val="lt1"/>
                </a:solidFill>
              </a:rPr>
              <a:t>The d in </a:t>
            </a:r>
            <a:r>
              <a:rPr lang="en" b="1">
                <a:solidFill>
                  <a:schemeClr val="lt1"/>
                </a:solidFill>
                <a:latin typeface="Courier New"/>
                <a:ea typeface="Courier New"/>
                <a:cs typeface="Courier New"/>
                <a:sym typeface="Courier New"/>
              </a:rPr>
              <a:t>%d</a:t>
            </a:r>
            <a:r>
              <a:rPr lang="en">
                <a:solidFill>
                  <a:schemeClr val="lt1"/>
                </a:solidFill>
              </a:rPr>
              <a:t> stands for decimal. You can also print out octal and hexadecimal values using </a:t>
            </a:r>
            <a:r>
              <a:rPr lang="en" b="1">
                <a:solidFill>
                  <a:schemeClr val="lt1"/>
                </a:solidFill>
                <a:latin typeface="Courier New"/>
                <a:ea typeface="Courier New"/>
                <a:cs typeface="Courier New"/>
                <a:sym typeface="Courier New"/>
              </a:rPr>
              <a:t>%o</a:t>
            </a:r>
            <a:r>
              <a:rPr lang="en">
                <a:solidFill>
                  <a:schemeClr val="lt1"/>
                </a:solidFill>
              </a:rPr>
              <a:t> and </a:t>
            </a:r>
            <a:r>
              <a:rPr lang="en" b="1">
                <a:solidFill>
                  <a:schemeClr val="lt1"/>
                </a:solidFill>
                <a:latin typeface="Courier New"/>
                <a:ea typeface="Courier New"/>
                <a:cs typeface="Courier New"/>
                <a:sym typeface="Courier New"/>
              </a:rPr>
              <a:t>%x</a:t>
            </a:r>
            <a:r>
              <a:rPr lang="en">
                <a:solidFill>
                  <a:schemeClr val="lt1"/>
                </a:solidFill>
              </a:rPr>
              <a:t>, respectively.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printf()</a:t>
            </a:r>
            <a:r>
              <a:rPr lang="en"/>
              <a:t> Example</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These format specifiers are embedded into the printed string within a </a:t>
            </a:r>
            <a:r>
              <a:rPr lang="en" sz="1600" b="1">
                <a:latin typeface="Courier New"/>
                <a:ea typeface="Courier New"/>
                <a:cs typeface="Courier New"/>
                <a:sym typeface="Courier New"/>
              </a:rPr>
              <a:t>printf()</a:t>
            </a:r>
            <a:r>
              <a:rPr lang="en" sz="1600"/>
              <a:t> statement. Then, a list of parameters (variables or expressions) follow that string which will be replaced in the order in which the format specifiers appear. For each format specifier, there needs to be a corresponding parameter of the same type. Here is an example:</a:t>
            </a:r>
            <a:endParaRPr sz="1600"/>
          </a:p>
        </p:txBody>
      </p:sp>
      <p:sp>
        <p:nvSpPr>
          <p:cNvPr id="84" name="Google Shape;84;p17"/>
          <p:cNvSpPr/>
          <p:nvPr/>
        </p:nvSpPr>
        <p:spPr>
          <a:xfrm>
            <a:off x="1160700" y="2650225"/>
            <a:ext cx="6822600" cy="14274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int </a:t>
            </a:r>
            <a:r>
              <a:rPr lang="en" sz="1600" b="1" dirty="0">
                <a:latin typeface="Courier New"/>
                <a:ea typeface="Courier New"/>
                <a:cs typeface="Courier New"/>
                <a:sym typeface="Courier New"/>
              </a:rPr>
              <a:t>foo</a:t>
            </a:r>
            <a:r>
              <a:rPr lang="en" sz="1600" b="1" dirty="0">
                <a:solidFill>
                  <a:srgbClr val="000000"/>
                </a:solidFill>
                <a:latin typeface="Courier New"/>
                <a:ea typeface="Courier New"/>
                <a:cs typeface="Courier New"/>
                <a:sym typeface="Courier New"/>
              </a:rPr>
              <a:t> = 125;</a:t>
            </a: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char </a:t>
            </a:r>
            <a:r>
              <a:rPr lang="en" sz="1600" b="1" dirty="0">
                <a:latin typeface="Courier New"/>
                <a:ea typeface="Courier New"/>
                <a:cs typeface="Courier New"/>
                <a:sym typeface="Courier New"/>
              </a:rPr>
              <a:t>bar</a:t>
            </a:r>
            <a:r>
              <a:rPr lang="en" sz="1600" b="1" dirty="0">
                <a:solidFill>
                  <a:srgbClr val="000000"/>
                </a:solidFill>
                <a:latin typeface="Courier New"/>
                <a:ea typeface="Courier New"/>
                <a:cs typeface="Courier New"/>
                <a:sym typeface="Courier New"/>
              </a:rPr>
              <a:t> = 'B';</a:t>
            </a: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double </a:t>
            </a:r>
            <a:r>
              <a:rPr lang="en" sz="1600" b="1" dirty="0">
                <a:latin typeface="Courier New"/>
                <a:ea typeface="Courier New"/>
                <a:cs typeface="Courier New"/>
                <a:sym typeface="Courier New"/>
              </a:rPr>
              <a:t>value</a:t>
            </a:r>
            <a:r>
              <a:rPr lang="en" sz="1600" b="1" dirty="0">
                <a:solidFill>
                  <a:srgbClr val="000000"/>
                </a:solidFill>
                <a:latin typeface="Courier New"/>
                <a:ea typeface="Courier New"/>
                <a:cs typeface="Courier New"/>
                <a:sym typeface="Courier New"/>
              </a:rPr>
              <a:t> = 3.14159;</a:t>
            </a: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printf("Values: %d, %c, %lf", </a:t>
            </a:r>
            <a:r>
              <a:rPr lang="en" sz="1600" b="1" dirty="0">
                <a:latin typeface="Courier New"/>
                <a:ea typeface="Courier New"/>
                <a:cs typeface="Courier New"/>
                <a:sym typeface="Courier New"/>
              </a:rPr>
              <a:t>foo</a:t>
            </a:r>
            <a:r>
              <a:rPr lang="en" sz="1600" b="1" dirty="0">
                <a:solidFill>
                  <a:srgbClr val="000000"/>
                </a:solidFill>
                <a:latin typeface="Courier New"/>
                <a:ea typeface="Courier New"/>
                <a:cs typeface="Courier New"/>
                <a:sym typeface="Courier New"/>
              </a:rPr>
              <a:t>, </a:t>
            </a:r>
            <a:r>
              <a:rPr lang="en" sz="1600" b="1" dirty="0">
                <a:latin typeface="Courier New"/>
                <a:ea typeface="Courier New"/>
                <a:cs typeface="Courier New"/>
                <a:sym typeface="Courier New"/>
              </a:rPr>
              <a:t>bar</a:t>
            </a:r>
            <a:r>
              <a:rPr lang="en" sz="1600" b="1" dirty="0">
                <a:solidFill>
                  <a:srgbClr val="000000"/>
                </a:solidFill>
                <a:latin typeface="Courier New"/>
                <a:ea typeface="Courier New"/>
                <a:cs typeface="Courier New"/>
                <a:sym typeface="Courier New"/>
              </a:rPr>
              <a:t>, </a:t>
            </a:r>
            <a:r>
              <a:rPr lang="en" sz="1600" b="1" dirty="0">
                <a:latin typeface="Courier New"/>
                <a:ea typeface="Courier New"/>
                <a:cs typeface="Courier New"/>
                <a:sym typeface="Courier New"/>
              </a:rPr>
              <a:t>value</a:t>
            </a:r>
            <a:r>
              <a:rPr lang="en" sz="1600" b="1" dirty="0">
                <a:solidFill>
                  <a:srgbClr val="000000"/>
                </a:solidFill>
                <a:latin typeface="Courier New"/>
                <a:ea typeface="Courier New"/>
                <a:cs typeface="Courier New"/>
                <a:sym typeface="Courier New"/>
              </a:rPr>
              <a:t>);</a:t>
            </a:r>
            <a:endParaRPr sz="1600" b="1" dirty="0">
              <a:solidFill>
                <a:srgbClr val="000000"/>
              </a:solidFill>
              <a:latin typeface="Courier New"/>
              <a:ea typeface="Courier New"/>
              <a:cs typeface="Courier New"/>
              <a:sym typeface="Courier New"/>
            </a:endParaRPr>
          </a:p>
        </p:txBody>
      </p:sp>
      <p:sp>
        <p:nvSpPr>
          <p:cNvPr id="85" name="Google Shape;85;p17"/>
          <p:cNvSpPr/>
          <p:nvPr/>
        </p:nvSpPr>
        <p:spPr>
          <a:xfrm>
            <a:off x="658213" y="4098175"/>
            <a:ext cx="2260200" cy="9414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chemeClr val="lt1"/>
                </a:solidFill>
              </a:rPr>
              <a:t>Format specifier and variable listing order matter! They need to match!</a:t>
            </a:r>
            <a:endParaRPr>
              <a:solidFill>
                <a:schemeClr val="lt1"/>
              </a:solidFill>
            </a:endParaRPr>
          </a:p>
        </p:txBody>
      </p:sp>
      <p:sp>
        <p:nvSpPr>
          <p:cNvPr id="86" name="Google Shape;86;p17"/>
          <p:cNvSpPr/>
          <p:nvPr/>
        </p:nvSpPr>
        <p:spPr>
          <a:xfrm>
            <a:off x="3081600" y="4484550"/>
            <a:ext cx="1338600" cy="474300"/>
          </a:xfrm>
          <a:prstGeom prst="rect">
            <a:avLst/>
          </a:prstGeom>
          <a:solidFill>
            <a:srgbClr val="3D85C6"/>
          </a:solidFill>
          <a:ln w="12700" cap="flat" cmpd="sng">
            <a:solidFill>
              <a:srgbClr val="0B5394"/>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Format specifiers</a:t>
            </a:r>
            <a:endParaRPr b="1">
              <a:solidFill>
                <a:srgbClr val="FFFFFF"/>
              </a:solidFill>
            </a:endParaRPr>
          </a:p>
        </p:txBody>
      </p:sp>
      <p:cxnSp>
        <p:nvCxnSpPr>
          <p:cNvPr id="87" name="Google Shape;87;p17"/>
          <p:cNvCxnSpPr>
            <a:stCxn id="86" idx="0"/>
          </p:cNvCxnSpPr>
          <p:nvPr/>
        </p:nvCxnSpPr>
        <p:spPr>
          <a:xfrm rot="10800000">
            <a:off x="3539400" y="4036050"/>
            <a:ext cx="211500" cy="448500"/>
          </a:xfrm>
          <a:prstGeom prst="straightConnector1">
            <a:avLst/>
          </a:prstGeom>
          <a:noFill/>
          <a:ln w="28575" cap="flat" cmpd="sng">
            <a:solidFill>
              <a:srgbClr val="3D85C6"/>
            </a:solidFill>
            <a:prstDash val="solid"/>
            <a:round/>
            <a:headEnd type="none" w="med" len="med"/>
            <a:tailEnd type="triangle" w="med" len="med"/>
          </a:ln>
        </p:spPr>
      </p:cxnSp>
      <p:cxnSp>
        <p:nvCxnSpPr>
          <p:cNvPr id="88" name="Google Shape;88;p17"/>
          <p:cNvCxnSpPr>
            <a:stCxn id="86" idx="0"/>
          </p:cNvCxnSpPr>
          <p:nvPr/>
        </p:nvCxnSpPr>
        <p:spPr>
          <a:xfrm rot="10800000" flipH="1">
            <a:off x="3750900" y="4005150"/>
            <a:ext cx="192000" cy="479400"/>
          </a:xfrm>
          <a:prstGeom prst="straightConnector1">
            <a:avLst/>
          </a:prstGeom>
          <a:noFill/>
          <a:ln w="28575" cap="flat" cmpd="sng">
            <a:solidFill>
              <a:srgbClr val="3D85C6"/>
            </a:solidFill>
            <a:prstDash val="solid"/>
            <a:round/>
            <a:headEnd type="none" w="med" len="med"/>
            <a:tailEnd type="triangle" w="med" len="med"/>
          </a:ln>
        </p:spPr>
      </p:cxnSp>
      <p:cxnSp>
        <p:nvCxnSpPr>
          <p:cNvPr id="89" name="Google Shape;89;p17"/>
          <p:cNvCxnSpPr>
            <a:stCxn id="86" idx="0"/>
          </p:cNvCxnSpPr>
          <p:nvPr/>
        </p:nvCxnSpPr>
        <p:spPr>
          <a:xfrm rot="10800000" flipH="1">
            <a:off x="3750900" y="4005150"/>
            <a:ext cx="626700" cy="479400"/>
          </a:xfrm>
          <a:prstGeom prst="straightConnector1">
            <a:avLst/>
          </a:prstGeom>
          <a:noFill/>
          <a:ln w="28575" cap="flat" cmpd="sng">
            <a:solidFill>
              <a:srgbClr val="3D85C6"/>
            </a:solidFill>
            <a:prstDash val="solid"/>
            <a:round/>
            <a:headEnd type="none" w="med" len="med"/>
            <a:tailEnd type="triangle" w="med" len="med"/>
          </a:ln>
        </p:spPr>
      </p:cxnSp>
      <p:sp>
        <p:nvSpPr>
          <p:cNvPr id="90" name="Google Shape;90;p17"/>
          <p:cNvSpPr/>
          <p:nvPr/>
        </p:nvSpPr>
        <p:spPr>
          <a:xfrm>
            <a:off x="4972825" y="4384500"/>
            <a:ext cx="1338600" cy="474300"/>
          </a:xfrm>
          <a:prstGeom prst="rect">
            <a:avLst/>
          </a:prstGeom>
          <a:solidFill>
            <a:srgbClr val="3D85C6"/>
          </a:solidFill>
          <a:ln w="12700" cap="flat" cmpd="sng">
            <a:solidFill>
              <a:srgbClr val="0B5394"/>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Parameters</a:t>
            </a:r>
            <a:endParaRPr b="1">
              <a:solidFill>
                <a:srgbClr val="FFFFFF"/>
              </a:solidFill>
            </a:endParaRPr>
          </a:p>
        </p:txBody>
      </p:sp>
      <p:cxnSp>
        <p:nvCxnSpPr>
          <p:cNvPr id="91" name="Google Shape;91;p17"/>
          <p:cNvCxnSpPr>
            <a:stCxn id="90" idx="0"/>
          </p:cNvCxnSpPr>
          <p:nvPr/>
        </p:nvCxnSpPr>
        <p:spPr>
          <a:xfrm rot="10800000">
            <a:off x="5215825" y="4005000"/>
            <a:ext cx="426300" cy="379500"/>
          </a:xfrm>
          <a:prstGeom prst="straightConnector1">
            <a:avLst/>
          </a:prstGeom>
          <a:noFill/>
          <a:ln w="28575" cap="flat" cmpd="sng">
            <a:solidFill>
              <a:srgbClr val="3D85C6"/>
            </a:solidFill>
            <a:prstDash val="solid"/>
            <a:round/>
            <a:headEnd type="none" w="med" len="med"/>
            <a:tailEnd type="triangle" w="med" len="med"/>
          </a:ln>
        </p:spPr>
      </p:cxnSp>
      <p:cxnSp>
        <p:nvCxnSpPr>
          <p:cNvPr id="92" name="Google Shape;92;p17"/>
          <p:cNvCxnSpPr>
            <a:stCxn id="90" idx="0"/>
          </p:cNvCxnSpPr>
          <p:nvPr/>
        </p:nvCxnSpPr>
        <p:spPr>
          <a:xfrm rot="10800000" flipH="1">
            <a:off x="5642125" y="3984300"/>
            <a:ext cx="215400" cy="400200"/>
          </a:xfrm>
          <a:prstGeom prst="straightConnector1">
            <a:avLst/>
          </a:prstGeom>
          <a:noFill/>
          <a:ln w="28575" cap="flat" cmpd="sng">
            <a:solidFill>
              <a:srgbClr val="3D85C6"/>
            </a:solidFill>
            <a:prstDash val="solid"/>
            <a:round/>
            <a:headEnd type="none" w="med" len="med"/>
            <a:tailEnd type="triangle" w="med" len="med"/>
          </a:ln>
        </p:spPr>
      </p:cxnSp>
      <p:cxnSp>
        <p:nvCxnSpPr>
          <p:cNvPr id="93" name="Google Shape;93;p17"/>
          <p:cNvCxnSpPr>
            <a:stCxn id="90" idx="0"/>
          </p:cNvCxnSpPr>
          <p:nvPr/>
        </p:nvCxnSpPr>
        <p:spPr>
          <a:xfrm rot="10800000" flipH="1">
            <a:off x="5642125" y="4005000"/>
            <a:ext cx="867600" cy="379500"/>
          </a:xfrm>
          <a:prstGeom prst="straightConnector1">
            <a:avLst/>
          </a:prstGeom>
          <a:noFill/>
          <a:ln w="28575" cap="flat" cmpd="sng">
            <a:solidFill>
              <a:srgbClr val="3D85C6"/>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Width, Precision, Alignment </a:t>
            </a:r>
            <a:endParaRPr/>
          </a:p>
        </p:txBody>
      </p:sp>
      <p:sp>
        <p:nvSpPr>
          <p:cNvPr id="99" name="Google Shape;9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Format specifiers can also specify the width (in spaces), precision (decimal places), and alignment. These are particularly useful for when you want to print out floating point values rounded to certain decimal place and/or when you need to create aligned columns of text.</a:t>
            </a:r>
            <a:endParaRPr sz="1500"/>
          </a:p>
        </p:txBody>
      </p:sp>
      <p:graphicFrame>
        <p:nvGraphicFramePr>
          <p:cNvPr id="100" name="Google Shape;100;p18"/>
          <p:cNvGraphicFramePr/>
          <p:nvPr/>
        </p:nvGraphicFramePr>
        <p:xfrm>
          <a:off x="1040425" y="2132125"/>
          <a:ext cx="7239000" cy="2590620"/>
        </p:xfrm>
        <a:graphic>
          <a:graphicData uri="http://schemas.openxmlformats.org/drawingml/2006/table">
            <a:tbl>
              <a:tblPr>
                <a:noFill/>
              </a:tblPr>
              <a:tblGrid>
                <a:gridCol w="1986650">
                  <a:extLst>
                    <a:ext uri="{9D8B030D-6E8A-4147-A177-3AD203B41FA5}">
                      <a16:colId xmlns:a16="http://schemas.microsoft.com/office/drawing/2014/main" val="20000"/>
                    </a:ext>
                  </a:extLst>
                </a:gridCol>
                <a:gridCol w="5252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Format Specifier</a:t>
                      </a:r>
                      <a:endParaRPr b="1"/>
                    </a:p>
                  </a:txBody>
                  <a:tcPr marL="91425" marR="91425" marT="91425" marB="91425"/>
                </a:tc>
                <a:tc>
                  <a:txBody>
                    <a:bodyPr/>
                    <a:lstStyle/>
                    <a:p>
                      <a:pPr marL="0" lvl="0" indent="0" algn="ctr"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Courier New"/>
                          <a:ea typeface="Courier New"/>
                          <a:cs typeface="Courier New"/>
                          <a:sym typeface="Courier New"/>
                        </a:rPr>
                        <a:t>%lf</a:t>
                      </a:r>
                      <a:endParaRPr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t>By default, print up to six decimal places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Courier New"/>
                          <a:ea typeface="Courier New"/>
                          <a:cs typeface="Courier New"/>
                          <a:sym typeface="Courier New"/>
                        </a:rPr>
                        <a:t>%7lf</a:t>
                      </a:r>
                      <a:endParaRPr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t>Allocate 7 spaces for this print out, right justified</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latin typeface="Courier New"/>
                          <a:ea typeface="Courier New"/>
                          <a:cs typeface="Courier New"/>
                          <a:sym typeface="Courier New"/>
                        </a:rPr>
                        <a:t>%-7lf</a:t>
                      </a:r>
                      <a:endParaRPr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t>Allocate 7 spaces for this print out, left justified</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b="1">
                          <a:latin typeface="Courier New"/>
                          <a:ea typeface="Courier New"/>
                          <a:cs typeface="Courier New"/>
                          <a:sym typeface="Courier New"/>
                        </a:rPr>
                        <a:t>%.2lf</a:t>
                      </a:r>
                      <a:endParaRPr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t>Round to two decimal places </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b="1">
                          <a:latin typeface="Courier New"/>
                          <a:ea typeface="Courier New"/>
                          <a:cs typeface="Courier New"/>
                          <a:sym typeface="Courier New"/>
                        </a:rPr>
                        <a:t>%12.2lf</a:t>
                      </a:r>
                      <a:endParaRPr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t>Allocate 12 spaces for this print out, right justified, and round to two decimal places</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a:t>
            </a:r>
            <a:r>
              <a:rPr lang="en" b="1">
                <a:latin typeface="Courier New"/>
                <a:ea typeface="Courier New"/>
                <a:cs typeface="Courier New"/>
                <a:sym typeface="Courier New"/>
              </a:rPr>
              <a:t>printf()</a:t>
            </a:r>
            <a:endParaRPr b="1">
              <a:latin typeface="Courier New"/>
              <a:ea typeface="Courier New"/>
              <a:cs typeface="Courier New"/>
              <a:sym typeface="Courier New"/>
            </a:endParaRPr>
          </a:p>
        </p:txBody>
      </p:sp>
      <p:sp>
        <p:nvSpPr>
          <p:cNvPr id="106" name="Google Shape;106;p19"/>
          <p:cNvSpPr/>
          <p:nvPr/>
        </p:nvSpPr>
        <p:spPr>
          <a:xfrm>
            <a:off x="311700" y="2487525"/>
            <a:ext cx="3926100" cy="17325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double value1 = 35.2358;</a:t>
            </a:r>
            <a:endParaRPr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FF0000"/>
                </a:solidFill>
                <a:latin typeface="Courier New"/>
                <a:ea typeface="Courier New"/>
                <a:cs typeface="Courier New"/>
                <a:sym typeface="Courier New"/>
              </a:rPr>
              <a:t>printf("01234567890123456789\n");</a:t>
            </a:r>
            <a:endParaRPr dirty="0">
              <a:solidFill>
                <a:srgbClr val="FF0000"/>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AC5B23"/>
                </a:solidFill>
                <a:latin typeface="Courier New"/>
                <a:ea typeface="Courier New"/>
                <a:cs typeface="Courier New"/>
                <a:sym typeface="Courier New"/>
              </a:rPr>
              <a:t>printf("%0.3lf\n", value1);</a:t>
            </a:r>
            <a:endParaRPr dirty="0">
              <a:solidFill>
                <a:srgbClr val="AC5B23"/>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38761D"/>
                </a:solidFill>
                <a:latin typeface="Courier New"/>
                <a:ea typeface="Courier New"/>
                <a:cs typeface="Courier New"/>
                <a:sym typeface="Courier New"/>
              </a:rPr>
              <a:t>printf("%8.1lf\n", value1);</a:t>
            </a:r>
            <a:endParaRPr dirty="0">
              <a:solidFill>
                <a:srgbClr val="38761D"/>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1C4587"/>
                </a:solidFill>
                <a:latin typeface="Courier New"/>
                <a:ea typeface="Courier New"/>
                <a:cs typeface="Courier New"/>
                <a:sym typeface="Courier New"/>
              </a:rPr>
              <a:t>printf("%-4.3lf\n", value1);</a:t>
            </a:r>
            <a:endParaRPr dirty="0">
              <a:solidFill>
                <a:srgbClr val="1C4587"/>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b="1" dirty="0">
                <a:solidFill>
                  <a:srgbClr val="9900FF"/>
                </a:solidFill>
                <a:latin typeface="Courier New"/>
                <a:ea typeface="Courier New"/>
                <a:cs typeface="Courier New"/>
                <a:sym typeface="Courier New"/>
              </a:rPr>
              <a:t>printf("%lf\n", value1);</a:t>
            </a:r>
            <a:endParaRPr b="1" dirty="0">
              <a:solidFill>
                <a:srgbClr val="9900FF"/>
              </a:solidFill>
              <a:latin typeface="Courier New"/>
              <a:ea typeface="Courier New"/>
              <a:cs typeface="Courier New"/>
              <a:sym typeface="Courier New"/>
            </a:endParaRPr>
          </a:p>
        </p:txBody>
      </p:sp>
      <p:sp>
        <p:nvSpPr>
          <p:cNvPr id="107" name="Google Shape;107;p19"/>
          <p:cNvSpPr/>
          <p:nvPr/>
        </p:nvSpPr>
        <p:spPr>
          <a:xfrm>
            <a:off x="5196155" y="2487525"/>
            <a:ext cx="3588900" cy="17325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a:solidFill>
                  <a:srgbClr val="FF0000"/>
                </a:solidFill>
                <a:latin typeface="Courier New"/>
                <a:ea typeface="Courier New"/>
                <a:cs typeface="Courier New"/>
                <a:sym typeface="Courier New"/>
              </a:rPr>
              <a:t>01234567890123456789</a:t>
            </a:r>
            <a:endParaRPr>
              <a:solidFill>
                <a:srgbClr val="FF0000"/>
              </a:solidFill>
            </a:endParaRPr>
          </a:p>
          <a:p>
            <a:pPr marL="0" marR="0" lvl="0" indent="0" algn="l" rtl="0">
              <a:spcBef>
                <a:spcPts val="0"/>
              </a:spcBef>
              <a:spcAft>
                <a:spcPts val="0"/>
              </a:spcAft>
              <a:buNone/>
            </a:pPr>
            <a:r>
              <a:rPr lang="en">
                <a:solidFill>
                  <a:srgbClr val="AC5B23"/>
                </a:solidFill>
                <a:latin typeface="Courier New"/>
                <a:ea typeface="Courier New"/>
                <a:cs typeface="Courier New"/>
                <a:sym typeface="Courier New"/>
              </a:rPr>
              <a:t>35.236</a:t>
            </a:r>
            <a:endParaRPr>
              <a:solidFill>
                <a:srgbClr val="AC5B23"/>
              </a:solidFill>
            </a:endParaRPr>
          </a:p>
          <a:p>
            <a:pPr marL="0" marR="0" lvl="0" indent="0" algn="l" rtl="0">
              <a:spcBef>
                <a:spcPts val="0"/>
              </a:spcBef>
              <a:spcAft>
                <a:spcPts val="0"/>
              </a:spcAft>
              <a:buNone/>
            </a:pPr>
            <a:r>
              <a:rPr lang="en">
                <a:solidFill>
                  <a:srgbClr val="38761D"/>
                </a:solidFill>
                <a:latin typeface="Courier New"/>
                <a:ea typeface="Courier New"/>
                <a:cs typeface="Courier New"/>
                <a:sym typeface="Courier New"/>
              </a:rPr>
              <a:t>    35.2</a:t>
            </a:r>
            <a:endParaRPr>
              <a:solidFill>
                <a:srgbClr val="38761D"/>
              </a:solidFill>
            </a:endParaRPr>
          </a:p>
          <a:p>
            <a:pPr marL="0" marR="0" lvl="0" indent="0" algn="l" rtl="0">
              <a:spcBef>
                <a:spcPts val="0"/>
              </a:spcBef>
              <a:spcAft>
                <a:spcPts val="0"/>
              </a:spcAft>
              <a:buNone/>
            </a:pPr>
            <a:r>
              <a:rPr lang="en">
                <a:solidFill>
                  <a:srgbClr val="1C4587"/>
                </a:solidFill>
                <a:latin typeface="Courier New"/>
                <a:ea typeface="Courier New"/>
                <a:cs typeface="Courier New"/>
                <a:sym typeface="Courier New"/>
              </a:rPr>
              <a:t>35.236 </a:t>
            </a:r>
            <a:r>
              <a:rPr lang="en">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a:solidFill>
                  <a:srgbClr val="9900FF"/>
                </a:solidFill>
                <a:latin typeface="Courier New"/>
                <a:ea typeface="Courier New"/>
                <a:cs typeface="Courier New"/>
                <a:sym typeface="Courier New"/>
              </a:rPr>
              <a:t>35.235800</a:t>
            </a:r>
            <a:endParaRPr>
              <a:solidFill>
                <a:srgbClr val="9900FF"/>
              </a:solidFill>
            </a:endParaRPr>
          </a:p>
        </p:txBody>
      </p:sp>
      <p:sp>
        <p:nvSpPr>
          <p:cNvPr id="108" name="Google Shape;108;p19"/>
          <p:cNvSpPr txBox="1"/>
          <p:nvPr/>
        </p:nvSpPr>
        <p:spPr>
          <a:xfrm>
            <a:off x="5196151" y="2118214"/>
            <a:ext cx="870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rgbClr val="000000"/>
                </a:solidFill>
                <a:latin typeface="Calibri"/>
                <a:ea typeface="Calibri"/>
                <a:cs typeface="Calibri"/>
                <a:sym typeface="Calibri"/>
              </a:rPr>
              <a:t>Output</a:t>
            </a:r>
            <a:endParaRPr/>
          </a:p>
        </p:txBody>
      </p:sp>
      <p:sp>
        <p:nvSpPr>
          <p:cNvPr id="109" name="Google Shape;109;p19"/>
          <p:cNvSpPr txBox="1"/>
          <p:nvPr/>
        </p:nvSpPr>
        <p:spPr>
          <a:xfrm>
            <a:off x="648755" y="2118214"/>
            <a:ext cx="1367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rgbClr val="000000"/>
                </a:solidFill>
                <a:latin typeface="Calibri"/>
                <a:ea typeface="Calibri"/>
                <a:cs typeface="Calibri"/>
                <a:sym typeface="Calibri"/>
              </a:rPr>
              <a:t>Source Code</a:t>
            </a:r>
            <a:endParaRPr/>
          </a:p>
        </p:txBody>
      </p:sp>
      <p:sp>
        <p:nvSpPr>
          <p:cNvPr id="110" name="Google Shape;110;p19"/>
          <p:cNvSpPr/>
          <p:nvPr/>
        </p:nvSpPr>
        <p:spPr>
          <a:xfrm>
            <a:off x="4237800" y="2967425"/>
            <a:ext cx="958500" cy="662700"/>
          </a:xfrm>
          <a:prstGeom prst="rightArrow">
            <a:avLst>
              <a:gd name="adj1" fmla="val 50000"/>
              <a:gd name="adj2" fmla="val 50000"/>
            </a:avLst>
          </a:prstGeom>
          <a:solidFill>
            <a:srgbClr val="ED7D31"/>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1" name="Google Shape;111;p19"/>
          <p:cNvSpPr txBox="1">
            <a:spLocks noGrp="1"/>
          </p:cNvSpPr>
          <p:nvPr>
            <p:ph type="body" idx="1"/>
          </p:nvPr>
        </p:nvSpPr>
        <p:spPr>
          <a:xfrm>
            <a:off x="311700" y="1152475"/>
            <a:ext cx="8520600" cy="81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Here is a working example of the different widths, precisions, and alignments and combinations thereof you can use in the </a:t>
            </a:r>
            <a:r>
              <a:rPr lang="en" b="1">
                <a:latin typeface="Courier New"/>
                <a:ea typeface="Courier New"/>
                <a:cs typeface="Courier New"/>
                <a:sym typeface="Courier New"/>
              </a:rPr>
              <a:t>printf()</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scanf() </a:t>
            </a:r>
            <a:endParaRPr b="1">
              <a:latin typeface="Courier New"/>
              <a:ea typeface="Courier New"/>
              <a:cs typeface="Courier New"/>
              <a:sym typeface="Courier New"/>
            </a:endParaRPr>
          </a:p>
        </p:txBody>
      </p:sp>
      <p:sp>
        <p:nvSpPr>
          <p:cNvPr id="124" name="Google Shape;12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code shows how </a:t>
            </a:r>
            <a:r>
              <a:rPr lang="en" b="1">
                <a:latin typeface="Courier New"/>
                <a:ea typeface="Courier New"/>
                <a:cs typeface="Courier New"/>
                <a:sym typeface="Courier New"/>
              </a:rPr>
              <a:t>scanf()</a:t>
            </a:r>
            <a:r>
              <a:rPr lang="en"/>
              <a:t>’s parameters work with the destination variable for the input.</a:t>
            </a:r>
            <a:endParaRPr/>
          </a:p>
        </p:txBody>
      </p:sp>
      <p:sp>
        <p:nvSpPr>
          <p:cNvPr id="125" name="Google Shape;125;p21"/>
          <p:cNvSpPr/>
          <p:nvPr/>
        </p:nvSpPr>
        <p:spPr>
          <a:xfrm>
            <a:off x="2158350" y="2095225"/>
            <a:ext cx="5013600" cy="1530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solidFill>
                  <a:srgbClr val="FF0000"/>
                </a:solidFill>
                <a:latin typeface="Courier New"/>
                <a:ea typeface="Courier New"/>
                <a:cs typeface="Courier New"/>
                <a:sym typeface="Courier New"/>
              </a:rPr>
              <a:t>int foobar = 0;</a:t>
            </a:r>
            <a:endParaRPr sz="1600" dirty="0">
              <a:solidFill>
                <a:srgbClr val="FF0000"/>
              </a:solidFill>
            </a:endParaRPr>
          </a:p>
          <a:p>
            <a:pPr marL="0" marR="0" lvl="0" indent="0" algn="l" rtl="0">
              <a:spcBef>
                <a:spcPts val="0"/>
              </a:spcBef>
              <a:spcAft>
                <a:spcPts val="0"/>
              </a:spcAft>
              <a:buNone/>
            </a:pP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printf("Enter a value: ");</a:t>
            </a:r>
            <a:endParaRPr sz="1600" dirty="0"/>
          </a:p>
          <a:p>
            <a:pPr marL="0" marR="0" lvl="0" indent="0" algn="l" rtl="0">
              <a:spcBef>
                <a:spcPts val="0"/>
              </a:spcBef>
              <a:spcAft>
                <a:spcPts val="0"/>
              </a:spcAft>
              <a:buNone/>
            </a:pPr>
            <a:r>
              <a:rPr lang="en" sz="1600" b="1" dirty="0">
                <a:solidFill>
                  <a:srgbClr val="FF0000"/>
                </a:solidFill>
                <a:latin typeface="Courier New"/>
                <a:ea typeface="Courier New"/>
                <a:cs typeface="Courier New"/>
                <a:sym typeface="Courier New"/>
              </a:rPr>
              <a:t>scanf("%d", &amp;foobar);</a:t>
            </a:r>
            <a:endParaRPr sz="1600" dirty="0">
              <a:solidFill>
                <a:srgbClr val="FF0000"/>
              </a:solidFill>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printf("You entered %d \n", </a:t>
            </a:r>
            <a:r>
              <a:rPr lang="en" sz="1600" b="1" dirty="0">
                <a:solidFill>
                  <a:schemeClr val="dk1"/>
                </a:solidFill>
                <a:latin typeface="Courier New"/>
                <a:ea typeface="Courier New"/>
                <a:cs typeface="Courier New"/>
                <a:sym typeface="Courier New"/>
              </a:rPr>
              <a:t>foobar</a:t>
            </a:r>
            <a:r>
              <a:rPr lang="en" sz="1600" b="1" dirty="0">
                <a:solidFill>
                  <a:srgbClr val="000000"/>
                </a:solidFill>
                <a:latin typeface="Courier New"/>
                <a:ea typeface="Courier New"/>
                <a:cs typeface="Courier New"/>
                <a:sym typeface="Courier New"/>
              </a:rPr>
              <a:t>);</a:t>
            </a:r>
            <a:endParaRPr sz="1600" dirty="0">
              <a:solidFill>
                <a:srgbClr val="000000"/>
              </a:solidFill>
              <a:latin typeface="Courier New"/>
              <a:ea typeface="Courier New"/>
              <a:cs typeface="Courier New"/>
              <a:sym typeface="Courier New"/>
            </a:endParaRPr>
          </a:p>
        </p:txBody>
      </p:sp>
      <p:sp>
        <p:nvSpPr>
          <p:cNvPr id="126" name="Google Shape;126;p21"/>
          <p:cNvSpPr/>
          <p:nvPr/>
        </p:nvSpPr>
        <p:spPr>
          <a:xfrm>
            <a:off x="3496631" y="4206925"/>
            <a:ext cx="2150737" cy="7239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chemeClr val="lt1"/>
                </a:solidFill>
                <a:latin typeface="Calibri"/>
                <a:ea typeface="Calibri"/>
                <a:cs typeface="Calibri"/>
                <a:sym typeface="Calibri"/>
              </a:rPr>
              <a:t>Make sure to avoid the use of “\n” or “\t” in scanf</a:t>
            </a:r>
            <a:endParaRPr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5095</Words>
  <Application>Microsoft Office PowerPoint</Application>
  <PresentationFormat>On-screen Show (16:9)</PresentationFormat>
  <Paragraphs>702</Paragraphs>
  <Slides>49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Courier New</vt:lpstr>
      <vt:lpstr>Simple Light</vt:lpstr>
      <vt:lpstr>Exam-1: Review</vt:lpstr>
      <vt:lpstr>Data Types</vt:lpstr>
      <vt:lpstr>Variable Declarations - Default Values</vt:lpstr>
      <vt:lpstr>#define and the Preprocessor</vt:lpstr>
      <vt:lpstr>Format Specifiers</vt:lpstr>
      <vt:lpstr>printf() Example</vt:lpstr>
      <vt:lpstr>Width, Precision, Alignment </vt:lpstr>
      <vt:lpstr>Example of printf()</vt:lpstr>
      <vt:lpstr>scanf() </vt:lpstr>
      <vt:lpstr>Booleans in C - Macros Approach</vt:lpstr>
      <vt:lpstr>Relational Expressions</vt:lpstr>
      <vt:lpstr>Ternary Operator</vt:lpstr>
      <vt:lpstr>switch case</vt:lpstr>
      <vt:lpstr>while Loops in C</vt:lpstr>
      <vt:lpstr>do-while Loops in C</vt:lpstr>
      <vt:lpstr>for Loops in C</vt:lpstr>
      <vt:lpstr>Pattern printing 1</vt:lpstr>
      <vt:lpstr>Pattern printing 1</vt:lpstr>
      <vt:lpstr>Array Size in C</vt:lpstr>
      <vt:lpstr>strcmp()</vt:lpstr>
      <vt:lpstr>strcpy()</vt:lpstr>
      <vt:lpstr>strlen()</vt:lpstr>
      <vt:lpstr>Memory</vt:lpstr>
      <vt:lpstr>Memory Address</vt:lpstr>
      <vt:lpstr>Assigning a Pointer to a Memory Address</vt:lpstr>
      <vt:lpstr>Pointer Example</vt:lpstr>
      <vt:lpstr>Pointer Example</vt:lpstr>
      <vt:lpstr>Pointer Example</vt:lpstr>
      <vt:lpstr>Pointer Variables with Arrays</vt:lpstr>
      <vt:lpstr>Arrays and Pointers</vt:lpstr>
      <vt:lpstr>Exercise</vt:lpstr>
      <vt:lpstr>Exercise</vt:lpstr>
      <vt:lpstr>Pointer Arithmetic (Theoretical / Paper) Example – 1</vt:lpstr>
      <vt:lpstr>malloc Example</vt:lpstr>
      <vt:lpstr>Function Prototypes</vt:lpstr>
      <vt:lpstr>Function Prototypes without Names</vt:lpstr>
      <vt:lpstr>Local Variables in Functions</vt:lpstr>
      <vt:lpstr>Pass-by-Value</vt:lpstr>
      <vt:lpstr>Pass-by-Pointer</vt:lpstr>
      <vt:lpstr>Example – Pass by Value/Pointer</vt:lpstr>
      <vt:lpstr>Arrays as Formal Parameters</vt:lpstr>
      <vt:lpstr>Arrays as Formal Parameters (cont’d)</vt:lpstr>
      <vt:lpstr>#include Pathways</vt:lpstr>
      <vt:lpstr>Compiling with Separate Files</vt:lpstr>
      <vt:lpstr>Two Approaches for Declaring a struct</vt:lpstr>
      <vt:lpstr>Using a struct</vt:lpstr>
      <vt:lpstr>Dynamic Allocation of a Single struct object</vt:lpstr>
      <vt:lpstr>Dynamic Allocation of an Array of struct’s</vt:lpstr>
      <vt:lpstr>Dynamic Allocation of an Array of struct’s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 C Programming Basics Part-1: Basic C Program and GCC</dc:title>
  <cp:lastModifiedBy>Kevin Desai</cp:lastModifiedBy>
  <cp:revision>1</cp:revision>
  <dcterms:modified xsi:type="dcterms:W3CDTF">2020-09-29T21:47:48Z</dcterms:modified>
</cp:coreProperties>
</file>