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D57387-9567-4812-8395-C601B84BEE0B}" v="1" dt="2020-08-19T15:22:23.917"/>
  </p1510:revLst>
</p1510:revInfo>
</file>

<file path=ppt/tableStyles.xml><?xml version="1.0" encoding="utf-8"?>
<a:tblStyleLst xmlns:a="http://schemas.openxmlformats.org/drawingml/2006/main" def="{3F8D7C36-80CB-425D-B212-6ED7373C526D}">
  <a:tblStyle styleId="{3F8D7C36-80CB-425D-B212-6ED7373C52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4CD57387-9567-4812-8395-C601B84BEE0B}"/>
    <pc:docChg chg="undo custSel addSld delSld modSld">
      <pc:chgData name="Kevin Desai" userId="759d0333-e80f-43e9-9a9d-29343a9d66ae" providerId="ADAL" clId="{4CD57387-9567-4812-8395-C601B84BEE0B}" dt="2020-08-20T14:22:16.672" v="460" actId="1076"/>
      <pc:docMkLst>
        <pc:docMk/>
      </pc:docMkLst>
      <pc:sldChg chg="modSp mod">
        <pc:chgData name="Kevin Desai" userId="759d0333-e80f-43e9-9a9d-29343a9d66ae" providerId="ADAL" clId="{4CD57387-9567-4812-8395-C601B84BEE0B}" dt="2020-08-19T15:31:59.589" v="226" actId="5793"/>
        <pc:sldMkLst>
          <pc:docMk/>
          <pc:sldMk cId="0" sldId="256"/>
        </pc:sldMkLst>
        <pc:spChg chg="mod">
          <ac:chgData name="Kevin Desai" userId="759d0333-e80f-43e9-9a9d-29343a9d66ae" providerId="ADAL" clId="{4CD57387-9567-4812-8395-C601B84BEE0B}" dt="2020-08-19T14:48:05.190" v="77" actId="20577"/>
          <ac:spMkLst>
            <pc:docMk/>
            <pc:sldMk cId="0" sldId="256"/>
            <ac:spMk id="61" creationId="{00000000-0000-0000-0000-000000000000}"/>
          </ac:spMkLst>
        </pc:spChg>
        <pc:spChg chg="mod">
          <ac:chgData name="Kevin Desai" userId="759d0333-e80f-43e9-9a9d-29343a9d66ae" providerId="ADAL" clId="{4CD57387-9567-4812-8395-C601B84BEE0B}" dt="2020-08-19T15:31:59.589" v="226" actId="5793"/>
          <ac:spMkLst>
            <pc:docMk/>
            <pc:sldMk cId="0" sldId="256"/>
            <ac:spMk id="62" creationId="{00000000-0000-0000-0000-000000000000}"/>
          </ac:spMkLst>
        </pc:spChg>
      </pc:sldChg>
      <pc:sldChg chg="modSp mod">
        <pc:chgData name="Kevin Desai" userId="759d0333-e80f-43e9-9a9d-29343a9d66ae" providerId="ADAL" clId="{4CD57387-9567-4812-8395-C601B84BEE0B}" dt="2020-08-20T14:22:16.672" v="460" actId="1076"/>
        <pc:sldMkLst>
          <pc:docMk/>
          <pc:sldMk cId="0" sldId="259"/>
        </pc:sldMkLst>
        <pc:spChg chg="mod">
          <ac:chgData name="Kevin Desai" userId="759d0333-e80f-43e9-9a9d-29343a9d66ae" providerId="ADAL" clId="{4CD57387-9567-4812-8395-C601B84BEE0B}" dt="2020-08-20T14:22:16.672" v="460" actId="1076"/>
          <ac:spMkLst>
            <pc:docMk/>
            <pc:sldMk cId="0" sldId="259"/>
            <ac:spMk id="84" creationId="{00000000-0000-0000-0000-000000000000}"/>
          </ac:spMkLst>
        </pc:spChg>
      </pc:sldChg>
      <pc:sldChg chg="modSp mod">
        <pc:chgData name="Kevin Desai" userId="759d0333-e80f-43e9-9a9d-29343a9d66ae" providerId="ADAL" clId="{4CD57387-9567-4812-8395-C601B84BEE0B}" dt="2020-08-20T14:22:06.919" v="398" actId="1076"/>
        <pc:sldMkLst>
          <pc:docMk/>
          <pc:sldMk cId="0" sldId="260"/>
        </pc:sldMkLst>
        <pc:spChg chg="mod">
          <ac:chgData name="Kevin Desai" userId="759d0333-e80f-43e9-9a9d-29343a9d66ae" providerId="ADAL" clId="{4CD57387-9567-4812-8395-C601B84BEE0B}" dt="2020-08-19T14:49:12.412" v="80" actId="20577"/>
          <ac:spMkLst>
            <pc:docMk/>
            <pc:sldMk cId="0" sldId="260"/>
            <ac:spMk id="90" creationId="{00000000-0000-0000-0000-000000000000}"/>
          </ac:spMkLst>
        </pc:spChg>
        <pc:spChg chg="mod">
          <ac:chgData name="Kevin Desai" userId="759d0333-e80f-43e9-9a9d-29343a9d66ae" providerId="ADAL" clId="{4CD57387-9567-4812-8395-C601B84BEE0B}" dt="2020-08-20T14:22:06.919" v="398" actId="1076"/>
          <ac:spMkLst>
            <pc:docMk/>
            <pc:sldMk cId="0" sldId="260"/>
            <ac:spMk id="91" creationId="{00000000-0000-0000-0000-000000000000}"/>
          </ac:spMkLst>
        </pc:spChg>
        <pc:spChg chg="mod">
          <ac:chgData name="Kevin Desai" userId="759d0333-e80f-43e9-9a9d-29343a9d66ae" providerId="ADAL" clId="{4CD57387-9567-4812-8395-C601B84BEE0B}" dt="2020-08-19T14:50:00.856" v="94" actId="20577"/>
          <ac:spMkLst>
            <pc:docMk/>
            <pc:sldMk cId="0" sldId="260"/>
            <ac:spMk id="92" creationId="{00000000-0000-0000-0000-000000000000}"/>
          </ac:spMkLst>
        </pc:spChg>
      </pc:sldChg>
      <pc:sldChg chg="modSp mod">
        <pc:chgData name="Kevin Desai" userId="759d0333-e80f-43e9-9a9d-29343a9d66ae" providerId="ADAL" clId="{4CD57387-9567-4812-8395-C601B84BEE0B}" dt="2020-08-19T14:50:59.270" v="98" actId="20577"/>
        <pc:sldMkLst>
          <pc:docMk/>
          <pc:sldMk cId="0" sldId="261"/>
        </pc:sldMkLst>
        <pc:spChg chg="mod">
          <ac:chgData name="Kevin Desai" userId="759d0333-e80f-43e9-9a9d-29343a9d66ae" providerId="ADAL" clId="{4CD57387-9567-4812-8395-C601B84BEE0B}" dt="2020-08-19T14:50:59.270" v="98" actId="20577"/>
          <ac:spMkLst>
            <pc:docMk/>
            <pc:sldMk cId="0" sldId="261"/>
            <ac:spMk id="99" creationId="{00000000-0000-0000-0000-000000000000}"/>
          </ac:spMkLst>
        </pc:spChg>
        <pc:spChg chg="mod">
          <ac:chgData name="Kevin Desai" userId="759d0333-e80f-43e9-9a9d-29343a9d66ae" providerId="ADAL" clId="{4CD57387-9567-4812-8395-C601B84BEE0B}" dt="2020-08-19T14:50:34.022" v="96" actId="20577"/>
          <ac:spMkLst>
            <pc:docMk/>
            <pc:sldMk cId="0" sldId="261"/>
            <ac:spMk id="100" creationId="{00000000-0000-0000-0000-000000000000}"/>
          </ac:spMkLst>
        </pc:spChg>
      </pc:sldChg>
      <pc:sldChg chg="modSp mod">
        <pc:chgData name="Kevin Desai" userId="759d0333-e80f-43e9-9a9d-29343a9d66ae" providerId="ADAL" clId="{4CD57387-9567-4812-8395-C601B84BEE0B}" dt="2020-08-19T14:51:27.678" v="104" actId="20577"/>
        <pc:sldMkLst>
          <pc:docMk/>
          <pc:sldMk cId="0" sldId="262"/>
        </pc:sldMkLst>
        <pc:spChg chg="mod">
          <ac:chgData name="Kevin Desai" userId="759d0333-e80f-43e9-9a9d-29343a9d66ae" providerId="ADAL" clId="{4CD57387-9567-4812-8395-C601B84BEE0B}" dt="2020-08-19T14:51:01.679" v="99" actId="20577"/>
          <ac:spMkLst>
            <pc:docMk/>
            <pc:sldMk cId="0" sldId="262"/>
            <ac:spMk id="108" creationId="{00000000-0000-0000-0000-000000000000}"/>
          </ac:spMkLst>
        </pc:spChg>
        <pc:spChg chg="mod">
          <ac:chgData name="Kevin Desai" userId="759d0333-e80f-43e9-9a9d-29343a9d66ae" providerId="ADAL" clId="{4CD57387-9567-4812-8395-C601B84BEE0B}" dt="2020-08-19T14:51:27.678" v="104" actId="20577"/>
          <ac:spMkLst>
            <pc:docMk/>
            <pc:sldMk cId="0" sldId="262"/>
            <ac:spMk id="110" creationId="{00000000-0000-0000-0000-000000000000}"/>
          </ac:spMkLst>
        </pc:spChg>
      </pc:sldChg>
      <pc:sldChg chg="modSp mod">
        <pc:chgData name="Kevin Desai" userId="759d0333-e80f-43e9-9a9d-29343a9d66ae" providerId="ADAL" clId="{4CD57387-9567-4812-8395-C601B84BEE0B}" dt="2020-08-19T14:51:55.202" v="111" actId="20577"/>
        <pc:sldMkLst>
          <pc:docMk/>
          <pc:sldMk cId="0" sldId="263"/>
        </pc:sldMkLst>
        <pc:spChg chg="mod">
          <ac:chgData name="Kevin Desai" userId="759d0333-e80f-43e9-9a9d-29343a9d66ae" providerId="ADAL" clId="{4CD57387-9567-4812-8395-C601B84BEE0B}" dt="2020-08-19T14:51:43.860" v="105" actId="20577"/>
          <ac:spMkLst>
            <pc:docMk/>
            <pc:sldMk cId="0" sldId="263"/>
            <ac:spMk id="116" creationId="{00000000-0000-0000-0000-000000000000}"/>
          </ac:spMkLst>
        </pc:spChg>
        <pc:spChg chg="mod">
          <ac:chgData name="Kevin Desai" userId="759d0333-e80f-43e9-9a9d-29343a9d66ae" providerId="ADAL" clId="{4CD57387-9567-4812-8395-C601B84BEE0B}" dt="2020-08-19T14:51:55.202" v="111" actId="20577"/>
          <ac:spMkLst>
            <pc:docMk/>
            <pc:sldMk cId="0" sldId="263"/>
            <ac:spMk id="117" creationId="{00000000-0000-0000-0000-000000000000}"/>
          </ac:spMkLst>
        </pc:spChg>
      </pc:sldChg>
      <pc:sldChg chg="addSp modSp mod">
        <pc:chgData name="Kevin Desai" userId="759d0333-e80f-43e9-9a9d-29343a9d66ae" providerId="ADAL" clId="{4CD57387-9567-4812-8395-C601B84BEE0B}" dt="2020-08-19T14:58:49.782" v="215" actId="14100"/>
        <pc:sldMkLst>
          <pc:docMk/>
          <pc:sldMk cId="0" sldId="264"/>
        </pc:sldMkLst>
        <pc:spChg chg="add mod">
          <ac:chgData name="Kevin Desai" userId="759d0333-e80f-43e9-9a9d-29343a9d66ae" providerId="ADAL" clId="{4CD57387-9567-4812-8395-C601B84BEE0B}" dt="2020-08-19T14:58:49.782" v="215" actId="14100"/>
          <ac:spMkLst>
            <pc:docMk/>
            <pc:sldMk cId="0" sldId="264"/>
            <ac:spMk id="2" creationId="{753777BA-7E96-4F9A-862E-553D34DD5F11}"/>
          </ac:spMkLst>
        </pc:spChg>
        <pc:spChg chg="mod">
          <ac:chgData name="Kevin Desai" userId="759d0333-e80f-43e9-9a9d-29343a9d66ae" providerId="ADAL" clId="{4CD57387-9567-4812-8395-C601B84BEE0B}" dt="2020-08-19T14:52:12.575" v="112" actId="20577"/>
          <ac:spMkLst>
            <pc:docMk/>
            <pc:sldMk cId="0" sldId="264"/>
            <ac:spMk id="125" creationId="{00000000-0000-0000-0000-000000000000}"/>
          </ac:spMkLst>
        </pc:spChg>
        <pc:spChg chg="mod">
          <ac:chgData name="Kevin Desai" userId="759d0333-e80f-43e9-9a9d-29343a9d66ae" providerId="ADAL" clId="{4CD57387-9567-4812-8395-C601B84BEE0B}" dt="2020-08-19T14:54:19.490" v="118" actId="20577"/>
          <ac:spMkLst>
            <pc:docMk/>
            <pc:sldMk cId="0" sldId="264"/>
            <ac:spMk id="126" creationId="{00000000-0000-0000-0000-000000000000}"/>
          </ac:spMkLst>
        </pc:spChg>
      </pc:sldChg>
      <pc:sldChg chg="add del">
        <pc:chgData name="Kevin Desai" userId="759d0333-e80f-43e9-9a9d-29343a9d66ae" providerId="ADAL" clId="{4CD57387-9567-4812-8395-C601B84BEE0B}" dt="2020-08-19T15:22:23.907" v="216"/>
        <pc:sldMkLst>
          <pc:docMk/>
          <pc:sldMk cId="0" sldId="265"/>
        </pc:sldMkLst>
      </pc:sldChg>
      <pc:sldChg chg="modSp add del mod">
        <pc:chgData name="Kevin Desai" userId="759d0333-e80f-43e9-9a9d-29343a9d66ae" providerId="ADAL" clId="{4CD57387-9567-4812-8395-C601B84BEE0B}" dt="2020-08-20T14:21:49.679" v="332" actId="1076"/>
        <pc:sldMkLst>
          <pc:docMk/>
          <pc:sldMk cId="0" sldId="266"/>
        </pc:sldMkLst>
        <pc:spChg chg="mod">
          <ac:chgData name="Kevin Desai" userId="759d0333-e80f-43e9-9a9d-29343a9d66ae" providerId="ADAL" clId="{4CD57387-9567-4812-8395-C601B84BEE0B}" dt="2020-08-20T14:21:49.679" v="332" actId="1076"/>
          <ac:spMkLst>
            <pc:docMk/>
            <pc:sldMk cId="0" sldId="266"/>
            <ac:spMk id="88" creationId="{00000000-0000-0000-0000-000000000000}"/>
          </ac:spMkLst>
        </pc:spChg>
      </pc:sldChg>
      <pc:sldChg chg="add del">
        <pc:chgData name="Kevin Desai" userId="759d0333-e80f-43e9-9a9d-29343a9d66ae" providerId="ADAL" clId="{4CD57387-9567-4812-8395-C601B84BEE0B}" dt="2020-08-19T15:22:23.907" v="216"/>
        <pc:sldMkLst>
          <pc:docMk/>
          <pc:sldMk cId="0" sldId="267"/>
        </pc:sldMkLst>
      </pc:sldChg>
      <pc:sldChg chg="add del">
        <pc:chgData name="Kevin Desai" userId="759d0333-e80f-43e9-9a9d-29343a9d66ae" providerId="ADAL" clId="{4CD57387-9567-4812-8395-C601B84BEE0B}" dt="2020-08-19T15:22:23.907" v="216"/>
        <pc:sldMkLst>
          <pc:docMk/>
          <pc:sldMk cId="0" sldId="268"/>
        </pc:sldMkLst>
      </pc:sldChg>
      <pc:sldChg chg="add del">
        <pc:chgData name="Kevin Desai" userId="759d0333-e80f-43e9-9a9d-29343a9d66ae" providerId="ADAL" clId="{4CD57387-9567-4812-8395-C601B84BEE0B}" dt="2020-08-19T15:22:23.907" v="216"/>
        <pc:sldMkLst>
          <pc:docMk/>
          <pc:sldMk cId="0" sldId="269"/>
        </pc:sldMkLst>
      </pc:sldChg>
      <pc:sldChg chg="add del">
        <pc:chgData name="Kevin Desai" userId="759d0333-e80f-43e9-9a9d-29343a9d66ae" providerId="ADAL" clId="{4CD57387-9567-4812-8395-C601B84BEE0B}" dt="2020-08-19T15:22:23.907" v="216"/>
        <pc:sldMkLst>
          <pc:docMk/>
          <pc:sldMk cId="0" sldId="270"/>
        </pc:sldMkLst>
      </pc:sldChg>
      <pc:sldChg chg="del">
        <pc:chgData name="Kevin Desai" userId="759d0333-e80f-43e9-9a9d-29343a9d66ae" providerId="ADAL" clId="{4CD57387-9567-4812-8395-C601B84BEE0B}" dt="2020-08-19T14:55:39.614" v="120" actId="47"/>
        <pc:sldMkLst>
          <pc:docMk/>
          <pc:sldMk cId="0" sldId="271"/>
        </pc:sldMkLst>
      </pc:sldChg>
      <pc:sldChg chg="del">
        <pc:chgData name="Kevin Desai" userId="759d0333-e80f-43e9-9a9d-29343a9d66ae" providerId="ADAL" clId="{4CD57387-9567-4812-8395-C601B84BEE0B}" dt="2020-08-19T14:55:39.614" v="120" actId="47"/>
        <pc:sldMkLst>
          <pc:docMk/>
          <pc:sldMk cId="0" sldId="272"/>
        </pc:sldMkLst>
      </pc:sldChg>
      <pc:sldChg chg="del">
        <pc:chgData name="Kevin Desai" userId="759d0333-e80f-43e9-9a9d-29343a9d66ae" providerId="ADAL" clId="{4CD57387-9567-4812-8395-C601B84BEE0B}" dt="2020-08-19T14:55:39.614" v="120" actId="47"/>
        <pc:sldMkLst>
          <pc:docMk/>
          <pc:sldMk cId="0" sldId="273"/>
        </pc:sldMkLst>
      </pc:sldChg>
      <pc:sldChg chg="del">
        <pc:chgData name="Kevin Desai" userId="759d0333-e80f-43e9-9a9d-29343a9d66ae" providerId="ADAL" clId="{4CD57387-9567-4812-8395-C601B84BEE0B}" dt="2020-08-19T14:55:39.614" v="120" actId="47"/>
        <pc:sldMkLst>
          <pc:docMk/>
          <pc:sldMk cId="0" sldId="274"/>
        </pc:sldMkLst>
      </pc:sldChg>
      <pc:sldChg chg="del">
        <pc:chgData name="Kevin Desai" userId="759d0333-e80f-43e9-9a9d-29343a9d66ae" providerId="ADAL" clId="{4CD57387-9567-4812-8395-C601B84BEE0B}" dt="2020-08-19T14:55:39.614" v="120" actId="47"/>
        <pc:sldMkLst>
          <pc:docMk/>
          <pc:sldMk cId="0" sldId="275"/>
        </pc:sldMkLst>
      </pc:sldChg>
      <pc:sldChg chg="del">
        <pc:chgData name="Kevin Desai" userId="759d0333-e80f-43e9-9a9d-29343a9d66ae" providerId="ADAL" clId="{4CD57387-9567-4812-8395-C601B84BEE0B}" dt="2020-08-19T14:55:39.614" v="120" actId="47"/>
        <pc:sldMkLst>
          <pc:docMk/>
          <pc:sldMk cId="0" sldId="276"/>
        </pc:sldMkLst>
      </pc:sldChg>
      <pc:sldChg chg="del">
        <pc:chgData name="Kevin Desai" userId="759d0333-e80f-43e9-9a9d-29343a9d66ae" providerId="ADAL" clId="{4CD57387-9567-4812-8395-C601B84BEE0B}" dt="2020-08-19T14:55:39.614" v="120" actId="47"/>
        <pc:sldMkLst>
          <pc:docMk/>
          <pc:sldMk cId="0" sldId="277"/>
        </pc:sldMkLst>
      </pc:sldChg>
      <pc:sldChg chg="del">
        <pc:chgData name="Kevin Desai" userId="759d0333-e80f-43e9-9a9d-29343a9d66ae" providerId="ADAL" clId="{4CD57387-9567-4812-8395-C601B84BEE0B}" dt="2020-08-19T14:55:30.141" v="119" actId="47"/>
        <pc:sldMkLst>
          <pc:docMk/>
          <pc:sldMk cId="0"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5ee8f88f8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5ee8f88f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5ee8f88f8_1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5ee8f88f8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7a61c5d5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7a61c5d5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5ee8f88f8_1_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5ee8f88f8_1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5ee8f88f8_1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5ee8f88f8_1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5ee8f88f8_1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5ee8f88f8_1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7ad0c3c2d_0_16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87ad0c3c2d_0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5ee8f87ef_0_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85ee8f87ef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7ad0c3c2d_0_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87ad0c3c2d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7ad0c3c2d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g87ad0c3c2d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g87ad0c3c2d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7ad0c3c2d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g87ad0c3c2d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g87ad0c3c2d_0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7ad0c3c2d_0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g87ad0c3c2d_0_1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87ad0c3c2d_0_10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7ad0c3c2d_0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87ad0c3c2d_0_1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87ad0c3c2d_0_1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7ad0c3c2d_0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87ad0c3c2d_0_1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87ad0c3c2d_0_1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30200" algn="l" rtl="0">
              <a:lnSpc>
                <a:spcPct val="90000"/>
              </a:lnSpc>
              <a:spcBef>
                <a:spcPts val="1600"/>
              </a:spcBef>
              <a:spcAft>
                <a:spcPts val="0"/>
              </a:spcAft>
              <a:buClr>
                <a:schemeClr val="dk1"/>
              </a:buClr>
              <a:buSzPts val="1600"/>
              <a:buChar char="○"/>
              <a:defRPr sz="1600"/>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4">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Module-01: C Programming Basics</a:t>
            </a:r>
            <a:endParaRPr sz="4000" dirty="0"/>
          </a:p>
          <a:p>
            <a:pPr marL="0" lvl="0" indent="0" algn="ctr" rtl="0">
              <a:spcBef>
                <a:spcPts val="0"/>
              </a:spcBef>
              <a:spcAft>
                <a:spcPts val="0"/>
              </a:spcAft>
              <a:buNone/>
            </a:pPr>
            <a:r>
              <a:rPr lang="en" sz="2400" dirty="0"/>
              <a:t>Part-1: Basic C Program and GCC</a:t>
            </a:r>
            <a:endParaRPr sz="24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a:t>
            </a:r>
            <a:r>
              <a:rPr lang="en" sz="2000"/>
              <a:t>1714 – Computer Programming </a:t>
            </a:r>
            <a:r>
              <a:rPr lang="en" sz="2000" dirty="0"/>
              <a:t>II</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gcc</a:t>
            </a:r>
            <a:endParaRPr/>
          </a:p>
        </p:txBody>
      </p:sp>
      <p:sp>
        <p:nvSpPr>
          <p:cNvPr id="68" name="Google Shape;68;p15"/>
          <p:cNvSpPr txBox="1">
            <a:spLocks noGrp="1"/>
          </p:cNvSpPr>
          <p:nvPr>
            <p:ph type="body" idx="1"/>
          </p:nvPr>
        </p:nvSpPr>
        <p:spPr>
          <a:xfrm>
            <a:off x="3127900" y="1152475"/>
            <a:ext cx="5704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Courier New"/>
                <a:ea typeface="Courier New"/>
                <a:cs typeface="Courier New"/>
                <a:sym typeface="Courier New"/>
              </a:rPr>
              <a:t>gcc</a:t>
            </a:r>
            <a:r>
              <a:rPr lang="en" sz="1500"/>
              <a:t> is the GNU Compiler Collection and is the standard compiler found in Linux/UNIX. </a:t>
            </a:r>
            <a:endParaRPr sz="1500"/>
          </a:p>
          <a:p>
            <a:pPr marL="0" lvl="0" indent="0" algn="l" rtl="0">
              <a:spcBef>
                <a:spcPts val="1600"/>
              </a:spcBef>
              <a:spcAft>
                <a:spcPts val="0"/>
              </a:spcAft>
              <a:buNone/>
            </a:pPr>
            <a:r>
              <a:rPr lang="en" sz="1500"/>
              <a:t>After we write our C program in </a:t>
            </a:r>
            <a:r>
              <a:rPr lang="en" sz="1500" b="1">
                <a:latin typeface="Courier New"/>
                <a:ea typeface="Courier New"/>
                <a:cs typeface="Courier New"/>
                <a:sym typeface="Courier New"/>
              </a:rPr>
              <a:t>vim</a:t>
            </a:r>
            <a:r>
              <a:rPr lang="en" sz="1500"/>
              <a:t>, we will run </a:t>
            </a:r>
            <a:r>
              <a:rPr lang="en" sz="1500" b="1">
                <a:latin typeface="Courier New"/>
                <a:ea typeface="Courier New"/>
                <a:cs typeface="Courier New"/>
                <a:sym typeface="Courier New"/>
              </a:rPr>
              <a:t>gcc</a:t>
            </a:r>
            <a:r>
              <a:rPr lang="en" sz="1500"/>
              <a:t> on our source code to compile and build our executable. Unlike an IDE, we have two separate tools for writing our source code and compiling.  </a:t>
            </a:r>
            <a:endParaRPr sz="1500"/>
          </a:p>
          <a:p>
            <a:pPr marL="0" lvl="0" indent="0" algn="l" rtl="0">
              <a:spcBef>
                <a:spcPts val="1600"/>
              </a:spcBef>
              <a:spcAft>
                <a:spcPts val="0"/>
              </a:spcAft>
              <a:buNone/>
            </a:pPr>
            <a:r>
              <a:rPr lang="en" sz="1500"/>
              <a:t>Benefits of </a:t>
            </a:r>
            <a:r>
              <a:rPr lang="en" sz="1500" b="1">
                <a:latin typeface="Courier New"/>
                <a:ea typeface="Courier New"/>
                <a:cs typeface="Courier New"/>
                <a:sym typeface="Courier New"/>
              </a:rPr>
              <a:t>gcc</a:t>
            </a:r>
            <a:r>
              <a:rPr lang="en" sz="1500"/>
              <a:t> include:</a:t>
            </a:r>
            <a:endParaRPr sz="1500"/>
          </a:p>
          <a:p>
            <a:pPr marL="457200" lvl="0" indent="-298450" algn="l" rtl="0">
              <a:spcBef>
                <a:spcPts val="0"/>
              </a:spcBef>
              <a:spcAft>
                <a:spcPts val="0"/>
              </a:spcAft>
              <a:buSzPts val="1100"/>
              <a:buChar char="●"/>
            </a:pPr>
            <a:r>
              <a:rPr lang="en" sz="1500"/>
              <a:t>Free and open source</a:t>
            </a:r>
            <a:endParaRPr sz="1500"/>
          </a:p>
          <a:p>
            <a:pPr marL="457200" lvl="0" indent="-298450" algn="l" rtl="0">
              <a:spcBef>
                <a:spcPts val="0"/>
              </a:spcBef>
              <a:spcAft>
                <a:spcPts val="0"/>
              </a:spcAft>
              <a:buSzPts val="1100"/>
              <a:buChar char="●"/>
            </a:pPr>
            <a:r>
              <a:rPr lang="en" sz="1500"/>
              <a:t>Supports multiple languages (e.g., C, C++, Objective C, etc.)</a:t>
            </a:r>
            <a:endParaRPr sz="1500"/>
          </a:p>
          <a:p>
            <a:pPr marL="457200" lvl="0" indent="-298450" algn="l" rtl="0">
              <a:spcBef>
                <a:spcPts val="0"/>
              </a:spcBef>
              <a:spcAft>
                <a:spcPts val="0"/>
              </a:spcAft>
              <a:buSzPts val="1100"/>
              <a:buChar char="●"/>
            </a:pPr>
            <a:r>
              <a:rPr lang="en" sz="1500"/>
              <a:t>Helps us better understand the compilation process</a:t>
            </a:r>
            <a:endParaRPr sz="1500"/>
          </a:p>
        </p:txBody>
      </p:sp>
      <p:pic>
        <p:nvPicPr>
          <p:cNvPr id="69" name="Google Shape;69;p15"/>
          <p:cNvPicPr preferRelativeResize="0"/>
          <p:nvPr/>
        </p:nvPicPr>
        <p:blipFill rotWithShape="1">
          <a:blip r:embed="rId3">
            <a:alphaModFix/>
          </a:blip>
          <a:srcRect/>
          <a:stretch/>
        </p:blipFill>
        <p:spPr>
          <a:xfrm>
            <a:off x="447500" y="1268051"/>
            <a:ext cx="2379376" cy="280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Four Stages of Compilation</a:t>
            </a:r>
            <a:endParaRPr/>
          </a:p>
        </p:txBody>
      </p:sp>
      <p:grpSp>
        <p:nvGrpSpPr>
          <p:cNvPr id="75" name="Google Shape;75;p16"/>
          <p:cNvGrpSpPr/>
          <p:nvPr/>
        </p:nvGrpSpPr>
        <p:grpSpPr>
          <a:xfrm>
            <a:off x="0" y="1190135"/>
            <a:ext cx="2726700" cy="3495026"/>
            <a:chOff x="0" y="1189989"/>
            <a:chExt cx="2726700" cy="3482836"/>
          </a:xfrm>
        </p:grpSpPr>
        <p:sp>
          <p:nvSpPr>
            <p:cNvPr id="76" name="Google Shape;76;p16"/>
            <p:cNvSpPr/>
            <p:nvPr/>
          </p:nvSpPr>
          <p:spPr>
            <a:xfrm>
              <a:off x="0" y="1189989"/>
              <a:ext cx="27267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Preprocessor</a:t>
              </a:r>
              <a:endParaRPr sz="1800">
                <a:solidFill>
                  <a:srgbClr val="FFFFFF"/>
                </a:solidFill>
                <a:latin typeface="Roboto"/>
                <a:ea typeface="Roboto"/>
                <a:cs typeface="Roboto"/>
                <a:sym typeface="Roboto"/>
              </a:endParaRPr>
            </a:p>
          </p:txBody>
        </p:sp>
        <p:sp>
          <p:nvSpPr>
            <p:cNvPr id="77" name="Google Shape;77;p16"/>
            <p:cNvSpPr txBox="1"/>
            <p:nvPr/>
          </p:nvSpPr>
          <p:spPr>
            <a:xfrm>
              <a:off x="410850"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latin typeface="Roboto"/>
                  <a:ea typeface="Roboto"/>
                  <a:cs typeface="Roboto"/>
                  <a:sym typeface="Roboto"/>
                </a:rPr>
                <a:t>Resolve all preprocessor directives (anything with a #)</a:t>
              </a:r>
              <a:endParaRPr sz="1600">
                <a:latin typeface="Roboto"/>
                <a:ea typeface="Roboto"/>
                <a:cs typeface="Roboto"/>
                <a:sym typeface="Roboto"/>
              </a:endParaRPr>
            </a:p>
          </p:txBody>
        </p:sp>
      </p:grpSp>
      <p:grpSp>
        <p:nvGrpSpPr>
          <p:cNvPr id="78" name="Google Shape;78;p16"/>
          <p:cNvGrpSpPr/>
          <p:nvPr/>
        </p:nvGrpSpPr>
        <p:grpSpPr>
          <a:xfrm>
            <a:off x="2263425" y="1189775"/>
            <a:ext cx="2541300" cy="3483050"/>
            <a:chOff x="2263425" y="1189775"/>
            <a:chExt cx="2541300" cy="3483050"/>
          </a:xfrm>
        </p:grpSpPr>
        <p:sp>
          <p:nvSpPr>
            <p:cNvPr id="79" name="Google Shape;79;p16"/>
            <p:cNvSpPr/>
            <p:nvPr/>
          </p:nvSpPr>
          <p:spPr>
            <a:xfrm>
              <a:off x="2263425" y="1189775"/>
              <a:ext cx="2541300" cy="669000"/>
            </a:xfrm>
            <a:prstGeom prst="chevron">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Compilation</a:t>
              </a:r>
              <a:endParaRPr sz="1800">
                <a:solidFill>
                  <a:srgbClr val="FFFFFF"/>
                </a:solidFill>
                <a:latin typeface="Roboto"/>
                <a:ea typeface="Roboto"/>
                <a:cs typeface="Roboto"/>
                <a:sym typeface="Roboto"/>
              </a:endParaRPr>
            </a:p>
          </p:txBody>
        </p:sp>
        <p:sp>
          <p:nvSpPr>
            <p:cNvPr id="80" name="Google Shape;80;p16"/>
            <p:cNvSpPr txBox="1"/>
            <p:nvPr/>
          </p:nvSpPr>
          <p:spPr>
            <a:xfrm>
              <a:off x="2512202"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latin typeface="Roboto"/>
                  <a:ea typeface="Roboto"/>
                  <a:cs typeface="Roboto"/>
                  <a:sym typeface="Roboto"/>
                </a:rPr>
                <a:t>Convert the code into machine dependent assembly code</a:t>
              </a:r>
              <a:endParaRPr sz="1600">
                <a:latin typeface="Roboto"/>
                <a:ea typeface="Roboto"/>
                <a:cs typeface="Roboto"/>
                <a:sym typeface="Roboto"/>
              </a:endParaRPr>
            </a:p>
          </p:txBody>
        </p:sp>
      </p:grpSp>
      <p:grpSp>
        <p:nvGrpSpPr>
          <p:cNvPr id="81" name="Google Shape;81;p16"/>
          <p:cNvGrpSpPr/>
          <p:nvPr/>
        </p:nvGrpSpPr>
        <p:grpSpPr>
          <a:xfrm>
            <a:off x="4329974" y="1189775"/>
            <a:ext cx="2541300" cy="3483050"/>
            <a:chOff x="4329974" y="1189775"/>
            <a:chExt cx="2541300" cy="3483050"/>
          </a:xfrm>
        </p:grpSpPr>
        <p:sp>
          <p:nvSpPr>
            <p:cNvPr id="82" name="Google Shape;82;p16"/>
            <p:cNvSpPr/>
            <p:nvPr/>
          </p:nvSpPr>
          <p:spPr>
            <a:xfrm>
              <a:off x="4329974" y="1189775"/>
              <a:ext cx="25413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Assembly</a:t>
              </a:r>
              <a:endParaRPr sz="1800">
                <a:solidFill>
                  <a:srgbClr val="FFFFFF"/>
                </a:solidFill>
                <a:latin typeface="Roboto"/>
                <a:ea typeface="Roboto"/>
                <a:cs typeface="Roboto"/>
                <a:sym typeface="Roboto"/>
              </a:endParaRPr>
            </a:p>
          </p:txBody>
        </p:sp>
        <p:sp>
          <p:nvSpPr>
            <p:cNvPr id="83" name="Google Shape;83;p16"/>
            <p:cNvSpPr txBox="1"/>
            <p:nvPr/>
          </p:nvSpPr>
          <p:spPr>
            <a:xfrm>
              <a:off x="4613553"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latin typeface="Roboto"/>
                  <a:ea typeface="Roboto"/>
                  <a:cs typeface="Roboto"/>
                  <a:sym typeface="Roboto"/>
                </a:rPr>
                <a:t>Convert the assembly code to object code (binary format) for a specific processor</a:t>
              </a:r>
              <a:endParaRPr sz="16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600">
                <a:latin typeface="Roboto"/>
                <a:ea typeface="Roboto"/>
                <a:cs typeface="Roboto"/>
                <a:sym typeface="Roboto"/>
              </a:endParaRPr>
            </a:p>
            <a:p>
              <a:pPr marL="0" lvl="0" indent="0" algn="l" rtl="0">
                <a:lnSpc>
                  <a:spcPct val="115000"/>
                </a:lnSpc>
                <a:spcBef>
                  <a:spcPts val="0"/>
                </a:spcBef>
                <a:spcAft>
                  <a:spcPts val="0"/>
                </a:spcAft>
                <a:buNone/>
              </a:pPr>
              <a:endParaRPr sz="1600">
                <a:latin typeface="Roboto"/>
                <a:ea typeface="Roboto"/>
                <a:cs typeface="Roboto"/>
                <a:sym typeface="Roboto"/>
              </a:endParaRPr>
            </a:p>
          </p:txBody>
        </p:sp>
      </p:grpSp>
      <p:grpSp>
        <p:nvGrpSpPr>
          <p:cNvPr id="84" name="Google Shape;84;p16"/>
          <p:cNvGrpSpPr/>
          <p:nvPr/>
        </p:nvGrpSpPr>
        <p:grpSpPr>
          <a:xfrm>
            <a:off x="6396739" y="1189775"/>
            <a:ext cx="2541300" cy="3483050"/>
            <a:chOff x="6396739" y="1189775"/>
            <a:chExt cx="2541300" cy="3483050"/>
          </a:xfrm>
        </p:grpSpPr>
        <p:sp>
          <p:nvSpPr>
            <p:cNvPr id="85" name="Google Shape;85;p16"/>
            <p:cNvSpPr/>
            <p:nvPr/>
          </p:nvSpPr>
          <p:spPr>
            <a:xfrm>
              <a:off x="6396739" y="1189775"/>
              <a:ext cx="25413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Linking</a:t>
              </a:r>
              <a:endParaRPr sz="1800">
                <a:solidFill>
                  <a:srgbClr val="FFFFFF"/>
                </a:solidFill>
                <a:latin typeface="Roboto"/>
                <a:ea typeface="Roboto"/>
                <a:cs typeface="Roboto"/>
                <a:sym typeface="Roboto"/>
              </a:endParaRPr>
            </a:p>
          </p:txBody>
        </p:sp>
        <p:sp>
          <p:nvSpPr>
            <p:cNvPr id="86" name="Google Shape;86;p16"/>
            <p:cNvSpPr txBox="1"/>
            <p:nvPr/>
          </p:nvSpPr>
          <p:spPr>
            <a:xfrm>
              <a:off x="6714905"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latin typeface="Roboto"/>
                  <a:ea typeface="Roboto"/>
                  <a:cs typeface="Roboto"/>
                  <a:sym typeface="Roboto"/>
                </a:rPr>
                <a:t>Combine object code in the correct order, bring in libraries, and creates the executable file</a:t>
              </a:r>
              <a:endParaRPr sz="1600">
                <a:latin typeface="Roboto"/>
                <a:ea typeface="Roboto"/>
                <a:cs typeface="Roboto"/>
                <a:sym typeface="Roboto"/>
              </a:endParaRPr>
            </a:p>
          </p:txBody>
        </p:sp>
      </p:grpSp>
      <p:pic>
        <p:nvPicPr>
          <p:cNvPr id="87" name="Google Shape;87;p16"/>
          <p:cNvPicPr preferRelativeResize="0"/>
          <p:nvPr/>
        </p:nvPicPr>
        <p:blipFill rotWithShape="1">
          <a:blip r:embed="rId3">
            <a:alphaModFix/>
          </a:blip>
          <a:srcRect/>
          <a:stretch/>
        </p:blipFill>
        <p:spPr>
          <a:xfrm>
            <a:off x="7948425" y="187076"/>
            <a:ext cx="989626" cy="1167749"/>
          </a:xfrm>
          <a:prstGeom prst="rect">
            <a:avLst/>
          </a:prstGeom>
          <a:noFill/>
          <a:ln>
            <a:noFill/>
          </a:ln>
        </p:spPr>
      </p:pic>
      <p:sp>
        <p:nvSpPr>
          <p:cNvPr id="88" name="Google Shape;88;p16"/>
          <p:cNvSpPr/>
          <p:nvPr/>
        </p:nvSpPr>
        <p:spPr>
          <a:xfrm>
            <a:off x="1316174" y="4289211"/>
            <a:ext cx="6027600" cy="653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sz="1600" dirty="0">
                <a:solidFill>
                  <a:srgbClr val="FFFFFF"/>
                </a:solidFill>
                <a:latin typeface="Calibri"/>
                <a:ea typeface="Calibri"/>
                <a:cs typeface="Calibri"/>
                <a:sym typeface="Calibri"/>
              </a:rPr>
              <a:t>This is just a high-level description of the compilation process, but we will later take a deeper dive into what each gcc stage really does. </a:t>
            </a:r>
            <a:endParaRPr sz="1600" dirty="0">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C Compiler </a:t>
            </a:r>
            <a:endParaRPr/>
          </a:p>
        </p:txBody>
      </p:sp>
      <p:sp>
        <p:nvSpPr>
          <p:cNvPr id="94" name="Google Shape;94;p17"/>
          <p:cNvSpPr txBox="1">
            <a:spLocks noGrp="1"/>
          </p:cNvSpPr>
          <p:nvPr>
            <p:ph type="body" idx="1"/>
          </p:nvPr>
        </p:nvSpPr>
        <p:spPr>
          <a:xfrm>
            <a:off x="3394500" y="1369225"/>
            <a:ext cx="51210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a:t>When compiling a C program, the compiler will generate the assembly code for the machine that you are on. </a:t>
            </a:r>
            <a:endParaRPr/>
          </a:p>
          <a:p>
            <a:pPr marL="0" lvl="0" indent="0" algn="l" rtl="0">
              <a:spcBef>
                <a:spcPts val="1600"/>
              </a:spcBef>
              <a:spcAft>
                <a:spcPts val="1600"/>
              </a:spcAft>
              <a:buNone/>
            </a:pPr>
            <a:r>
              <a:rPr lang="en"/>
              <a:t>If you want to make sure that your program works on another machine, you need to compile it there. In that sense, C is portable and machine independent. </a:t>
            </a:r>
            <a:endParaRPr/>
          </a:p>
        </p:txBody>
      </p:sp>
      <p:pic>
        <p:nvPicPr>
          <p:cNvPr id="95" name="Google Shape;95;p17"/>
          <p:cNvPicPr preferRelativeResize="0"/>
          <p:nvPr/>
        </p:nvPicPr>
        <p:blipFill rotWithShape="1">
          <a:blip r:embed="rId3">
            <a:alphaModFix/>
          </a:blip>
          <a:srcRect/>
          <a:stretch/>
        </p:blipFill>
        <p:spPr>
          <a:xfrm>
            <a:off x="628650" y="1576444"/>
            <a:ext cx="2640962" cy="18838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gcc</a:t>
            </a:r>
            <a:endParaRPr/>
          </a:p>
        </p:txBody>
      </p:sp>
      <p:sp>
        <p:nvSpPr>
          <p:cNvPr id="101" name="Google Shape;10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use </a:t>
            </a:r>
            <a:r>
              <a:rPr lang="en" b="1">
                <a:latin typeface="Courier New"/>
                <a:ea typeface="Courier New"/>
                <a:cs typeface="Courier New"/>
                <a:sym typeface="Courier New"/>
              </a:rPr>
              <a:t>gcc</a:t>
            </a:r>
            <a:r>
              <a:rPr lang="en"/>
              <a:t>, you need to be in your Linux account and in the directory where your source code is. Then, on the command line, you type:</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If you have more than one source file (any file that has the </a:t>
            </a:r>
            <a:r>
              <a:rPr lang="en" b="1">
                <a:latin typeface="Courier New"/>
                <a:ea typeface="Courier New"/>
                <a:cs typeface="Courier New"/>
                <a:sym typeface="Courier New"/>
              </a:rPr>
              <a:t>.c</a:t>
            </a:r>
            <a:r>
              <a:rPr lang="en"/>
              <a:t> extension), you list them all out.</a:t>
            </a:r>
            <a:endParaRPr/>
          </a:p>
        </p:txBody>
      </p:sp>
      <p:sp>
        <p:nvSpPr>
          <p:cNvPr id="102" name="Google Shape;102;p18"/>
          <p:cNvSpPr/>
          <p:nvPr/>
        </p:nvSpPr>
        <p:spPr>
          <a:xfrm>
            <a:off x="3191545" y="1957025"/>
            <a:ext cx="2905800" cy="4473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600" b="1">
                <a:solidFill>
                  <a:srgbClr val="000000"/>
                </a:solidFill>
                <a:latin typeface="Courier New"/>
                <a:ea typeface="Courier New"/>
                <a:cs typeface="Courier New"/>
                <a:sym typeface="Courier New"/>
              </a:rPr>
              <a:t>gcc </a:t>
            </a:r>
            <a:r>
              <a:rPr lang="en" sz="1600" b="1">
                <a:latin typeface="Courier New"/>
                <a:ea typeface="Courier New"/>
                <a:cs typeface="Courier New"/>
                <a:sym typeface="Courier New"/>
              </a:rPr>
              <a:t>nameoffile</a:t>
            </a:r>
            <a:r>
              <a:rPr lang="en" sz="1600" b="1">
                <a:solidFill>
                  <a:srgbClr val="000000"/>
                </a:solidFill>
                <a:latin typeface="Courier New"/>
                <a:ea typeface="Courier New"/>
                <a:cs typeface="Courier New"/>
                <a:sym typeface="Courier New"/>
              </a:rPr>
              <a:t>.c </a:t>
            </a:r>
            <a:endParaRPr sz="1600">
              <a:solidFill>
                <a:srgbClr val="000000"/>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Executing the Program</a:t>
            </a:r>
            <a:endParaRPr/>
          </a:p>
        </p:txBody>
      </p:sp>
      <p:sp>
        <p:nvSpPr>
          <p:cNvPr id="108" name="Google Shape;108;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your code successfully compiles, it will create an executable. The default name for our executable is </a:t>
            </a:r>
            <a:r>
              <a:rPr lang="en" b="1">
                <a:latin typeface="Courier New"/>
                <a:ea typeface="Courier New"/>
                <a:cs typeface="Courier New"/>
                <a:sym typeface="Courier New"/>
              </a:rPr>
              <a:t>a.out</a:t>
            </a:r>
            <a:r>
              <a:rPr lang="en"/>
              <a:t>. To execute your program, we type:</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r>
              <a:rPr lang="en"/>
              <a:t>If your code does not successfully compile, maybe due to syntax errors, all the errors will be listed out. You will need to fix them before you re-compile. </a:t>
            </a:r>
            <a:endParaRPr/>
          </a:p>
          <a:p>
            <a:pPr marL="0" lvl="0" indent="0" algn="l" rtl="0">
              <a:spcBef>
                <a:spcPts val="1600"/>
              </a:spcBef>
              <a:spcAft>
                <a:spcPts val="1600"/>
              </a:spcAft>
              <a:buNone/>
            </a:pPr>
            <a:r>
              <a:rPr lang="en"/>
              <a:t>If there is an existing </a:t>
            </a:r>
            <a:r>
              <a:rPr lang="en" b="1">
                <a:latin typeface="Courier New"/>
                <a:ea typeface="Courier New"/>
                <a:cs typeface="Courier New"/>
                <a:sym typeface="Courier New"/>
              </a:rPr>
              <a:t>a.out</a:t>
            </a:r>
            <a:r>
              <a:rPr lang="en"/>
              <a:t> and we re-compile, it will </a:t>
            </a:r>
            <a:r>
              <a:rPr lang="en" b="1"/>
              <a:t>overwrite</a:t>
            </a:r>
            <a:r>
              <a:rPr lang="en"/>
              <a:t> the existing output file.</a:t>
            </a:r>
            <a:endParaRPr/>
          </a:p>
        </p:txBody>
      </p:sp>
      <p:sp>
        <p:nvSpPr>
          <p:cNvPr id="109" name="Google Shape;109;p19"/>
          <p:cNvSpPr/>
          <p:nvPr/>
        </p:nvSpPr>
        <p:spPr>
          <a:xfrm>
            <a:off x="3284544" y="2078625"/>
            <a:ext cx="2574900" cy="4473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600" b="1">
                <a:solidFill>
                  <a:srgbClr val="000000"/>
                </a:solidFill>
                <a:latin typeface="Courier New"/>
                <a:ea typeface="Courier New"/>
                <a:cs typeface="Courier New"/>
                <a:sym typeface="Courier New"/>
              </a:rPr>
              <a:t>./</a:t>
            </a:r>
            <a:r>
              <a:rPr lang="en" sz="1600" b="1">
                <a:latin typeface="Courier New"/>
                <a:ea typeface="Courier New"/>
                <a:cs typeface="Courier New"/>
                <a:sym typeface="Courier New"/>
              </a:rPr>
              <a:t>a.out</a:t>
            </a:r>
            <a:endParaRPr sz="1600">
              <a:solidFill>
                <a:srgbClr val="000000"/>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gcc with Optional Executable Name</a:t>
            </a:r>
            <a:endParaRPr/>
          </a:p>
        </p:txBody>
      </p:sp>
      <p:sp>
        <p:nvSpPr>
          <p:cNvPr id="115" name="Google Shape;11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we want to name our executable something more specific, other than the </a:t>
            </a:r>
            <a:r>
              <a:rPr lang="en" b="1">
                <a:latin typeface="Courier New"/>
                <a:ea typeface="Courier New"/>
                <a:cs typeface="Courier New"/>
                <a:sym typeface="Courier New"/>
              </a:rPr>
              <a:t>a.out</a:t>
            </a:r>
            <a:r>
              <a:rPr lang="en"/>
              <a:t>, we can include the option </a:t>
            </a:r>
            <a:r>
              <a:rPr lang="en" b="1">
                <a:latin typeface="Courier New"/>
                <a:ea typeface="Courier New"/>
                <a:cs typeface="Courier New"/>
                <a:sym typeface="Courier New"/>
              </a:rPr>
              <a:t>-o</a:t>
            </a:r>
            <a:r>
              <a:rPr lang="en"/>
              <a:t> followed by the name we want for an executable.</a:t>
            </a:r>
            <a:endParaRPr/>
          </a:p>
          <a:p>
            <a:pPr marL="0" lvl="0" indent="0" algn="l" rtl="0">
              <a:spcBef>
                <a:spcPts val="1600"/>
              </a:spcBef>
              <a:spcAft>
                <a:spcPts val="0"/>
              </a:spcAft>
              <a:buNone/>
            </a:pPr>
            <a:endParaRPr/>
          </a:p>
          <a:p>
            <a:pPr marL="0" lvl="0" indent="0" algn="l" rtl="0">
              <a:spcBef>
                <a:spcPts val="1600"/>
              </a:spcBef>
              <a:spcAft>
                <a:spcPts val="0"/>
              </a:spcAft>
              <a:buNone/>
            </a:pPr>
            <a:r>
              <a:rPr lang="en"/>
              <a:t>To execute, we type:</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sp>
        <p:nvSpPr>
          <p:cNvPr id="116" name="Google Shape;116;p20"/>
          <p:cNvSpPr/>
          <p:nvPr/>
        </p:nvSpPr>
        <p:spPr>
          <a:xfrm>
            <a:off x="1975999" y="2271900"/>
            <a:ext cx="5589900" cy="4473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SzPts val="1100"/>
              <a:buNone/>
            </a:pPr>
            <a:r>
              <a:rPr lang="en" sz="1600" b="1">
                <a:latin typeface="Courier New"/>
                <a:ea typeface="Courier New"/>
                <a:cs typeface="Courier New"/>
                <a:sym typeface="Courier New"/>
              </a:rPr>
              <a:t>gcc nameoffile.c –o executablename</a:t>
            </a:r>
            <a:endParaRPr sz="1600" b="1">
              <a:latin typeface="Courier New"/>
              <a:ea typeface="Courier New"/>
              <a:cs typeface="Courier New"/>
              <a:sym typeface="Courier New"/>
            </a:endParaRPr>
          </a:p>
        </p:txBody>
      </p:sp>
      <p:sp>
        <p:nvSpPr>
          <p:cNvPr id="117" name="Google Shape;117;p20"/>
          <p:cNvSpPr/>
          <p:nvPr/>
        </p:nvSpPr>
        <p:spPr>
          <a:xfrm>
            <a:off x="1975999" y="3338775"/>
            <a:ext cx="5589900" cy="4473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SzPts val="1100"/>
              <a:buNone/>
            </a:pPr>
            <a:r>
              <a:rPr lang="en" sz="1600" b="1">
                <a:latin typeface="Courier New"/>
                <a:ea typeface="Courier New"/>
                <a:cs typeface="Courier New"/>
                <a:sym typeface="Courier New"/>
              </a:rPr>
              <a:t>./executablename</a:t>
            </a:r>
            <a:endParaRPr sz="1600" b="1">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About C</a:t>
            </a:r>
            <a:endParaRPr/>
          </a:p>
        </p:txBody>
      </p:sp>
      <p:pic>
        <p:nvPicPr>
          <p:cNvPr id="68" name="Google Shape;68;p15"/>
          <p:cNvPicPr preferRelativeResize="0"/>
          <p:nvPr/>
        </p:nvPicPr>
        <p:blipFill rotWithShape="1">
          <a:blip r:embed="rId3">
            <a:alphaModFix/>
          </a:blip>
          <a:srcRect/>
          <a:stretch/>
        </p:blipFill>
        <p:spPr>
          <a:xfrm>
            <a:off x="507025" y="1369219"/>
            <a:ext cx="2640962" cy="1883886"/>
          </a:xfrm>
          <a:prstGeom prst="rect">
            <a:avLst/>
          </a:prstGeom>
          <a:noFill/>
          <a:ln>
            <a:noFill/>
          </a:ln>
        </p:spPr>
      </p:pic>
      <p:sp>
        <p:nvSpPr>
          <p:cNvPr id="69" name="Google Shape;69;p15"/>
          <p:cNvSpPr txBox="1">
            <a:spLocks noGrp="1"/>
          </p:cNvSpPr>
          <p:nvPr>
            <p:ph type="body" idx="1"/>
          </p:nvPr>
        </p:nvSpPr>
        <p:spPr>
          <a:xfrm>
            <a:off x="3270325" y="1369225"/>
            <a:ext cx="5245200" cy="3263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None/>
            </a:pPr>
            <a:r>
              <a:rPr lang="en" sz="1600"/>
              <a:t>This presentation assumes that you already have the foundational programming knowledge and skills from CS 1083 or other CS1 course. It is important for your success in this course to have mastered these foundational programming topics.</a:t>
            </a:r>
            <a:endParaRPr sz="1600"/>
          </a:p>
          <a:p>
            <a:pPr marL="0" lvl="0" indent="0" algn="l" rtl="0">
              <a:lnSpc>
                <a:spcPct val="90000"/>
              </a:lnSpc>
              <a:spcBef>
                <a:spcPts val="1600"/>
              </a:spcBef>
              <a:spcAft>
                <a:spcPts val="1600"/>
              </a:spcAft>
              <a:buNone/>
            </a:pPr>
            <a:r>
              <a:rPr lang="en" sz="1600"/>
              <a:t>In this presentation, we will highlight the most important parts of getting started with C programming and its key differences from languages like Java.</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About C</a:t>
            </a:r>
            <a:endParaRPr/>
          </a:p>
        </p:txBody>
      </p:sp>
      <p:pic>
        <p:nvPicPr>
          <p:cNvPr id="75" name="Google Shape;75;p16"/>
          <p:cNvPicPr preferRelativeResize="0"/>
          <p:nvPr/>
        </p:nvPicPr>
        <p:blipFill rotWithShape="1">
          <a:blip r:embed="rId3">
            <a:alphaModFix/>
          </a:blip>
          <a:srcRect/>
          <a:stretch/>
        </p:blipFill>
        <p:spPr>
          <a:xfrm>
            <a:off x="507025" y="1369219"/>
            <a:ext cx="2640962" cy="1883886"/>
          </a:xfrm>
          <a:prstGeom prst="rect">
            <a:avLst/>
          </a:prstGeom>
          <a:noFill/>
          <a:ln>
            <a:noFill/>
          </a:ln>
        </p:spPr>
      </p:pic>
      <p:sp>
        <p:nvSpPr>
          <p:cNvPr id="76" name="Google Shape;76;p16"/>
          <p:cNvSpPr txBox="1">
            <a:spLocks noGrp="1"/>
          </p:cNvSpPr>
          <p:nvPr>
            <p:ph type="body" idx="1"/>
          </p:nvPr>
        </p:nvSpPr>
        <p:spPr>
          <a:xfrm>
            <a:off x="3270325" y="1369225"/>
            <a:ext cx="5245200" cy="3263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None/>
            </a:pPr>
            <a:r>
              <a:rPr lang="en" sz="1500"/>
              <a:t>The C programming language was created by Dennis Ritchie in 1972 at the Bell Laboratories.</a:t>
            </a:r>
            <a:endParaRPr sz="1500"/>
          </a:p>
          <a:p>
            <a:pPr marL="457200" lvl="0" indent="-323850" algn="l" rtl="0">
              <a:lnSpc>
                <a:spcPct val="90000"/>
              </a:lnSpc>
              <a:spcBef>
                <a:spcPts val="1600"/>
              </a:spcBef>
              <a:spcAft>
                <a:spcPts val="0"/>
              </a:spcAft>
              <a:buSzPts val="1500"/>
              <a:buChar char="●"/>
            </a:pPr>
            <a:r>
              <a:rPr lang="en" sz="1500"/>
              <a:t>C is a mid-level language. We can work on the high-level as well as the low-level: we can embed assembly code into our programs.</a:t>
            </a:r>
            <a:endParaRPr sz="1500"/>
          </a:p>
          <a:p>
            <a:pPr marL="457200" lvl="0" indent="-323850" algn="l" rtl="0">
              <a:lnSpc>
                <a:spcPct val="90000"/>
              </a:lnSpc>
              <a:spcBef>
                <a:spcPts val="0"/>
              </a:spcBef>
              <a:spcAft>
                <a:spcPts val="0"/>
              </a:spcAft>
              <a:buSzPts val="1500"/>
              <a:buChar char="●"/>
            </a:pPr>
            <a:r>
              <a:rPr lang="en" sz="1500"/>
              <a:t>C is the foundation for other languages, such as C++ and Java, which accounts for the similar syntax.</a:t>
            </a:r>
            <a:endParaRPr sz="1500"/>
          </a:p>
          <a:p>
            <a:pPr marL="457200" lvl="0" indent="-323850" algn="l" rtl="0">
              <a:lnSpc>
                <a:spcPct val="90000"/>
              </a:lnSpc>
              <a:spcBef>
                <a:spcPts val="0"/>
              </a:spcBef>
              <a:spcAft>
                <a:spcPts val="0"/>
              </a:spcAft>
              <a:buSzPts val="1500"/>
              <a:buChar char="●"/>
            </a:pPr>
            <a:r>
              <a:rPr lang="en" sz="1500"/>
              <a:t>C is portable – it can be compiled anywhere that has a C compiler.</a:t>
            </a:r>
            <a:endParaRPr sz="1500"/>
          </a:p>
          <a:p>
            <a:pPr marL="457200" lvl="0" indent="-323850" algn="l" rtl="0">
              <a:lnSpc>
                <a:spcPct val="90000"/>
              </a:lnSpc>
              <a:spcBef>
                <a:spcPts val="0"/>
              </a:spcBef>
              <a:spcAft>
                <a:spcPts val="0"/>
              </a:spcAft>
              <a:buSzPts val="1500"/>
              <a:buChar char="●"/>
            </a:pPr>
            <a:r>
              <a:rPr lang="en" sz="1500"/>
              <a:t>C is widely used for systems and applications development, especially when working with hardware.</a:t>
            </a:r>
            <a:endParaRPr sz="1500"/>
          </a:p>
          <a:p>
            <a:pPr marL="457200" lvl="0" indent="-323850" algn="l" rtl="0">
              <a:lnSpc>
                <a:spcPct val="90000"/>
              </a:lnSpc>
              <a:spcBef>
                <a:spcPts val="0"/>
              </a:spcBef>
              <a:spcAft>
                <a:spcPts val="0"/>
              </a:spcAft>
              <a:buSzPts val="1500"/>
              <a:buChar char="●"/>
            </a:pPr>
            <a:r>
              <a:rPr lang="en" sz="1500"/>
              <a:t>C allows for more control in terms of memory management.</a:t>
            </a:r>
            <a:endParaRPr sz="1500"/>
          </a:p>
          <a:p>
            <a:pPr marL="457200" lvl="0" indent="-323850" algn="l" rtl="0">
              <a:lnSpc>
                <a:spcPct val="90000"/>
              </a:lnSpc>
              <a:spcBef>
                <a:spcPts val="0"/>
              </a:spcBef>
              <a:spcAft>
                <a:spcPts val="0"/>
              </a:spcAft>
              <a:buSzPts val="1500"/>
              <a:buChar char="●"/>
            </a:pPr>
            <a:r>
              <a:rPr lang="en" sz="1500"/>
              <a:t>C is free and widely-supported.</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ANSI C</a:t>
            </a:r>
            <a:endParaRPr/>
          </a:p>
        </p:txBody>
      </p:sp>
      <p:sp>
        <p:nvSpPr>
          <p:cNvPr id="82" name="Google Shape;82;p17"/>
          <p:cNvSpPr txBox="1">
            <a:spLocks noGrp="1"/>
          </p:cNvSpPr>
          <p:nvPr>
            <p:ph type="body" idx="1"/>
          </p:nvPr>
        </p:nvSpPr>
        <p:spPr>
          <a:xfrm>
            <a:off x="3147975" y="1369225"/>
            <a:ext cx="5462400" cy="3263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None/>
            </a:pPr>
            <a:r>
              <a:rPr lang="en" sz="1600"/>
              <a:t>There are several versions of C with C18 (the revision of C in year 2018) being the latest version. The last major revisions were C11 in 2011 and C99 in 1999. </a:t>
            </a:r>
            <a:endParaRPr sz="1600"/>
          </a:p>
          <a:p>
            <a:pPr marL="0" lvl="0" indent="0" algn="l" rtl="0">
              <a:lnSpc>
                <a:spcPct val="90000"/>
              </a:lnSpc>
              <a:spcBef>
                <a:spcPts val="1600"/>
              </a:spcBef>
              <a:spcAft>
                <a:spcPts val="0"/>
              </a:spcAft>
              <a:buNone/>
            </a:pPr>
            <a:r>
              <a:rPr lang="en" sz="1600" b="1">
                <a:solidFill>
                  <a:srgbClr val="FF0000"/>
                </a:solidFill>
              </a:rPr>
              <a:t>Whenever possible, the example code presented in this course will adhere to ANSI C also known as Standard C, which is the predecessor of all these newer versions. </a:t>
            </a:r>
            <a:endParaRPr sz="1600" b="1">
              <a:solidFill>
                <a:srgbClr val="FF0000"/>
              </a:solidFill>
            </a:endParaRPr>
          </a:p>
          <a:p>
            <a:pPr marL="0" lvl="0" indent="0" algn="l" rtl="0">
              <a:lnSpc>
                <a:spcPct val="90000"/>
              </a:lnSpc>
              <a:spcBef>
                <a:spcPts val="1600"/>
              </a:spcBef>
              <a:spcAft>
                <a:spcPts val="1600"/>
              </a:spcAft>
              <a:buNone/>
            </a:pPr>
            <a:endParaRPr sz="1600"/>
          </a:p>
        </p:txBody>
      </p:sp>
      <p:pic>
        <p:nvPicPr>
          <p:cNvPr id="83" name="Google Shape;83;p17"/>
          <p:cNvPicPr preferRelativeResize="0"/>
          <p:nvPr/>
        </p:nvPicPr>
        <p:blipFill>
          <a:blip r:embed="rId3">
            <a:alphaModFix/>
          </a:blip>
          <a:stretch>
            <a:fillRect/>
          </a:stretch>
        </p:blipFill>
        <p:spPr>
          <a:xfrm>
            <a:off x="680200" y="1479925"/>
            <a:ext cx="1969425" cy="2766050"/>
          </a:xfrm>
          <a:prstGeom prst="rect">
            <a:avLst/>
          </a:prstGeom>
          <a:noFill/>
          <a:ln>
            <a:noFill/>
          </a:ln>
        </p:spPr>
      </p:pic>
      <p:sp>
        <p:nvSpPr>
          <p:cNvPr id="84" name="Google Shape;84;p17"/>
          <p:cNvSpPr/>
          <p:nvPr/>
        </p:nvSpPr>
        <p:spPr>
          <a:xfrm>
            <a:off x="4145175" y="3875456"/>
            <a:ext cx="3468000" cy="9942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a:solidFill>
                  <a:srgbClr val="FFFFFF"/>
                </a:solidFill>
                <a:latin typeface="Calibri"/>
                <a:ea typeface="Calibri"/>
                <a:cs typeface="Calibri"/>
                <a:sym typeface="Calibri"/>
              </a:rPr>
              <a:t>Since you may not know what C compiler you are working with in later life, it is important to know ANSI C as all later versions support this standard.</a:t>
            </a:r>
            <a:endParaRPr>
              <a:solidFill>
                <a:srgbClr val="FFFFFF"/>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dirty="0"/>
              <a:t>Basic C Program</a:t>
            </a:r>
            <a:endParaRPr dirty="0"/>
          </a:p>
        </p:txBody>
      </p:sp>
      <p:sp>
        <p:nvSpPr>
          <p:cNvPr id="91" name="Google Shape;91;p18"/>
          <p:cNvSpPr/>
          <p:nvPr/>
        </p:nvSpPr>
        <p:spPr>
          <a:xfrm>
            <a:off x="2650500" y="4378075"/>
            <a:ext cx="3595500" cy="6408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rgbClr val="FFFFFF"/>
                </a:solidFill>
              </a:rPr>
              <a:t>This program can be saved with any file name so long as it has a </a:t>
            </a:r>
            <a:r>
              <a:rPr lang="en" dirty="0">
                <a:solidFill>
                  <a:srgbClr val="FFFFFF"/>
                </a:solidFill>
                <a:latin typeface="Courier New"/>
                <a:ea typeface="Courier New"/>
                <a:cs typeface="Courier New"/>
                <a:sym typeface="Courier New"/>
              </a:rPr>
              <a:t>.c</a:t>
            </a:r>
            <a:r>
              <a:rPr lang="en" dirty="0">
                <a:solidFill>
                  <a:srgbClr val="FFFFFF"/>
                </a:solidFill>
              </a:rPr>
              <a:t> file extension. </a:t>
            </a:r>
            <a:endParaRPr dirty="0">
              <a:solidFill>
                <a:srgbClr val="FFFFFF"/>
              </a:solidFill>
            </a:endParaRPr>
          </a:p>
        </p:txBody>
      </p:sp>
      <p:sp>
        <p:nvSpPr>
          <p:cNvPr id="92" name="Google Shape;92;p18"/>
          <p:cNvSpPr/>
          <p:nvPr/>
        </p:nvSpPr>
        <p:spPr>
          <a:xfrm>
            <a:off x="1507200" y="1839300"/>
            <a:ext cx="5882100" cy="22569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100"/>
              <a:buFont typeface="Arial"/>
              <a:buNone/>
            </a:pPr>
            <a:r>
              <a:rPr lang="en" sz="1600" b="1" dirty="0">
                <a:latin typeface="Courier New"/>
                <a:ea typeface="Courier New"/>
                <a:cs typeface="Courier New"/>
                <a:sym typeface="Courier New"/>
              </a:rPr>
              <a:t>#include&lt;stdio.h&gt;</a:t>
            </a:r>
            <a:endParaRPr sz="1600" b="1" dirty="0">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sz="1600" b="1" dirty="0">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600" b="1" dirty="0">
                <a:latin typeface="Courier New"/>
                <a:ea typeface="Courier New"/>
                <a:cs typeface="Courier New"/>
                <a:sym typeface="Courier New"/>
              </a:rPr>
              <a:t>int main(int argc, char* argv[])</a:t>
            </a:r>
            <a:endParaRPr sz="1600" b="1" dirty="0">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600" b="1" dirty="0">
                <a:latin typeface="Courier New"/>
                <a:ea typeface="Courier New"/>
                <a:cs typeface="Courier New"/>
                <a:sym typeface="Courier New"/>
              </a:rPr>
              <a:t>	printf("This is my first C program\n");</a:t>
            </a:r>
            <a:endParaRPr sz="1600" b="1" dirty="0">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600" b="1" dirty="0">
                <a:latin typeface="Courier New"/>
                <a:ea typeface="Courier New"/>
                <a:cs typeface="Courier New"/>
                <a:sym typeface="Courier New"/>
              </a:rPr>
              <a:t>	return 0;</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p:txBody>
      </p:sp>
      <p:sp>
        <p:nvSpPr>
          <p:cNvPr id="93" name="Google Shape;93;p18"/>
          <p:cNvSpPr txBox="1">
            <a:spLocks noGrp="1"/>
          </p:cNvSpPr>
          <p:nvPr>
            <p:ph type="body" idx="1"/>
          </p:nvPr>
        </p:nvSpPr>
        <p:spPr>
          <a:xfrm>
            <a:off x="311700" y="1152475"/>
            <a:ext cx="8520600" cy="81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This is the basic C program you should always start with. We will examine each line in the next slides. </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dirty="0"/>
              <a:t>Basic C Program</a:t>
            </a:r>
            <a:endParaRPr dirty="0"/>
          </a:p>
        </p:txBody>
      </p:sp>
      <p:sp>
        <p:nvSpPr>
          <p:cNvPr id="100" name="Google Shape;100;p19"/>
          <p:cNvSpPr/>
          <p:nvPr/>
        </p:nvSpPr>
        <p:spPr>
          <a:xfrm>
            <a:off x="265300" y="1635150"/>
            <a:ext cx="5882100" cy="22569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SzPts val="1100"/>
              <a:buNone/>
            </a:pPr>
            <a:r>
              <a:rPr lang="en" sz="1600" b="1" dirty="0">
                <a:solidFill>
                  <a:srgbClr val="FF0000"/>
                </a:solidFill>
                <a:latin typeface="Courier New"/>
                <a:ea typeface="Courier New"/>
                <a:cs typeface="Courier New"/>
                <a:sym typeface="Courier New"/>
              </a:rPr>
              <a:t>#include&lt;stdio.h&gt;</a:t>
            </a:r>
            <a:endParaRPr sz="1600" b="1" dirty="0">
              <a:solidFill>
                <a:srgbClr val="FF0000"/>
              </a:solidFill>
              <a:latin typeface="Courier New"/>
              <a:ea typeface="Courier New"/>
              <a:cs typeface="Courier New"/>
              <a:sym typeface="Courier New"/>
            </a:endParaRPr>
          </a:p>
          <a:p>
            <a:pPr marL="0" marR="0" lvl="0" indent="0" algn="l" rtl="0">
              <a:spcBef>
                <a:spcPts val="0"/>
              </a:spcBef>
              <a:spcAft>
                <a:spcPts val="0"/>
              </a:spcAft>
              <a:buSzPts val="1100"/>
              <a:buNone/>
            </a:pP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int main(int argc, char* argv[])</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	printf("This is my first C program\n");</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	return 0;</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p:txBody>
      </p:sp>
      <p:sp>
        <p:nvSpPr>
          <p:cNvPr id="101" name="Google Shape;101;p19"/>
          <p:cNvSpPr txBox="1"/>
          <p:nvPr/>
        </p:nvSpPr>
        <p:spPr>
          <a:xfrm>
            <a:off x="6343975" y="1482750"/>
            <a:ext cx="2566500" cy="30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FF0000"/>
                </a:solidFill>
              </a:rPr>
              <a:t>The first line is a preprocessor directive, which starts with a #, to include a header file called </a:t>
            </a:r>
            <a:r>
              <a:rPr lang="en" sz="1500" b="1" dirty="0">
                <a:solidFill>
                  <a:srgbClr val="FF0000"/>
                </a:solidFill>
                <a:latin typeface="Courier New"/>
                <a:ea typeface="Courier New"/>
                <a:cs typeface="Courier New"/>
                <a:sym typeface="Courier New"/>
              </a:rPr>
              <a:t>stdio.h</a:t>
            </a:r>
            <a:r>
              <a:rPr lang="en" sz="1500" dirty="0">
                <a:solidFill>
                  <a:srgbClr val="FF0000"/>
                </a:solidFill>
              </a:rPr>
              <a:t>.</a:t>
            </a:r>
            <a:endParaRPr sz="1500" dirty="0">
              <a:solidFill>
                <a:srgbClr val="FF0000"/>
              </a:solidFill>
            </a:endParaRPr>
          </a:p>
          <a:p>
            <a:pPr marL="0" lvl="0" indent="0" algn="l" rtl="0">
              <a:spcBef>
                <a:spcPts val="0"/>
              </a:spcBef>
              <a:spcAft>
                <a:spcPts val="0"/>
              </a:spcAft>
              <a:buNone/>
            </a:pPr>
            <a:endParaRPr sz="1500" dirty="0">
              <a:solidFill>
                <a:srgbClr val="FF0000"/>
              </a:solidFill>
            </a:endParaRPr>
          </a:p>
          <a:p>
            <a:pPr marL="0" lvl="0" indent="0" algn="l" rtl="0">
              <a:spcBef>
                <a:spcPts val="0"/>
              </a:spcBef>
              <a:spcAft>
                <a:spcPts val="0"/>
              </a:spcAft>
              <a:buNone/>
            </a:pPr>
            <a:r>
              <a:rPr lang="en" sz="1500" dirty="0">
                <a:solidFill>
                  <a:srgbClr val="FF0000"/>
                </a:solidFill>
              </a:rPr>
              <a:t>This </a:t>
            </a:r>
            <a:r>
              <a:rPr lang="en" sz="1500" b="1" dirty="0">
                <a:solidFill>
                  <a:srgbClr val="FF0000"/>
                </a:solidFill>
                <a:latin typeface="Courier New"/>
                <a:ea typeface="Courier New"/>
                <a:cs typeface="Courier New"/>
                <a:sym typeface="Courier New"/>
              </a:rPr>
              <a:t>#include </a:t>
            </a:r>
            <a:r>
              <a:rPr lang="en" sz="1500" dirty="0">
                <a:solidFill>
                  <a:srgbClr val="FF0000"/>
                </a:solidFill>
              </a:rPr>
              <a:t>statement says, before we compile, bring in the functions from </a:t>
            </a:r>
            <a:r>
              <a:rPr lang="en" sz="1500" b="1" dirty="0">
                <a:solidFill>
                  <a:srgbClr val="FF0000"/>
                </a:solidFill>
                <a:latin typeface="Courier New"/>
                <a:ea typeface="Courier New"/>
                <a:cs typeface="Courier New"/>
                <a:sym typeface="Courier New"/>
              </a:rPr>
              <a:t>stdio.h</a:t>
            </a:r>
            <a:r>
              <a:rPr lang="en" sz="1500" dirty="0">
                <a:solidFill>
                  <a:srgbClr val="FF0000"/>
                </a:solidFill>
              </a:rPr>
              <a:t> (standard input and output): a file that gives us access to all the basic input and output functions.</a:t>
            </a:r>
            <a:endParaRPr sz="1500" dirty="0">
              <a:solidFill>
                <a:srgbClr val="FF0000"/>
              </a:solidFill>
            </a:endParaRPr>
          </a:p>
        </p:txBody>
      </p:sp>
      <p:sp>
        <p:nvSpPr>
          <p:cNvPr id="102" name="Google Shape;102;p19"/>
          <p:cNvSpPr/>
          <p:nvPr/>
        </p:nvSpPr>
        <p:spPr>
          <a:xfrm>
            <a:off x="1604125" y="4032400"/>
            <a:ext cx="3422100" cy="8814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rgbClr val="FFFFFF"/>
                </a:solidFill>
              </a:rPr>
              <a:t>Preprocessor directives are noted by the hash mark or pound sign in front of the keyword.</a:t>
            </a:r>
            <a:endParaRPr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51050"/>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dirty="0"/>
              <a:t>Basic C Program</a:t>
            </a:r>
            <a:endParaRPr dirty="0"/>
          </a:p>
        </p:txBody>
      </p:sp>
      <p:sp>
        <p:nvSpPr>
          <p:cNvPr id="109" name="Google Shape;109;p20"/>
          <p:cNvSpPr txBox="1"/>
          <p:nvPr/>
        </p:nvSpPr>
        <p:spPr>
          <a:xfrm>
            <a:off x="6343975" y="1482750"/>
            <a:ext cx="2566500" cy="30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FF0000"/>
                </a:solidFill>
              </a:rPr>
              <a:t>The next line is the </a:t>
            </a:r>
            <a:r>
              <a:rPr lang="en" sz="1500" b="1">
                <a:solidFill>
                  <a:srgbClr val="FF0000"/>
                </a:solidFill>
                <a:latin typeface="Courier New"/>
                <a:ea typeface="Courier New"/>
                <a:cs typeface="Courier New"/>
                <a:sym typeface="Courier New"/>
              </a:rPr>
              <a:t>main()</a:t>
            </a:r>
            <a:r>
              <a:rPr lang="en" sz="1500">
                <a:solidFill>
                  <a:srgbClr val="FF0000"/>
                </a:solidFill>
              </a:rPr>
              <a:t> function.</a:t>
            </a:r>
            <a:endParaRPr sz="1500">
              <a:solidFill>
                <a:srgbClr val="FF0000"/>
              </a:solidFill>
            </a:endParaRPr>
          </a:p>
          <a:p>
            <a:pPr marL="0" lvl="0" indent="0" algn="l" rtl="0">
              <a:spcBef>
                <a:spcPts val="0"/>
              </a:spcBef>
              <a:spcAft>
                <a:spcPts val="0"/>
              </a:spcAft>
              <a:buNone/>
            </a:pPr>
            <a:endParaRPr sz="1500">
              <a:solidFill>
                <a:srgbClr val="FF0000"/>
              </a:solidFill>
            </a:endParaRPr>
          </a:p>
          <a:p>
            <a:pPr marL="0" lvl="0" indent="0" algn="l" rtl="0">
              <a:spcBef>
                <a:spcPts val="0"/>
              </a:spcBef>
              <a:spcAft>
                <a:spcPts val="0"/>
              </a:spcAft>
              <a:buNone/>
            </a:pPr>
            <a:r>
              <a:rPr lang="en" sz="1500">
                <a:solidFill>
                  <a:srgbClr val="FF0000"/>
                </a:solidFill>
              </a:rPr>
              <a:t>The </a:t>
            </a:r>
            <a:r>
              <a:rPr lang="en" sz="1500" b="1">
                <a:solidFill>
                  <a:srgbClr val="FF0000"/>
                </a:solidFill>
                <a:latin typeface="Courier New"/>
                <a:ea typeface="Courier New"/>
                <a:cs typeface="Courier New"/>
                <a:sym typeface="Courier New"/>
              </a:rPr>
              <a:t>main()</a:t>
            </a:r>
            <a:r>
              <a:rPr lang="en" sz="1500">
                <a:solidFill>
                  <a:srgbClr val="FF0000"/>
                </a:solidFill>
              </a:rPr>
              <a:t> is the entry point to our program when we execute it.</a:t>
            </a:r>
            <a:endParaRPr sz="1500">
              <a:solidFill>
                <a:srgbClr val="FF0000"/>
              </a:solidFill>
            </a:endParaRPr>
          </a:p>
          <a:p>
            <a:pPr marL="0" lvl="0" indent="0" algn="l" rtl="0">
              <a:spcBef>
                <a:spcPts val="0"/>
              </a:spcBef>
              <a:spcAft>
                <a:spcPts val="0"/>
              </a:spcAft>
              <a:buNone/>
            </a:pPr>
            <a:endParaRPr sz="1500">
              <a:solidFill>
                <a:srgbClr val="FF0000"/>
              </a:solidFill>
            </a:endParaRPr>
          </a:p>
          <a:p>
            <a:pPr marL="0" lvl="0" indent="0" algn="l" rtl="0">
              <a:spcBef>
                <a:spcPts val="0"/>
              </a:spcBef>
              <a:spcAft>
                <a:spcPts val="0"/>
              </a:spcAft>
              <a:buNone/>
            </a:pPr>
            <a:r>
              <a:rPr lang="en" sz="1500">
                <a:solidFill>
                  <a:srgbClr val="FF0000"/>
                </a:solidFill>
              </a:rPr>
              <a:t>The return type for </a:t>
            </a:r>
            <a:r>
              <a:rPr lang="en" sz="1500" b="1">
                <a:solidFill>
                  <a:srgbClr val="FF0000"/>
                </a:solidFill>
                <a:latin typeface="Courier New"/>
                <a:ea typeface="Courier New"/>
                <a:cs typeface="Courier New"/>
                <a:sym typeface="Courier New"/>
              </a:rPr>
              <a:t>main()</a:t>
            </a:r>
            <a:r>
              <a:rPr lang="en" sz="1500">
                <a:solidFill>
                  <a:srgbClr val="FF0000"/>
                </a:solidFill>
              </a:rPr>
              <a:t> in C is </a:t>
            </a:r>
            <a:r>
              <a:rPr lang="en" sz="1500" b="1">
                <a:solidFill>
                  <a:srgbClr val="FF0000"/>
                </a:solidFill>
                <a:latin typeface="Courier New"/>
                <a:ea typeface="Courier New"/>
                <a:cs typeface="Courier New"/>
                <a:sym typeface="Courier New"/>
              </a:rPr>
              <a:t>int</a:t>
            </a:r>
            <a:r>
              <a:rPr lang="en" sz="1500">
                <a:solidFill>
                  <a:srgbClr val="FF0000"/>
                </a:solidFill>
              </a:rPr>
              <a:t>.</a:t>
            </a:r>
            <a:endParaRPr sz="1500">
              <a:solidFill>
                <a:srgbClr val="FF0000"/>
              </a:solidFill>
            </a:endParaRPr>
          </a:p>
          <a:p>
            <a:pPr marL="0" lvl="0" indent="0" algn="l" rtl="0">
              <a:spcBef>
                <a:spcPts val="0"/>
              </a:spcBef>
              <a:spcAft>
                <a:spcPts val="0"/>
              </a:spcAft>
              <a:buNone/>
            </a:pPr>
            <a:endParaRPr sz="1500">
              <a:solidFill>
                <a:srgbClr val="FF0000"/>
              </a:solidFill>
            </a:endParaRPr>
          </a:p>
          <a:p>
            <a:pPr marL="0" lvl="0" indent="0" algn="l" rtl="0">
              <a:spcBef>
                <a:spcPts val="0"/>
              </a:spcBef>
              <a:spcAft>
                <a:spcPts val="0"/>
              </a:spcAft>
              <a:buNone/>
            </a:pPr>
            <a:r>
              <a:rPr lang="en" sz="1500">
                <a:solidFill>
                  <a:srgbClr val="FF0000"/>
                </a:solidFill>
              </a:rPr>
              <a:t>We typically return 0 when the program ends normally.</a:t>
            </a:r>
            <a:endParaRPr sz="1500">
              <a:solidFill>
                <a:srgbClr val="FF0000"/>
              </a:solidFill>
            </a:endParaRPr>
          </a:p>
        </p:txBody>
      </p:sp>
      <p:sp>
        <p:nvSpPr>
          <p:cNvPr id="110" name="Google Shape;110;p20"/>
          <p:cNvSpPr/>
          <p:nvPr/>
        </p:nvSpPr>
        <p:spPr>
          <a:xfrm>
            <a:off x="265300" y="1635150"/>
            <a:ext cx="5882100" cy="22569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SzPts val="1100"/>
              <a:buNone/>
            </a:pPr>
            <a:r>
              <a:rPr lang="en" sz="1600" b="1" dirty="0">
                <a:latin typeface="Courier New"/>
                <a:ea typeface="Courier New"/>
                <a:cs typeface="Courier New"/>
                <a:sym typeface="Courier New"/>
              </a:rPr>
              <a:t>#include&lt;stdio.h&gt;</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solidFill>
                  <a:srgbClr val="FF0000"/>
                </a:solidFill>
                <a:latin typeface="Courier New"/>
                <a:ea typeface="Courier New"/>
                <a:cs typeface="Courier New"/>
                <a:sym typeface="Courier New"/>
              </a:rPr>
              <a:t>int main(int argc, char* argv[])</a:t>
            </a:r>
            <a:endParaRPr sz="1600" b="1" dirty="0">
              <a:solidFill>
                <a:srgbClr val="FF0000"/>
              </a:solidFill>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	printf("This is my first C program\n");</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	</a:t>
            </a:r>
            <a:r>
              <a:rPr lang="en" sz="1600" b="1" dirty="0">
                <a:solidFill>
                  <a:srgbClr val="FF0000"/>
                </a:solidFill>
                <a:latin typeface="Courier New"/>
                <a:ea typeface="Courier New"/>
                <a:cs typeface="Courier New"/>
                <a:sym typeface="Courier New"/>
              </a:rPr>
              <a:t>return 0</a:t>
            </a: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dirty="0"/>
              <a:t>Basic C Program</a:t>
            </a:r>
            <a:endParaRPr dirty="0"/>
          </a:p>
        </p:txBody>
      </p:sp>
      <p:sp>
        <p:nvSpPr>
          <p:cNvPr id="117" name="Google Shape;117;p21"/>
          <p:cNvSpPr/>
          <p:nvPr/>
        </p:nvSpPr>
        <p:spPr>
          <a:xfrm>
            <a:off x="265300" y="1635150"/>
            <a:ext cx="5882100" cy="22569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SzPts val="1100"/>
              <a:buNone/>
            </a:pPr>
            <a:r>
              <a:rPr lang="en" sz="1600" b="1" dirty="0">
                <a:latin typeface="Courier New"/>
                <a:ea typeface="Courier New"/>
                <a:cs typeface="Courier New"/>
                <a:sym typeface="Courier New"/>
              </a:rPr>
              <a:t>#include&lt;stdio.h&gt;</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int</a:t>
            </a:r>
            <a:r>
              <a:rPr lang="en" sz="1600" b="1" dirty="0">
                <a:solidFill>
                  <a:srgbClr val="FF0000"/>
                </a:solidFill>
                <a:latin typeface="Courier New"/>
                <a:ea typeface="Courier New"/>
                <a:cs typeface="Courier New"/>
                <a:sym typeface="Courier New"/>
              </a:rPr>
              <a:t> main(int argc, char* argv[])</a:t>
            </a:r>
            <a:endParaRPr sz="1600" b="1" dirty="0">
              <a:solidFill>
                <a:srgbClr val="FF0000"/>
              </a:solidFill>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	printf("This is my first C program\n");</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	return 0;</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p:txBody>
      </p:sp>
      <p:sp>
        <p:nvSpPr>
          <p:cNvPr id="118" name="Google Shape;118;p21"/>
          <p:cNvSpPr txBox="1"/>
          <p:nvPr/>
        </p:nvSpPr>
        <p:spPr>
          <a:xfrm>
            <a:off x="6343975" y="1482750"/>
            <a:ext cx="2566500" cy="30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FF0000"/>
                </a:solidFill>
              </a:rPr>
              <a:t>The </a:t>
            </a:r>
            <a:r>
              <a:rPr lang="en" sz="1500" b="1">
                <a:solidFill>
                  <a:srgbClr val="FF0000"/>
                </a:solidFill>
                <a:latin typeface="Courier New"/>
                <a:ea typeface="Courier New"/>
                <a:cs typeface="Courier New"/>
                <a:sym typeface="Courier New"/>
              </a:rPr>
              <a:t>main()</a:t>
            </a:r>
            <a:r>
              <a:rPr lang="en" sz="1500">
                <a:solidFill>
                  <a:srgbClr val="FF0000"/>
                </a:solidFill>
              </a:rPr>
              <a:t> has two parameters, </a:t>
            </a:r>
            <a:r>
              <a:rPr lang="en" sz="1500" b="1">
                <a:solidFill>
                  <a:srgbClr val="FF0000"/>
                </a:solidFill>
                <a:latin typeface="Courier New"/>
                <a:ea typeface="Courier New"/>
                <a:cs typeface="Courier New"/>
                <a:sym typeface="Courier New"/>
              </a:rPr>
              <a:t>int argc</a:t>
            </a:r>
            <a:r>
              <a:rPr lang="en" sz="1500">
                <a:solidFill>
                  <a:srgbClr val="FF0000"/>
                </a:solidFill>
              </a:rPr>
              <a:t> and </a:t>
            </a:r>
            <a:r>
              <a:rPr lang="en" sz="1500" b="1">
                <a:solidFill>
                  <a:srgbClr val="FF0000"/>
                </a:solidFill>
                <a:latin typeface="Courier New"/>
                <a:ea typeface="Courier New"/>
                <a:cs typeface="Courier New"/>
                <a:sym typeface="Courier New"/>
              </a:rPr>
              <a:t>char* argv[]</a:t>
            </a:r>
            <a:r>
              <a:rPr lang="en" sz="1500">
                <a:solidFill>
                  <a:srgbClr val="FF0000"/>
                </a:solidFill>
              </a:rPr>
              <a:t>.</a:t>
            </a:r>
            <a:endParaRPr sz="1500">
              <a:solidFill>
                <a:srgbClr val="FF0000"/>
              </a:solidFill>
            </a:endParaRPr>
          </a:p>
          <a:p>
            <a:pPr marL="0" lvl="0" indent="0" algn="l" rtl="0">
              <a:spcBef>
                <a:spcPts val="0"/>
              </a:spcBef>
              <a:spcAft>
                <a:spcPts val="0"/>
              </a:spcAft>
              <a:buNone/>
            </a:pPr>
            <a:endParaRPr sz="1500">
              <a:solidFill>
                <a:srgbClr val="FF0000"/>
              </a:solidFill>
            </a:endParaRPr>
          </a:p>
          <a:p>
            <a:pPr marL="0" lvl="0" indent="0" algn="l" rtl="0">
              <a:spcBef>
                <a:spcPts val="0"/>
              </a:spcBef>
              <a:spcAft>
                <a:spcPts val="0"/>
              </a:spcAft>
              <a:buClr>
                <a:schemeClr val="dk1"/>
              </a:buClr>
              <a:buSzPts val="1100"/>
              <a:buFont typeface="Arial"/>
              <a:buNone/>
            </a:pPr>
            <a:r>
              <a:rPr lang="en" sz="1500">
                <a:solidFill>
                  <a:srgbClr val="FF0000"/>
                </a:solidFill>
              </a:rPr>
              <a:t>You may see other code examples where the parameters might be </a:t>
            </a:r>
            <a:r>
              <a:rPr lang="en" sz="1500" b="1">
                <a:solidFill>
                  <a:srgbClr val="FF0000"/>
                </a:solidFill>
                <a:latin typeface="Courier New"/>
                <a:ea typeface="Courier New"/>
                <a:cs typeface="Courier New"/>
                <a:sym typeface="Courier New"/>
              </a:rPr>
              <a:t>void</a:t>
            </a:r>
            <a:r>
              <a:rPr lang="en" sz="1500">
                <a:solidFill>
                  <a:srgbClr val="FF0000"/>
                </a:solidFill>
              </a:rPr>
              <a:t> or there might be no parameters at all.</a:t>
            </a:r>
            <a:endParaRPr sz="1500">
              <a:solidFill>
                <a:srgbClr val="FF0000"/>
              </a:solidFill>
            </a:endParaRPr>
          </a:p>
          <a:p>
            <a:pPr marL="0" lvl="0" indent="0" algn="l" rtl="0">
              <a:spcBef>
                <a:spcPts val="0"/>
              </a:spcBef>
              <a:spcAft>
                <a:spcPts val="0"/>
              </a:spcAft>
              <a:buClr>
                <a:schemeClr val="dk1"/>
              </a:buClr>
              <a:buSzPts val="1100"/>
              <a:buFont typeface="Arial"/>
              <a:buNone/>
            </a:pPr>
            <a:endParaRPr sz="1500">
              <a:solidFill>
                <a:srgbClr val="FF0000"/>
              </a:solidFill>
            </a:endParaRPr>
          </a:p>
          <a:p>
            <a:pPr marL="0" lvl="0" indent="0" algn="l" rtl="0">
              <a:spcBef>
                <a:spcPts val="0"/>
              </a:spcBef>
              <a:spcAft>
                <a:spcPts val="0"/>
              </a:spcAft>
              <a:buClr>
                <a:schemeClr val="dk1"/>
              </a:buClr>
              <a:buSzPts val="1100"/>
              <a:buFont typeface="Arial"/>
              <a:buNone/>
            </a:pPr>
            <a:r>
              <a:rPr lang="en" sz="1500">
                <a:solidFill>
                  <a:srgbClr val="FF0000"/>
                </a:solidFill>
              </a:rPr>
              <a:t>For now, just include them. </a:t>
            </a:r>
            <a:endParaRPr sz="1500">
              <a:solidFill>
                <a:srgbClr val="FF0000"/>
              </a:solidFill>
            </a:endParaRPr>
          </a:p>
          <a:p>
            <a:pPr marL="0" lvl="0" indent="0" algn="l" rtl="0">
              <a:spcBef>
                <a:spcPts val="0"/>
              </a:spcBef>
              <a:spcAft>
                <a:spcPts val="0"/>
              </a:spcAft>
              <a:buClr>
                <a:schemeClr val="dk1"/>
              </a:buClr>
              <a:buSzPts val="1100"/>
              <a:buFont typeface="Arial"/>
              <a:buNone/>
            </a:pPr>
            <a:endParaRPr sz="1500">
              <a:solidFill>
                <a:srgbClr val="FF0000"/>
              </a:solidFill>
            </a:endParaRPr>
          </a:p>
          <a:p>
            <a:pPr marL="0" lvl="0" indent="0" algn="l" rtl="0">
              <a:spcBef>
                <a:spcPts val="0"/>
              </a:spcBef>
              <a:spcAft>
                <a:spcPts val="0"/>
              </a:spcAft>
              <a:buNone/>
            </a:pPr>
            <a:endParaRPr sz="1500">
              <a:solidFill>
                <a:srgbClr val="FF0000"/>
              </a:solidFill>
            </a:endParaRPr>
          </a:p>
          <a:p>
            <a:pPr marL="0" lvl="0" indent="0" algn="l" rtl="0">
              <a:spcBef>
                <a:spcPts val="0"/>
              </a:spcBef>
              <a:spcAft>
                <a:spcPts val="0"/>
              </a:spcAft>
              <a:buNone/>
            </a:pPr>
            <a:endParaRPr sz="1500">
              <a:solidFill>
                <a:srgbClr val="FF0000"/>
              </a:solidFill>
            </a:endParaRPr>
          </a:p>
          <a:p>
            <a:pPr marL="0" lvl="0" indent="0" algn="l" rtl="0">
              <a:spcBef>
                <a:spcPts val="0"/>
              </a:spcBef>
              <a:spcAft>
                <a:spcPts val="0"/>
              </a:spcAft>
              <a:buNone/>
            </a:pPr>
            <a:endParaRPr sz="1500">
              <a:solidFill>
                <a:srgbClr val="FF0000"/>
              </a:solidFill>
            </a:endParaRPr>
          </a:p>
        </p:txBody>
      </p:sp>
      <p:sp>
        <p:nvSpPr>
          <p:cNvPr id="119" name="Google Shape;119;p21"/>
          <p:cNvSpPr/>
          <p:nvPr/>
        </p:nvSpPr>
        <p:spPr>
          <a:xfrm>
            <a:off x="1604125" y="4108600"/>
            <a:ext cx="3422100" cy="8814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a:solidFill>
                  <a:srgbClr val="FFFFFF"/>
                </a:solidFill>
              </a:rPr>
              <a:t>We will eventually use the </a:t>
            </a:r>
            <a:r>
              <a:rPr lang="en" b="1">
                <a:solidFill>
                  <a:srgbClr val="FFFFFF"/>
                </a:solidFill>
                <a:latin typeface="Courier New"/>
                <a:ea typeface="Courier New"/>
                <a:cs typeface="Courier New"/>
                <a:sym typeface="Courier New"/>
              </a:rPr>
              <a:t>argc</a:t>
            </a:r>
            <a:r>
              <a:rPr lang="en">
                <a:solidFill>
                  <a:srgbClr val="FFFFFF"/>
                </a:solidFill>
              </a:rPr>
              <a:t> and </a:t>
            </a:r>
            <a:r>
              <a:rPr lang="en" b="1">
                <a:solidFill>
                  <a:srgbClr val="FFFFFF"/>
                </a:solidFill>
                <a:latin typeface="Courier New"/>
                <a:ea typeface="Courier New"/>
                <a:cs typeface="Courier New"/>
                <a:sym typeface="Courier New"/>
              </a:rPr>
              <a:t>argv</a:t>
            </a:r>
            <a:r>
              <a:rPr lang="en">
                <a:solidFill>
                  <a:srgbClr val="FFFFFF"/>
                </a:solidFill>
              </a:rPr>
              <a:t> parameters, so it would be a good habit to use them consistently.</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dirty="0"/>
              <a:t>Basic C Program</a:t>
            </a:r>
            <a:endParaRPr dirty="0"/>
          </a:p>
        </p:txBody>
      </p:sp>
      <p:sp>
        <p:nvSpPr>
          <p:cNvPr id="126" name="Google Shape;126;p22"/>
          <p:cNvSpPr/>
          <p:nvPr/>
        </p:nvSpPr>
        <p:spPr>
          <a:xfrm>
            <a:off x="265300" y="1635150"/>
            <a:ext cx="5882100" cy="22569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SzPts val="1100"/>
              <a:buNone/>
            </a:pPr>
            <a:r>
              <a:rPr lang="en" sz="1600" b="1" dirty="0">
                <a:latin typeface="Courier New"/>
                <a:ea typeface="Courier New"/>
                <a:cs typeface="Courier New"/>
                <a:sym typeface="Courier New"/>
              </a:rPr>
              <a:t>#include&lt;stdio.h&gt;</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int main(int argc, char* argv[])</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	</a:t>
            </a:r>
            <a:r>
              <a:rPr lang="en" sz="1600" b="1" dirty="0">
                <a:solidFill>
                  <a:srgbClr val="FF0000"/>
                </a:solidFill>
                <a:latin typeface="Courier New"/>
                <a:ea typeface="Courier New"/>
                <a:cs typeface="Courier New"/>
                <a:sym typeface="Courier New"/>
              </a:rPr>
              <a:t>printf("This is my first C program\n");</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	return 0;</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p:txBody>
      </p:sp>
      <p:sp>
        <p:nvSpPr>
          <p:cNvPr id="127" name="Google Shape;127;p22"/>
          <p:cNvSpPr txBox="1"/>
          <p:nvPr/>
        </p:nvSpPr>
        <p:spPr>
          <a:xfrm>
            <a:off x="6343975" y="1482750"/>
            <a:ext cx="2566500" cy="30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FF0000"/>
                </a:solidFill>
              </a:rPr>
              <a:t>We use </a:t>
            </a:r>
            <a:r>
              <a:rPr lang="en" sz="1500" b="1">
                <a:solidFill>
                  <a:srgbClr val="FF0000"/>
                </a:solidFill>
                <a:latin typeface="Courier New"/>
                <a:ea typeface="Courier New"/>
                <a:cs typeface="Courier New"/>
                <a:sym typeface="Courier New"/>
              </a:rPr>
              <a:t>printf() </a:t>
            </a:r>
            <a:r>
              <a:rPr lang="en" sz="1500">
                <a:solidFill>
                  <a:srgbClr val="FF0000"/>
                </a:solidFill>
              </a:rPr>
              <a:t>for standard output. This function prints out formatted text. </a:t>
            </a:r>
            <a:endParaRPr sz="1500">
              <a:solidFill>
                <a:srgbClr val="FF0000"/>
              </a:solidFill>
            </a:endParaRPr>
          </a:p>
          <a:p>
            <a:pPr marL="0" lvl="0" indent="0" algn="l" rtl="0">
              <a:spcBef>
                <a:spcPts val="0"/>
              </a:spcBef>
              <a:spcAft>
                <a:spcPts val="0"/>
              </a:spcAft>
              <a:buNone/>
            </a:pPr>
            <a:endParaRPr sz="1500">
              <a:solidFill>
                <a:srgbClr val="FF0000"/>
              </a:solidFill>
            </a:endParaRPr>
          </a:p>
          <a:p>
            <a:pPr marL="0" lvl="0" indent="0" algn="l" rtl="0">
              <a:spcBef>
                <a:spcPts val="0"/>
              </a:spcBef>
              <a:spcAft>
                <a:spcPts val="0"/>
              </a:spcAft>
              <a:buNone/>
            </a:pPr>
            <a:r>
              <a:rPr lang="en" sz="1500">
                <a:solidFill>
                  <a:srgbClr val="FF0000"/>
                </a:solidFill>
              </a:rPr>
              <a:t>It works like the </a:t>
            </a:r>
            <a:r>
              <a:rPr lang="en" sz="1500" b="1">
                <a:solidFill>
                  <a:srgbClr val="FF0000"/>
                </a:solidFill>
                <a:latin typeface="Courier New"/>
                <a:ea typeface="Courier New"/>
                <a:cs typeface="Courier New"/>
                <a:sym typeface="Courier New"/>
              </a:rPr>
              <a:t>printf()</a:t>
            </a:r>
            <a:r>
              <a:rPr lang="en" sz="1500">
                <a:solidFill>
                  <a:srgbClr val="FF0000"/>
                </a:solidFill>
              </a:rPr>
              <a:t> used in Java. </a:t>
            </a:r>
            <a:endParaRPr sz="1500">
              <a:solidFill>
                <a:srgbClr val="FF0000"/>
              </a:solidFill>
            </a:endParaRPr>
          </a:p>
          <a:p>
            <a:pPr marL="0" lvl="0" indent="0" algn="l" rtl="0">
              <a:spcBef>
                <a:spcPts val="0"/>
              </a:spcBef>
              <a:spcAft>
                <a:spcPts val="0"/>
              </a:spcAft>
              <a:buNone/>
            </a:pPr>
            <a:endParaRPr sz="1500">
              <a:solidFill>
                <a:srgbClr val="FF0000"/>
              </a:solidFill>
            </a:endParaRPr>
          </a:p>
          <a:p>
            <a:pPr marL="0" lvl="0" indent="0" algn="l" rtl="0">
              <a:spcBef>
                <a:spcPts val="0"/>
              </a:spcBef>
              <a:spcAft>
                <a:spcPts val="0"/>
              </a:spcAft>
              <a:buNone/>
            </a:pPr>
            <a:r>
              <a:rPr lang="en" sz="1500">
                <a:solidFill>
                  <a:srgbClr val="FF0000"/>
                </a:solidFill>
              </a:rPr>
              <a:t>In this example, we are printing a string with a message. </a:t>
            </a:r>
            <a:endParaRPr sz="1500">
              <a:solidFill>
                <a:srgbClr val="FF0000"/>
              </a:solidFill>
            </a:endParaRPr>
          </a:p>
        </p:txBody>
      </p:sp>
      <p:sp>
        <p:nvSpPr>
          <p:cNvPr id="2" name="Google Shape;91;p18">
            <a:extLst>
              <a:ext uri="{FF2B5EF4-FFF2-40B4-BE49-F238E27FC236}">
                <a16:creationId xmlns:a16="http://schemas.microsoft.com/office/drawing/2014/main" id="{753777BA-7E96-4F9A-862E-553D34DD5F11}"/>
              </a:ext>
            </a:extLst>
          </p:cNvPr>
          <p:cNvSpPr/>
          <p:nvPr/>
        </p:nvSpPr>
        <p:spPr>
          <a:xfrm>
            <a:off x="1250156" y="4270818"/>
            <a:ext cx="3944569" cy="6408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rgbClr val="FFFFFF"/>
                </a:solidFill>
              </a:rPr>
              <a:t>Save this program with any file name and a </a:t>
            </a:r>
            <a:r>
              <a:rPr lang="en" dirty="0">
                <a:solidFill>
                  <a:srgbClr val="FFFFFF"/>
                </a:solidFill>
                <a:latin typeface="Courier New"/>
                <a:ea typeface="Courier New"/>
                <a:cs typeface="Courier New"/>
                <a:sym typeface="Courier New"/>
              </a:rPr>
              <a:t>.c</a:t>
            </a:r>
            <a:r>
              <a:rPr lang="en" dirty="0">
                <a:solidFill>
                  <a:srgbClr val="FFFFFF"/>
                </a:solidFill>
              </a:rPr>
              <a:t> file extension. For e.g. </a:t>
            </a:r>
            <a:r>
              <a:rPr lang="en" dirty="0">
                <a:solidFill>
                  <a:srgbClr val="FFFFFF"/>
                </a:solidFill>
                <a:latin typeface="Courier New" panose="02070309020205020404" pitchFamily="49" charset="0"/>
                <a:cs typeface="Courier New" panose="02070309020205020404" pitchFamily="49" charset="0"/>
              </a:rPr>
              <a:t>firstProgram.c</a:t>
            </a:r>
            <a:endParaRPr dirty="0">
              <a:solidFill>
                <a:srgbClr val="FFFFFF"/>
              </a:solidFill>
              <a:latin typeface="Courier New" panose="02070309020205020404" pitchFamily="49" charset="0"/>
              <a:cs typeface="Courier New" panose="02070309020205020404" pitchFamily="49"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1223</Words>
  <Application>Microsoft Office PowerPoint</Application>
  <PresentationFormat>On-screen Show (16:9)</PresentationFormat>
  <Paragraphs>129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Roboto</vt:lpstr>
      <vt:lpstr>Simple Light</vt:lpstr>
      <vt:lpstr>Module-01: C Programming Basics Part-1: Basic C Program and GCC</vt:lpstr>
      <vt:lpstr>About C</vt:lpstr>
      <vt:lpstr>About C</vt:lpstr>
      <vt:lpstr>ANSI C</vt:lpstr>
      <vt:lpstr>Basic C Program</vt:lpstr>
      <vt:lpstr>Basic C Program</vt:lpstr>
      <vt:lpstr>Basic C Program</vt:lpstr>
      <vt:lpstr>Basic C Program</vt:lpstr>
      <vt:lpstr>Basic C Program</vt:lpstr>
      <vt:lpstr>About gcc</vt:lpstr>
      <vt:lpstr>Four Stages of Compilation</vt:lpstr>
      <vt:lpstr>C Compiler </vt:lpstr>
      <vt:lpstr>Using gcc</vt:lpstr>
      <vt:lpstr>Executing the Program</vt:lpstr>
      <vt:lpstr>Using gcc with Optional Executable Name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Module-01: C Programming Basics Part-1: Basic C Program and GCC</dc:title>
  <cp:lastModifiedBy>Kevin Desai</cp:lastModifiedBy>
  <cp:revision>1</cp:revision>
  <dcterms:modified xsi:type="dcterms:W3CDTF">2020-08-20T14:22:23Z</dcterms:modified>
</cp:coreProperties>
</file>