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7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A1881-CCC5-484D-B1DC-126B5F2641EF}" v="1" dt="2020-08-19T18:55:13.748"/>
  </p1510:revLst>
</p1510:revInfo>
</file>

<file path=ppt/tableStyles.xml><?xml version="1.0" encoding="utf-8"?>
<a:tblStyleLst xmlns:a="http://schemas.openxmlformats.org/drawingml/2006/main" def="{F93D5598-EB5C-45FE-8A70-61E401778FBB}">
  <a:tblStyle styleId="{F93D5598-EB5C-45FE-8A70-61E401778F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6B3A1881-CCC5-484D-B1DC-126B5F2641EF}"/>
    <pc:docChg chg="custSel addSld delSld modSld sldOrd">
      <pc:chgData name="Kevin Desai" userId="759d0333-e80f-43e9-9a9d-29343a9d66ae" providerId="ADAL" clId="{6B3A1881-CCC5-484D-B1DC-126B5F2641EF}" dt="2020-08-20T16:49:44.041" v="110" actId="1076"/>
      <pc:docMkLst>
        <pc:docMk/>
      </pc:docMkLst>
      <pc:sldChg chg="del">
        <pc:chgData name="Kevin Desai" userId="759d0333-e80f-43e9-9a9d-29343a9d66ae" providerId="ADAL" clId="{6B3A1881-CCC5-484D-B1DC-126B5F2641EF}" dt="2020-08-19T18:55:35.063" v="27" actId="47"/>
        <pc:sldMkLst>
          <pc:docMk/>
          <pc:sldMk cId="0" sldId="256"/>
        </pc:sldMkLst>
      </pc:sldChg>
      <pc:sldChg chg="modSp mod">
        <pc:chgData name="Kevin Desai" userId="759d0333-e80f-43e9-9a9d-29343a9d66ae" providerId="ADAL" clId="{6B3A1881-CCC5-484D-B1DC-126B5F2641EF}" dt="2020-08-20T16:49:10.212" v="107" actId="1076"/>
        <pc:sldMkLst>
          <pc:docMk/>
          <pc:sldMk cId="0" sldId="257"/>
        </pc:sldMkLst>
        <pc:spChg chg="mod">
          <ac:chgData name="Kevin Desai" userId="759d0333-e80f-43e9-9a9d-29343a9d66ae" providerId="ADAL" clId="{6B3A1881-CCC5-484D-B1DC-126B5F2641EF}" dt="2020-08-20T16:49:10.212" v="107" actId="1076"/>
          <ac:spMkLst>
            <pc:docMk/>
            <pc:sldMk cId="0" sldId="257"/>
            <ac:spMk id="69" creationId="{00000000-0000-0000-0000-000000000000}"/>
          </ac:spMkLst>
        </pc:spChg>
        <pc:spChg chg="mod">
          <ac:chgData name="Kevin Desai" userId="759d0333-e80f-43e9-9a9d-29343a9d66ae" providerId="ADAL" clId="{6B3A1881-CCC5-484D-B1DC-126B5F2641EF}" dt="2020-08-19T18:55:45.151" v="29" actId="20577"/>
          <ac:spMkLst>
            <pc:docMk/>
            <pc:sldMk cId="0" sldId="257"/>
            <ac:spMk id="70" creationId="{00000000-0000-0000-0000-000000000000}"/>
          </ac:spMkLst>
        </pc:spChg>
      </pc:sldChg>
      <pc:sldChg chg="modSp mod">
        <pc:chgData name="Kevin Desai" userId="759d0333-e80f-43e9-9a9d-29343a9d66ae" providerId="ADAL" clId="{6B3A1881-CCC5-484D-B1DC-126B5F2641EF}" dt="2020-08-20T16:49:15.601" v="108" actId="1076"/>
        <pc:sldMkLst>
          <pc:docMk/>
          <pc:sldMk cId="0" sldId="258"/>
        </pc:sldMkLst>
        <pc:spChg chg="mod">
          <ac:chgData name="Kevin Desai" userId="759d0333-e80f-43e9-9a9d-29343a9d66ae" providerId="ADAL" clId="{6B3A1881-CCC5-484D-B1DC-126B5F2641EF}" dt="2020-08-20T16:49:15.601" v="108" actId="1076"/>
          <ac:spMkLst>
            <pc:docMk/>
            <pc:sldMk cId="0" sldId="258"/>
            <ac:spMk id="77" creationId="{00000000-0000-0000-0000-000000000000}"/>
          </ac:spMkLst>
        </pc:spChg>
      </pc:sldChg>
      <pc:sldChg chg="modSp mod">
        <pc:chgData name="Kevin Desai" userId="759d0333-e80f-43e9-9a9d-29343a9d66ae" providerId="ADAL" clId="{6B3A1881-CCC5-484D-B1DC-126B5F2641EF}" dt="2020-08-20T16:49:33.802" v="109" actId="1076"/>
        <pc:sldMkLst>
          <pc:docMk/>
          <pc:sldMk cId="0" sldId="259"/>
        </pc:sldMkLst>
        <pc:spChg chg="mod">
          <ac:chgData name="Kevin Desai" userId="759d0333-e80f-43e9-9a9d-29343a9d66ae" providerId="ADAL" clId="{6B3A1881-CCC5-484D-B1DC-126B5F2641EF}" dt="2020-08-19T18:55:53.610" v="31" actId="20577"/>
          <ac:spMkLst>
            <pc:docMk/>
            <pc:sldMk cId="0" sldId="259"/>
            <ac:spMk id="84" creationId="{00000000-0000-0000-0000-000000000000}"/>
          </ac:spMkLst>
        </pc:spChg>
        <pc:spChg chg="mod">
          <ac:chgData name="Kevin Desai" userId="759d0333-e80f-43e9-9a9d-29343a9d66ae" providerId="ADAL" clId="{6B3A1881-CCC5-484D-B1DC-126B5F2641EF}" dt="2020-08-20T16:49:33.802" v="109" actId="1076"/>
          <ac:spMkLst>
            <pc:docMk/>
            <pc:sldMk cId="0" sldId="259"/>
            <ac:spMk id="85" creationId="{00000000-0000-0000-0000-000000000000}"/>
          </ac:spMkLst>
        </pc:spChg>
      </pc:sldChg>
      <pc:sldChg chg="modSp mod">
        <pc:chgData name="Kevin Desai" userId="759d0333-e80f-43e9-9a9d-29343a9d66ae" providerId="ADAL" clId="{6B3A1881-CCC5-484D-B1DC-126B5F2641EF}" dt="2020-08-19T18:56:13.959" v="41" actId="20577"/>
        <pc:sldMkLst>
          <pc:docMk/>
          <pc:sldMk cId="0" sldId="261"/>
        </pc:sldMkLst>
        <pc:spChg chg="mod">
          <ac:chgData name="Kevin Desai" userId="759d0333-e80f-43e9-9a9d-29343a9d66ae" providerId="ADAL" clId="{6B3A1881-CCC5-484D-B1DC-126B5F2641EF}" dt="2020-08-19T18:56:13.959" v="41" actId="20577"/>
          <ac:spMkLst>
            <pc:docMk/>
            <pc:sldMk cId="0" sldId="261"/>
            <ac:spMk id="106" creationId="{00000000-0000-0000-0000-000000000000}"/>
          </ac:spMkLst>
        </pc:spChg>
      </pc:sldChg>
      <pc:sldChg chg="modSp mod">
        <pc:chgData name="Kevin Desai" userId="759d0333-e80f-43e9-9a9d-29343a9d66ae" providerId="ADAL" clId="{6B3A1881-CCC5-484D-B1DC-126B5F2641EF}" dt="2020-08-19T18:56:21.399" v="43" actId="20577"/>
        <pc:sldMkLst>
          <pc:docMk/>
          <pc:sldMk cId="0" sldId="262"/>
        </pc:sldMkLst>
        <pc:spChg chg="mod">
          <ac:chgData name="Kevin Desai" userId="759d0333-e80f-43e9-9a9d-29343a9d66ae" providerId="ADAL" clId="{6B3A1881-CCC5-484D-B1DC-126B5F2641EF}" dt="2020-08-19T18:56:21.399" v="43" actId="20577"/>
          <ac:spMkLst>
            <pc:docMk/>
            <pc:sldMk cId="0" sldId="262"/>
            <ac:spMk id="118" creationId="{00000000-0000-0000-0000-000000000000}"/>
          </ac:spMkLst>
        </pc:spChg>
      </pc:sldChg>
      <pc:sldChg chg="modSp mod">
        <pc:chgData name="Kevin Desai" userId="759d0333-e80f-43e9-9a9d-29343a9d66ae" providerId="ADAL" clId="{6B3A1881-CCC5-484D-B1DC-126B5F2641EF}" dt="2020-08-20T16:49:44.041" v="110" actId="1076"/>
        <pc:sldMkLst>
          <pc:docMk/>
          <pc:sldMk cId="0" sldId="263"/>
        </pc:sldMkLst>
        <pc:spChg chg="mod">
          <ac:chgData name="Kevin Desai" userId="759d0333-e80f-43e9-9a9d-29343a9d66ae" providerId="ADAL" clId="{6B3A1881-CCC5-484D-B1DC-126B5F2641EF}" dt="2020-08-19T18:56:32.561" v="49" actId="20577"/>
          <ac:spMkLst>
            <pc:docMk/>
            <pc:sldMk cId="0" sldId="263"/>
            <ac:spMk id="125" creationId="{00000000-0000-0000-0000-000000000000}"/>
          </ac:spMkLst>
        </pc:spChg>
        <pc:spChg chg="mod">
          <ac:chgData name="Kevin Desai" userId="759d0333-e80f-43e9-9a9d-29343a9d66ae" providerId="ADAL" clId="{6B3A1881-CCC5-484D-B1DC-126B5F2641EF}" dt="2020-08-20T16:49:44.041" v="110" actId="1076"/>
          <ac:spMkLst>
            <pc:docMk/>
            <pc:sldMk cId="0" sldId="263"/>
            <ac:spMk id="126" creationId="{00000000-0000-0000-0000-000000000000}"/>
          </ac:spMkLst>
        </pc:spChg>
      </pc:sldChg>
      <pc:sldChg chg="modSp mod">
        <pc:chgData name="Kevin Desai" userId="759d0333-e80f-43e9-9a9d-29343a9d66ae" providerId="ADAL" clId="{6B3A1881-CCC5-484D-B1DC-126B5F2641EF}" dt="2020-08-19T18:57:28.693" v="101" actId="20577"/>
        <pc:sldMkLst>
          <pc:docMk/>
          <pc:sldMk cId="0" sldId="264"/>
        </pc:sldMkLst>
        <pc:spChg chg="mod">
          <ac:chgData name="Kevin Desai" userId="759d0333-e80f-43e9-9a9d-29343a9d66ae" providerId="ADAL" clId="{6B3A1881-CCC5-484D-B1DC-126B5F2641EF}" dt="2020-08-19T18:57:28.693" v="101" actId="20577"/>
          <ac:spMkLst>
            <pc:docMk/>
            <pc:sldMk cId="0" sldId="264"/>
            <ac:spMk id="133" creationId="{00000000-0000-0000-0000-000000000000}"/>
          </ac:spMkLst>
        </pc:spChg>
      </pc:sldChg>
      <pc:sldChg chg="modSp mod">
        <pc:chgData name="Kevin Desai" userId="759d0333-e80f-43e9-9a9d-29343a9d66ae" providerId="ADAL" clId="{6B3A1881-CCC5-484D-B1DC-126B5F2641EF}" dt="2020-08-19T18:57:45.785" v="105" actId="20577"/>
        <pc:sldMkLst>
          <pc:docMk/>
          <pc:sldMk cId="0" sldId="265"/>
        </pc:sldMkLst>
        <pc:spChg chg="mod">
          <ac:chgData name="Kevin Desai" userId="759d0333-e80f-43e9-9a9d-29343a9d66ae" providerId="ADAL" clId="{6B3A1881-CCC5-484D-B1DC-126B5F2641EF}" dt="2020-08-19T18:57:45.785" v="105" actId="20577"/>
          <ac:spMkLst>
            <pc:docMk/>
            <pc:sldMk cId="0" sldId="265"/>
            <ac:spMk id="140" creationId="{00000000-0000-0000-0000-000000000000}"/>
          </ac:spMkLst>
        </pc:spChg>
      </pc:sldChg>
      <pc:sldChg chg="del">
        <pc:chgData name="Kevin Desai" userId="759d0333-e80f-43e9-9a9d-29343a9d66ae" providerId="ADAL" clId="{6B3A1881-CCC5-484D-B1DC-126B5F2641EF}" dt="2020-08-19T18:57:57.978" v="106" actId="47"/>
        <pc:sldMkLst>
          <pc:docMk/>
          <pc:sldMk cId="0" sldId="266"/>
        </pc:sldMkLst>
      </pc:sldChg>
      <pc:sldChg chg="del">
        <pc:chgData name="Kevin Desai" userId="759d0333-e80f-43e9-9a9d-29343a9d66ae" providerId="ADAL" clId="{6B3A1881-CCC5-484D-B1DC-126B5F2641EF}" dt="2020-08-19T18:57:57.978" v="106" actId="47"/>
        <pc:sldMkLst>
          <pc:docMk/>
          <pc:sldMk cId="0" sldId="267"/>
        </pc:sldMkLst>
      </pc:sldChg>
      <pc:sldChg chg="del">
        <pc:chgData name="Kevin Desai" userId="759d0333-e80f-43e9-9a9d-29343a9d66ae" providerId="ADAL" clId="{6B3A1881-CCC5-484D-B1DC-126B5F2641EF}" dt="2020-08-19T18:57:57.978" v="106" actId="47"/>
        <pc:sldMkLst>
          <pc:docMk/>
          <pc:sldMk cId="0" sldId="268"/>
        </pc:sldMkLst>
      </pc:sldChg>
      <pc:sldChg chg="del">
        <pc:chgData name="Kevin Desai" userId="759d0333-e80f-43e9-9a9d-29343a9d66ae" providerId="ADAL" clId="{6B3A1881-CCC5-484D-B1DC-126B5F2641EF}" dt="2020-08-19T18:57:57.978" v="106" actId="47"/>
        <pc:sldMkLst>
          <pc:docMk/>
          <pc:sldMk cId="0" sldId="269"/>
        </pc:sldMkLst>
      </pc:sldChg>
      <pc:sldChg chg="del">
        <pc:chgData name="Kevin Desai" userId="759d0333-e80f-43e9-9a9d-29343a9d66ae" providerId="ADAL" clId="{6B3A1881-CCC5-484D-B1DC-126B5F2641EF}" dt="2020-08-19T18:57:57.978" v="106" actId="47"/>
        <pc:sldMkLst>
          <pc:docMk/>
          <pc:sldMk cId="0" sldId="270"/>
        </pc:sldMkLst>
      </pc:sldChg>
      <pc:sldChg chg="del">
        <pc:chgData name="Kevin Desai" userId="759d0333-e80f-43e9-9a9d-29343a9d66ae" providerId="ADAL" clId="{6B3A1881-CCC5-484D-B1DC-126B5F2641EF}" dt="2020-08-19T18:57:57.978" v="106" actId="47"/>
        <pc:sldMkLst>
          <pc:docMk/>
          <pc:sldMk cId="0" sldId="271"/>
        </pc:sldMkLst>
      </pc:sldChg>
      <pc:sldChg chg="del">
        <pc:chgData name="Kevin Desai" userId="759d0333-e80f-43e9-9a9d-29343a9d66ae" providerId="ADAL" clId="{6B3A1881-CCC5-484D-B1DC-126B5F2641EF}" dt="2020-08-19T18:57:57.978" v="106" actId="47"/>
        <pc:sldMkLst>
          <pc:docMk/>
          <pc:sldMk cId="0" sldId="272"/>
        </pc:sldMkLst>
      </pc:sldChg>
      <pc:sldChg chg="del">
        <pc:chgData name="Kevin Desai" userId="759d0333-e80f-43e9-9a9d-29343a9d66ae" providerId="ADAL" clId="{6B3A1881-CCC5-484D-B1DC-126B5F2641EF}" dt="2020-08-19T18:57:57.978" v="106" actId="47"/>
        <pc:sldMkLst>
          <pc:docMk/>
          <pc:sldMk cId="0" sldId="273"/>
        </pc:sldMkLst>
      </pc:sldChg>
      <pc:sldChg chg="del">
        <pc:chgData name="Kevin Desai" userId="759d0333-e80f-43e9-9a9d-29343a9d66ae" providerId="ADAL" clId="{6B3A1881-CCC5-484D-B1DC-126B5F2641EF}" dt="2020-08-19T18:57:57.978" v="106" actId="47"/>
        <pc:sldMkLst>
          <pc:docMk/>
          <pc:sldMk cId="0" sldId="274"/>
        </pc:sldMkLst>
      </pc:sldChg>
      <pc:sldChg chg="del">
        <pc:chgData name="Kevin Desai" userId="759d0333-e80f-43e9-9a9d-29343a9d66ae" providerId="ADAL" clId="{6B3A1881-CCC5-484D-B1DC-126B5F2641EF}" dt="2020-08-19T18:57:57.978" v="106" actId="47"/>
        <pc:sldMkLst>
          <pc:docMk/>
          <pc:sldMk cId="0" sldId="275"/>
        </pc:sldMkLst>
      </pc:sldChg>
      <pc:sldChg chg="modSp add mod ord">
        <pc:chgData name="Kevin Desai" userId="759d0333-e80f-43e9-9a9d-29343a9d66ae" providerId="ADAL" clId="{6B3A1881-CCC5-484D-B1DC-126B5F2641EF}" dt="2020-08-19T18:55:30.411" v="26" actId="20577"/>
        <pc:sldMkLst>
          <pc:docMk/>
          <pc:sldMk cId="0" sldId="276"/>
        </pc:sldMkLst>
        <pc:spChg chg="mod">
          <ac:chgData name="Kevin Desai" userId="759d0333-e80f-43e9-9a9d-29343a9d66ae" providerId="ADAL" clId="{6B3A1881-CCC5-484D-B1DC-126B5F2641EF}" dt="2020-08-19T18:55:30.411" v="26" actId="20577"/>
          <ac:spMkLst>
            <pc:docMk/>
            <pc:sldMk cId="0" sldId="276"/>
            <ac:spMk id="61" creationId="{00000000-0000-0000-0000-000000000000}"/>
          </ac:spMkLst>
        </pc:spChg>
      </pc:sldChg>
      <pc:sldMasterChg chg="delSldLayout">
        <pc:chgData name="Kevin Desai" userId="759d0333-e80f-43e9-9a9d-29343a9d66ae" providerId="ADAL" clId="{6B3A1881-CCC5-484D-B1DC-126B5F2641EF}" dt="2020-08-19T18:57:57.978" v="106" actId="47"/>
        <pc:sldMasterMkLst>
          <pc:docMk/>
          <pc:sldMasterMk cId="0" sldId="2147483660"/>
        </pc:sldMasterMkLst>
        <pc:sldLayoutChg chg="del">
          <pc:chgData name="Kevin Desai" userId="759d0333-e80f-43e9-9a9d-29343a9d66ae" providerId="ADAL" clId="{6B3A1881-CCC5-484D-B1DC-126B5F2641EF}" dt="2020-08-19T18:57:57.978" v="106" actId="47"/>
          <pc:sldLayoutMkLst>
            <pc:docMk/>
            <pc:sldMasterMk cId="0" sldId="2147483660"/>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7ad0c3c2d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7ad0c3c2d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7ad0c3c2d_0_1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87ad0c3c2d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7ad0c3c2d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7ad0c3c2d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7ad0c3c2d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7ad0c3c2d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7ad0c3c2d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7ad0c3c2d_2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7ad0c3c2d_2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7ad0c3c2d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7ad0c3c2d_2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7ad0c3c2d_2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7ad0c3c2d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7ad0c3c2d_2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ad0c3c2d_2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ad0c3c2d_2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Module-01: C Programming Basics</a:t>
            </a:r>
            <a:br>
              <a:rPr lang="en-US" sz="4000" dirty="0"/>
            </a:br>
            <a:r>
              <a:rPr lang="en-US" sz="2400" dirty="0"/>
              <a:t>Part-3: Standard Input Output</a:t>
            </a:r>
            <a:endParaRPr sz="24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1714 – Computer Programming 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Return Value of </a:t>
            </a:r>
            <a:r>
              <a:rPr lang="en" b="1">
                <a:latin typeface="Courier New"/>
                <a:ea typeface="Courier New"/>
                <a:cs typeface="Courier New"/>
                <a:sym typeface="Courier New"/>
              </a:rPr>
              <a:t>scanf() </a:t>
            </a:r>
            <a:endParaRPr b="1">
              <a:latin typeface="Courier New"/>
              <a:ea typeface="Courier New"/>
              <a:cs typeface="Courier New"/>
              <a:sym typeface="Courier New"/>
            </a:endParaRPr>
          </a:p>
        </p:txBody>
      </p:sp>
      <p:sp>
        <p:nvSpPr>
          <p:cNvPr id="139" name="Google Shape;13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Courier New"/>
                <a:ea typeface="Courier New"/>
                <a:cs typeface="Courier New"/>
                <a:sym typeface="Courier New"/>
              </a:rPr>
              <a:t>scanf()</a:t>
            </a:r>
            <a:r>
              <a:rPr lang="en" sz="1400"/>
              <a:t> returns a value that we can use to validate the user input. It returns the number of valid inputs the user entered. According to our format specifier string in this example, we expect one integer. If the user entered something that can be converted to an integer, it will return 1. If the user entered something like a string that cannot be converted to an integer, it will return 0. Here is a simple example of using the return value of </a:t>
            </a:r>
            <a:r>
              <a:rPr lang="en" sz="1400" b="1">
                <a:latin typeface="Courier New"/>
                <a:ea typeface="Courier New"/>
                <a:cs typeface="Courier New"/>
                <a:sym typeface="Courier New"/>
              </a:rPr>
              <a:t>scanf()</a:t>
            </a:r>
            <a:r>
              <a:rPr lang="en" sz="1400"/>
              <a:t>.</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Handling user input is somewhat complex. For now, you do not have to use the return value of </a:t>
            </a:r>
            <a:r>
              <a:rPr lang="en" sz="1400" b="1">
                <a:latin typeface="Courier New"/>
                <a:ea typeface="Courier New"/>
                <a:cs typeface="Courier New"/>
                <a:sym typeface="Courier New"/>
              </a:rPr>
              <a:t>scanf()</a:t>
            </a:r>
            <a:r>
              <a:rPr lang="en" sz="1400"/>
              <a:t>, but you should know what it returns. Also, unless otherwise noted, assume the user will enter a valid input. </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
        <p:nvSpPr>
          <p:cNvPr id="140" name="Google Shape;140;p23"/>
          <p:cNvSpPr/>
          <p:nvPr/>
        </p:nvSpPr>
        <p:spPr>
          <a:xfrm>
            <a:off x="1314900" y="2664925"/>
            <a:ext cx="6514200" cy="1201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result;</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result = scanf("%d", &amp;foobar);</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printf("You entered %d valid values.\n", result);</a:t>
            </a:r>
            <a:endParaRPr b="1" dirty="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4400"/>
              <a:buFont typeface="Calibri"/>
              <a:buNone/>
            </a:pPr>
            <a:r>
              <a:rPr lang="en"/>
              <a:t>Standard Output</a:t>
            </a:r>
            <a:endParaRPr/>
          </a:p>
        </p:txBody>
      </p:sp>
      <p:sp>
        <p:nvSpPr>
          <p:cNvPr id="68" name="Google Shape;68;p15"/>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600"/>
              <a:t>Standard output is printed to the command line where you execute the program.</a:t>
            </a:r>
            <a:endParaRPr sz="1600"/>
          </a:p>
          <a:p>
            <a:pPr marL="0" lvl="0" indent="0" algn="l" rtl="0">
              <a:lnSpc>
                <a:spcPct val="90000"/>
              </a:lnSpc>
              <a:spcBef>
                <a:spcPts val="1600"/>
              </a:spcBef>
              <a:spcAft>
                <a:spcPts val="0"/>
              </a:spcAft>
              <a:buNone/>
            </a:pPr>
            <a:r>
              <a:rPr lang="en" sz="1600"/>
              <a:t>C uses the </a:t>
            </a:r>
            <a:r>
              <a:rPr lang="en" sz="1600" b="1">
                <a:latin typeface="Courier New"/>
                <a:ea typeface="Courier New"/>
                <a:cs typeface="Courier New"/>
                <a:sym typeface="Courier New"/>
              </a:rPr>
              <a:t>printf() </a:t>
            </a:r>
            <a:r>
              <a:rPr lang="en" sz="1600"/>
              <a:t>function for printing to standard output, similar to Java’s </a:t>
            </a:r>
            <a:r>
              <a:rPr lang="en" sz="1600" b="1">
                <a:latin typeface="Courier New"/>
                <a:ea typeface="Courier New"/>
                <a:cs typeface="Courier New"/>
                <a:sym typeface="Courier New"/>
              </a:rPr>
              <a:t>System.out.printf()</a:t>
            </a:r>
            <a:r>
              <a:rPr lang="en" sz="1600"/>
              <a:t>.</a:t>
            </a:r>
            <a:endParaRPr sz="1600"/>
          </a:p>
          <a:p>
            <a:pPr marL="0" lvl="0" indent="0" algn="l" rtl="0">
              <a:lnSpc>
                <a:spcPct val="90000"/>
              </a:lnSpc>
              <a:spcBef>
                <a:spcPts val="1600"/>
              </a:spcBef>
              <a:spcAft>
                <a:spcPts val="1600"/>
              </a:spcAft>
              <a:buNone/>
            </a:pPr>
            <a:r>
              <a:rPr lang="en" sz="1600"/>
              <a:t>Here is a basic </a:t>
            </a:r>
            <a:r>
              <a:rPr lang="en" sz="1600" b="1">
                <a:latin typeface="Courier New"/>
                <a:ea typeface="Courier New"/>
                <a:cs typeface="Courier New"/>
                <a:sym typeface="Courier New"/>
              </a:rPr>
              <a:t>printf()</a:t>
            </a:r>
            <a:r>
              <a:rPr lang="en" sz="1600"/>
              <a:t> statement that prints out a string </a:t>
            </a:r>
            <a:r>
              <a:rPr lang="en" sz="1600">
                <a:latin typeface="Courier New"/>
                <a:ea typeface="Courier New"/>
                <a:cs typeface="Courier New"/>
                <a:sym typeface="Courier New"/>
              </a:rPr>
              <a:t>Hello, world!</a:t>
            </a:r>
            <a:endParaRPr sz="1600">
              <a:latin typeface="Courier New"/>
              <a:ea typeface="Courier New"/>
              <a:cs typeface="Courier New"/>
              <a:sym typeface="Courier New"/>
            </a:endParaRPr>
          </a:p>
        </p:txBody>
      </p:sp>
      <p:sp>
        <p:nvSpPr>
          <p:cNvPr id="69" name="Google Shape;69;p15"/>
          <p:cNvSpPr/>
          <p:nvPr/>
        </p:nvSpPr>
        <p:spPr>
          <a:xfrm>
            <a:off x="2904300" y="4206925"/>
            <a:ext cx="3335400" cy="7239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chemeClr val="lt1"/>
                </a:solidFill>
              </a:rPr>
              <a:t>You can use any of the regular escape characters, such as</a:t>
            </a:r>
            <a:r>
              <a:rPr lang="en">
                <a:solidFill>
                  <a:schemeClr val="lt1"/>
                </a:solidFill>
                <a:latin typeface="Calibri"/>
                <a:ea typeface="Calibri"/>
                <a:cs typeface="Calibri"/>
                <a:sym typeface="Calibri"/>
              </a:rPr>
              <a:t> </a:t>
            </a:r>
            <a:r>
              <a:rPr lang="en" b="1">
                <a:solidFill>
                  <a:schemeClr val="lt1"/>
                </a:solidFill>
                <a:latin typeface="Courier New"/>
                <a:ea typeface="Courier New"/>
                <a:cs typeface="Courier New"/>
                <a:sym typeface="Courier New"/>
              </a:rPr>
              <a:t>\"</a:t>
            </a:r>
            <a:r>
              <a:rPr lang="en">
                <a:solidFill>
                  <a:schemeClr val="lt1"/>
                </a:solidFill>
              </a:rPr>
              <a:t> or</a:t>
            </a:r>
            <a:r>
              <a:rPr lang="en">
                <a:solidFill>
                  <a:schemeClr val="lt1"/>
                </a:solidFill>
                <a:latin typeface="Calibri"/>
                <a:ea typeface="Calibri"/>
                <a:cs typeface="Calibri"/>
                <a:sym typeface="Calibri"/>
              </a:rPr>
              <a:t> </a:t>
            </a:r>
            <a:r>
              <a:rPr lang="en" b="1">
                <a:solidFill>
                  <a:schemeClr val="lt1"/>
                </a:solidFill>
                <a:latin typeface="Courier New"/>
                <a:ea typeface="Courier New"/>
                <a:cs typeface="Courier New"/>
                <a:sym typeface="Courier New"/>
              </a:rPr>
              <a:t>\n</a:t>
            </a:r>
            <a:endParaRPr>
              <a:solidFill>
                <a:srgbClr val="FFFFFF"/>
              </a:solidFill>
              <a:latin typeface="Calibri"/>
              <a:ea typeface="Calibri"/>
              <a:cs typeface="Calibri"/>
              <a:sym typeface="Calibri"/>
            </a:endParaRPr>
          </a:p>
        </p:txBody>
      </p:sp>
      <p:sp>
        <p:nvSpPr>
          <p:cNvPr id="70" name="Google Shape;70;p15"/>
          <p:cNvSpPr/>
          <p:nvPr/>
        </p:nvSpPr>
        <p:spPr>
          <a:xfrm>
            <a:off x="2542000" y="3079925"/>
            <a:ext cx="4288500" cy="438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printf("Hello, world!");</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Format Specifiers</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t>
            </a:r>
            <a:r>
              <a:rPr lang="en" b="1">
                <a:latin typeface="Courier New"/>
                <a:ea typeface="Courier New"/>
                <a:cs typeface="Courier New"/>
                <a:sym typeface="Courier New"/>
              </a:rPr>
              <a:t>printf()</a:t>
            </a:r>
            <a:r>
              <a:rPr lang="en"/>
              <a:t> to print out variables requires the use of format specifiers within the printed string, which are replaced with values that follow the string. </a:t>
            </a:r>
            <a:endParaRPr/>
          </a:p>
          <a:p>
            <a:pPr marL="0" lvl="0" indent="0" algn="l" rtl="0">
              <a:spcBef>
                <a:spcPts val="1600"/>
              </a:spcBef>
              <a:spcAft>
                <a:spcPts val="0"/>
              </a:spcAft>
              <a:buNone/>
            </a:pPr>
            <a:r>
              <a:rPr lang="en"/>
              <a:t>Format specifiers are tokens that represent a specific data type and will be used for both output and input. For the three primitive data types, we have the following format specifiers:</a:t>
            </a:r>
            <a:endParaRPr/>
          </a:p>
          <a:p>
            <a:pPr marL="457200" lvl="0" indent="-342900" algn="l" rtl="0">
              <a:spcBef>
                <a:spcPts val="1600"/>
              </a:spcBef>
              <a:spcAft>
                <a:spcPts val="0"/>
              </a:spcAft>
              <a:buSzPts val="1800"/>
              <a:buChar char="●"/>
            </a:pPr>
            <a:r>
              <a:rPr lang="en" b="1">
                <a:latin typeface="Courier New"/>
                <a:ea typeface="Courier New"/>
                <a:cs typeface="Courier New"/>
                <a:sym typeface="Courier New"/>
              </a:rPr>
              <a:t>%d</a:t>
            </a:r>
            <a:r>
              <a:rPr lang="en"/>
              <a:t> - </a:t>
            </a:r>
            <a:r>
              <a:rPr lang="en" b="1">
                <a:latin typeface="Courier New"/>
                <a:ea typeface="Courier New"/>
                <a:cs typeface="Courier New"/>
                <a:sym typeface="Courier New"/>
              </a:rPr>
              <a:t>int</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%c</a:t>
            </a:r>
            <a:r>
              <a:rPr lang="en"/>
              <a:t> - </a:t>
            </a:r>
            <a:r>
              <a:rPr lang="en" b="1">
                <a:latin typeface="Courier New"/>
                <a:ea typeface="Courier New"/>
                <a:cs typeface="Courier New"/>
                <a:sym typeface="Courier New"/>
              </a:rPr>
              <a:t>char</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b="1">
                <a:latin typeface="Courier New"/>
                <a:ea typeface="Courier New"/>
                <a:cs typeface="Courier New"/>
                <a:sym typeface="Courier New"/>
              </a:rPr>
              <a:t>%lf</a:t>
            </a:r>
            <a:r>
              <a:rPr lang="en"/>
              <a:t> - </a:t>
            </a:r>
            <a:r>
              <a:rPr lang="en" b="1">
                <a:latin typeface="Courier New"/>
                <a:ea typeface="Courier New"/>
                <a:cs typeface="Courier New"/>
                <a:sym typeface="Courier New"/>
              </a:rPr>
              <a:t>double</a:t>
            </a:r>
            <a:endParaRPr b="1">
              <a:latin typeface="Courier New"/>
              <a:ea typeface="Courier New"/>
              <a:cs typeface="Courier New"/>
              <a:sym typeface="Courier New"/>
            </a:endParaRPr>
          </a:p>
          <a:p>
            <a:pPr marL="0" lvl="0" indent="0" algn="l" rtl="0">
              <a:spcBef>
                <a:spcPts val="1600"/>
              </a:spcBef>
              <a:spcAft>
                <a:spcPts val="1600"/>
              </a:spcAft>
              <a:buNone/>
            </a:pPr>
            <a:endParaRPr/>
          </a:p>
        </p:txBody>
      </p:sp>
      <p:sp>
        <p:nvSpPr>
          <p:cNvPr id="77" name="Google Shape;77;p16"/>
          <p:cNvSpPr/>
          <p:nvPr/>
        </p:nvSpPr>
        <p:spPr>
          <a:xfrm>
            <a:off x="3250929" y="3192118"/>
            <a:ext cx="2764800" cy="1045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chemeClr val="lt1"/>
                </a:solidFill>
              </a:rPr>
              <a:t>The d in </a:t>
            </a:r>
            <a:r>
              <a:rPr lang="en" b="1">
                <a:solidFill>
                  <a:schemeClr val="lt1"/>
                </a:solidFill>
                <a:latin typeface="Courier New"/>
                <a:ea typeface="Courier New"/>
                <a:cs typeface="Courier New"/>
                <a:sym typeface="Courier New"/>
              </a:rPr>
              <a:t>%d</a:t>
            </a:r>
            <a:r>
              <a:rPr lang="en">
                <a:solidFill>
                  <a:schemeClr val="lt1"/>
                </a:solidFill>
              </a:rPr>
              <a:t> stands for decimal. You can also print out octal and hexadecimal values using </a:t>
            </a:r>
            <a:r>
              <a:rPr lang="en" b="1">
                <a:solidFill>
                  <a:schemeClr val="lt1"/>
                </a:solidFill>
                <a:latin typeface="Courier New"/>
                <a:ea typeface="Courier New"/>
                <a:cs typeface="Courier New"/>
                <a:sym typeface="Courier New"/>
              </a:rPr>
              <a:t>%o</a:t>
            </a:r>
            <a:r>
              <a:rPr lang="en">
                <a:solidFill>
                  <a:schemeClr val="lt1"/>
                </a:solidFill>
              </a:rPr>
              <a:t> and </a:t>
            </a:r>
            <a:r>
              <a:rPr lang="en" b="1">
                <a:solidFill>
                  <a:schemeClr val="lt1"/>
                </a:solidFill>
                <a:latin typeface="Courier New"/>
                <a:ea typeface="Courier New"/>
                <a:cs typeface="Courier New"/>
                <a:sym typeface="Courier New"/>
              </a:rPr>
              <a:t>%x</a:t>
            </a:r>
            <a:r>
              <a:rPr lang="en">
                <a:solidFill>
                  <a:schemeClr val="lt1"/>
                </a:solidFill>
              </a:rPr>
              <a:t>, respectively.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printf()</a:t>
            </a:r>
            <a:r>
              <a:rPr lang="en"/>
              <a:t> Example</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These format specifiers are embedded into the printed string within a </a:t>
            </a:r>
            <a:r>
              <a:rPr lang="en" sz="1600" b="1">
                <a:latin typeface="Courier New"/>
                <a:ea typeface="Courier New"/>
                <a:cs typeface="Courier New"/>
                <a:sym typeface="Courier New"/>
              </a:rPr>
              <a:t>printf()</a:t>
            </a:r>
            <a:r>
              <a:rPr lang="en" sz="1600"/>
              <a:t> statement. Then, a list of parameters (variables or expressions) follow that string which will be replaced in the order in which the format specifiers appear. For each format specifier, there needs to be a corresponding parameter of the same type. Here is an example:</a:t>
            </a:r>
            <a:endParaRPr sz="1600"/>
          </a:p>
        </p:txBody>
      </p:sp>
      <p:sp>
        <p:nvSpPr>
          <p:cNvPr id="84" name="Google Shape;84;p17"/>
          <p:cNvSpPr/>
          <p:nvPr/>
        </p:nvSpPr>
        <p:spPr>
          <a:xfrm>
            <a:off x="1160700" y="2650225"/>
            <a:ext cx="6822600" cy="14274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int </a:t>
            </a:r>
            <a:r>
              <a:rPr lang="en" sz="1600" b="1" dirty="0">
                <a:latin typeface="Courier New"/>
                <a:ea typeface="Courier New"/>
                <a:cs typeface="Courier New"/>
                <a:sym typeface="Courier New"/>
              </a:rPr>
              <a:t>foo</a:t>
            </a:r>
            <a:r>
              <a:rPr lang="en" sz="1600" b="1" dirty="0">
                <a:solidFill>
                  <a:srgbClr val="000000"/>
                </a:solidFill>
                <a:latin typeface="Courier New"/>
                <a:ea typeface="Courier New"/>
                <a:cs typeface="Courier New"/>
                <a:sym typeface="Courier New"/>
              </a:rPr>
              <a:t> = 125;</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char </a:t>
            </a:r>
            <a:r>
              <a:rPr lang="en" sz="1600" b="1" dirty="0">
                <a:latin typeface="Courier New"/>
                <a:ea typeface="Courier New"/>
                <a:cs typeface="Courier New"/>
                <a:sym typeface="Courier New"/>
              </a:rPr>
              <a:t>bar</a:t>
            </a:r>
            <a:r>
              <a:rPr lang="en" sz="1600" b="1" dirty="0">
                <a:solidFill>
                  <a:srgbClr val="000000"/>
                </a:solidFill>
                <a:latin typeface="Courier New"/>
                <a:ea typeface="Courier New"/>
                <a:cs typeface="Courier New"/>
                <a:sym typeface="Courier New"/>
              </a:rPr>
              <a:t> = 'B';</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double </a:t>
            </a:r>
            <a:r>
              <a:rPr lang="en" sz="1600" b="1" dirty="0">
                <a:latin typeface="Courier New"/>
                <a:ea typeface="Courier New"/>
                <a:cs typeface="Courier New"/>
                <a:sym typeface="Courier New"/>
              </a:rPr>
              <a:t>value</a:t>
            </a:r>
            <a:r>
              <a:rPr lang="en" sz="1600" b="1" dirty="0">
                <a:solidFill>
                  <a:srgbClr val="000000"/>
                </a:solidFill>
                <a:latin typeface="Courier New"/>
                <a:ea typeface="Courier New"/>
                <a:cs typeface="Courier New"/>
                <a:sym typeface="Courier New"/>
              </a:rPr>
              <a:t> = 3.14159;</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printf("Values: %d, %c, %lf", </a:t>
            </a:r>
            <a:r>
              <a:rPr lang="en" sz="1600" b="1" dirty="0">
                <a:latin typeface="Courier New"/>
                <a:ea typeface="Courier New"/>
                <a:cs typeface="Courier New"/>
                <a:sym typeface="Courier New"/>
              </a:rPr>
              <a:t>foo</a:t>
            </a:r>
            <a:r>
              <a:rPr lang="en" sz="1600" b="1" dirty="0">
                <a:solidFill>
                  <a:srgbClr val="000000"/>
                </a:solidFill>
                <a:latin typeface="Courier New"/>
                <a:ea typeface="Courier New"/>
                <a:cs typeface="Courier New"/>
                <a:sym typeface="Courier New"/>
              </a:rPr>
              <a:t>, </a:t>
            </a:r>
            <a:r>
              <a:rPr lang="en" sz="1600" b="1" dirty="0">
                <a:latin typeface="Courier New"/>
                <a:ea typeface="Courier New"/>
                <a:cs typeface="Courier New"/>
                <a:sym typeface="Courier New"/>
              </a:rPr>
              <a:t>bar</a:t>
            </a:r>
            <a:r>
              <a:rPr lang="en" sz="1600" b="1" dirty="0">
                <a:solidFill>
                  <a:srgbClr val="000000"/>
                </a:solidFill>
                <a:latin typeface="Courier New"/>
                <a:ea typeface="Courier New"/>
                <a:cs typeface="Courier New"/>
                <a:sym typeface="Courier New"/>
              </a:rPr>
              <a:t>, </a:t>
            </a:r>
            <a:r>
              <a:rPr lang="en" sz="1600" b="1" dirty="0">
                <a:latin typeface="Courier New"/>
                <a:ea typeface="Courier New"/>
                <a:cs typeface="Courier New"/>
                <a:sym typeface="Courier New"/>
              </a:rPr>
              <a:t>value</a:t>
            </a:r>
            <a:r>
              <a:rPr lang="en" sz="1600" b="1" dirty="0">
                <a:solidFill>
                  <a:srgbClr val="000000"/>
                </a:solidFill>
                <a:latin typeface="Courier New"/>
                <a:ea typeface="Courier New"/>
                <a:cs typeface="Courier New"/>
                <a:sym typeface="Courier New"/>
              </a:rPr>
              <a:t>);</a:t>
            </a:r>
            <a:endParaRPr sz="1600" b="1" dirty="0">
              <a:solidFill>
                <a:srgbClr val="000000"/>
              </a:solidFill>
              <a:latin typeface="Courier New"/>
              <a:ea typeface="Courier New"/>
              <a:cs typeface="Courier New"/>
              <a:sym typeface="Courier New"/>
            </a:endParaRPr>
          </a:p>
        </p:txBody>
      </p:sp>
      <p:sp>
        <p:nvSpPr>
          <p:cNvPr id="85" name="Google Shape;85;p17"/>
          <p:cNvSpPr/>
          <p:nvPr/>
        </p:nvSpPr>
        <p:spPr>
          <a:xfrm>
            <a:off x="658213" y="4098175"/>
            <a:ext cx="2260200" cy="9414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chemeClr val="lt1"/>
                </a:solidFill>
              </a:rPr>
              <a:t>Format specifier and variable listing order matter! They need to match!</a:t>
            </a:r>
            <a:endParaRPr>
              <a:solidFill>
                <a:schemeClr val="lt1"/>
              </a:solidFill>
            </a:endParaRPr>
          </a:p>
        </p:txBody>
      </p:sp>
      <p:sp>
        <p:nvSpPr>
          <p:cNvPr id="86" name="Google Shape;86;p17"/>
          <p:cNvSpPr/>
          <p:nvPr/>
        </p:nvSpPr>
        <p:spPr>
          <a:xfrm>
            <a:off x="3081600" y="4484550"/>
            <a:ext cx="1338600" cy="474300"/>
          </a:xfrm>
          <a:prstGeom prst="rect">
            <a:avLst/>
          </a:prstGeom>
          <a:solidFill>
            <a:srgbClr val="3D85C6"/>
          </a:solidFill>
          <a:ln w="12700" cap="flat" cmpd="sng">
            <a:solidFill>
              <a:srgbClr val="0B539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Format specifiers</a:t>
            </a:r>
            <a:endParaRPr b="1">
              <a:solidFill>
                <a:srgbClr val="FFFFFF"/>
              </a:solidFill>
            </a:endParaRPr>
          </a:p>
        </p:txBody>
      </p:sp>
      <p:cxnSp>
        <p:nvCxnSpPr>
          <p:cNvPr id="87" name="Google Shape;87;p17"/>
          <p:cNvCxnSpPr>
            <a:stCxn id="86" idx="0"/>
          </p:cNvCxnSpPr>
          <p:nvPr/>
        </p:nvCxnSpPr>
        <p:spPr>
          <a:xfrm rot="10800000">
            <a:off x="3539400" y="4036050"/>
            <a:ext cx="211500" cy="448500"/>
          </a:xfrm>
          <a:prstGeom prst="straightConnector1">
            <a:avLst/>
          </a:prstGeom>
          <a:noFill/>
          <a:ln w="28575" cap="flat" cmpd="sng">
            <a:solidFill>
              <a:srgbClr val="3D85C6"/>
            </a:solidFill>
            <a:prstDash val="solid"/>
            <a:round/>
            <a:headEnd type="none" w="med" len="med"/>
            <a:tailEnd type="triangle" w="med" len="med"/>
          </a:ln>
        </p:spPr>
      </p:cxnSp>
      <p:cxnSp>
        <p:nvCxnSpPr>
          <p:cNvPr id="88" name="Google Shape;88;p17"/>
          <p:cNvCxnSpPr>
            <a:stCxn id="86" idx="0"/>
          </p:cNvCxnSpPr>
          <p:nvPr/>
        </p:nvCxnSpPr>
        <p:spPr>
          <a:xfrm rot="10800000" flipH="1">
            <a:off x="3750900" y="4005150"/>
            <a:ext cx="192000" cy="479400"/>
          </a:xfrm>
          <a:prstGeom prst="straightConnector1">
            <a:avLst/>
          </a:prstGeom>
          <a:noFill/>
          <a:ln w="28575" cap="flat" cmpd="sng">
            <a:solidFill>
              <a:srgbClr val="3D85C6"/>
            </a:solidFill>
            <a:prstDash val="solid"/>
            <a:round/>
            <a:headEnd type="none" w="med" len="med"/>
            <a:tailEnd type="triangle" w="med" len="med"/>
          </a:ln>
        </p:spPr>
      </p:cxnSp>
      <p:cxnSp>
        <p:nvCxnSpPr>
          <p:cNvPr id="89" name="Google Shape;89;p17"/>
          <p:cNvCxnSpPr>
            <a:stCxn id="86" idx="0"/>
          </p:cNvCxnSpPr>
          <p:nvPr/>
        </p:nvCxnSpPr>
        <p:spPr>
          <a:xfrm rot="10800000" flipH="1">
            <a:off x="3750900" y="4005150"/>
            <a:ext cx="626700" cy="479400"/>
          </a:xfrm>
          <a:prstGeom prst="straightConnector1">
            <a:avLst/>
          </a:prstGeom>
          <a:noFill/>
          <a:ln w="28575" cap="flat" cmpd="sng">
            <a:solidFill>
              <a:srgbClr val="3D85C6"/>
            </a:solidFill>
            <a:prstDash val="solid"/>
            <a:round/>
            <a:headEnd type="none" w="med" len="med"/>
            <a:tailEnd type="triangle" w="med" len="med"/>
          </a:ln>
        </p:spPr>
      </p:cxnSp>
      <p:sp>
        <p:nvSpPr>
          <p:cNvPr id="90" name="Google Shape;90;p17"/>
          <p:cNvSpPr/>
          <p:nvPr/>
        </p:nvSpPr>
        <p:spPr>
          <a:xfrm>
            <a:off x="4972825" y="4384500"/>
            <a:ext cx="1338600" cy="474300"/>
          </a:xfrm>
          <a:prstGeom prst="rect">
            <a:avLst/>
          </a:prstGeom>
          <a:solidFill>
            <a:srgbClr val="3D85C6"/>
          </a:solidFill>
          <a:ln w="12700" cap="flat" cmpd="sng">
            <a:solidFill>
              <a:srgbClr val="0B539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Parameters</a:t>
            </a:r>
            <a:endParaRPr b="1">
              <a:solidFill>
                <a:srgbClr val="FFFFFF"/>
              </a:solidFill>
            </a:endParaRPr>
          </a:p>
        </p:txBody>
      </p:sp>
      <p:cxnSp>
        <p:nvCxnSpPr>
          <p:cNvPr id="91" name="Google Shape;91;p17"/>
          <p:cNvCxnSpPr>
            <a:stCxn id="90" idx="0"/>
          </p:cNvCxnSpPr>
          <p:nvPr/>
        </p:nvCxnSpPr>
        <p:spPr>
          <a:xfrm rot="10800000">
            <a:off x="5215825" y="4005000"/>
            <a:ext cx="426300" cy="379500"/>
          </a:xfrm>
          <a:prstGeom prst="straightConnector1">
            <a:avLst/>
          </a:prstGeom>
          <a:noFill/>
          <a:ln w="28575" cap="flat" cmpd="sng">
            <a:solidFill>
              <a:srgbClr val="3D85C6"/>
            </a:solidFill>
            <a:prstDash val="solid"/>
            <a:round/>
            <a:headEnd type="none" w="med" len="med"/>
            <a:tailEnd type="triangle" w="med" len="med"/>
          </a:ln>
        </p:spPr>
      </p:cxnSp>
      <p:cxnSp>
        <p:nvCxnSpPr>
          <p:cNvPr id="92" name="Google Shape;92;p17"/>
          <p:cNvCxnSpPr>
            <a:stCxn id="90" idx="0"/>
          </p:cNvCxnSpPr>
          <p:nvPr/>
        </p:nvCxnSpPr>
        <p:spPr>
          <a:xfrm rot="10800000" flipH="1">
            <a:off x="5642125" y="3984300"/>
            <a:ext cx="215400" cy="400200"/>
          </a:xfrm>
          <a:prstGeom prst="straightConnector1">
            <a:avLst/>
          </a:prstGeom>
          <a:noFill/>
          <a:ln w="28575" cap="flat" cmpd="sng">
            <a:solidFill>
              <a:srgbClr val="3D85C6"/>
            </a:solidFill>
            <a:prstDash val="solid"/>
            <a:round/>
            <a:headEnd type="none" w="med" len="med"/>
            <a:tailEnd type="triangle" w="med" len="med"/>
          </a:ln>
        </p:spPr>
      </p:cxnSp>
      <p:cxnSp>
        <p:nvCxnSpPr>
          <p:cNvPr id="93" name="Google Shape;93;p17"/>
          <p:cNvCxnSpPr>
            <a:stCxn id="90" idx="0"/>
          </p:cNvCxnSpPr>
          <p:nvPr/>
        </p:nvCxnSpPr>
        <p:spPr>
          <a:xfrm rot="10800000" flipH="1">
            <a:off x="5642125" y="4005000"/>
            <a:ext cx="867600" cy="379500"/>
          </a:xfrm>
          <a:prstGeom prst="straightConnector1">
            <a:avLst/>
          </a:prstGeom>
          <a:noFill/>
          <a:ln w="28575" cap="flat" cmpd="sng">
            <a:solidFill>
              <a:srgbClr val="3D85C6"/>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Width, Precision, Alignment </a:t>
            </a:r>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Format specifiers can also specify the width (in spaces), precision (decimal places), and alignment. These are particularly useful for when you want to print out floating point values rounded to certain decimal place and/or when you need to create aligned columns of text.</a:t>
            </a:r>
            <a:endParaRPr sz="1500"/>
          </a:p>
        </p:txBody>
      </p:sp>
      <p:graphicFrame>
        <p:nvGraphicFramePr>
          <p:cNvPr id="100" name="Google Shape;100;p18"/>
          <p:cNvGraphicFramePr/>
          <p:nvPr/>
        </p:nvGraphicFramePr>
        <p:xfrm>
          <a:off x="1040425" y="2132125"/>
          <a:ext cx="7239000" cy="2590620"/>
        </p:xfrm>
        <a:graphic>
          <a:graphicData uri="http://schemas.openxmlformats.org/drawingml/2006/table">
            <a:tbl>
              <a:tblPr>
                <a:noFill/>
                <a:tableStyleId>{F93D5598-EB5C-45FE-8A70-61E401778FBB}</a:tableStyleId>
              </a:tblPr>
              <a:tblGrid>
                <a:gridCol w="1986650">
                  <a:extLst>
                    <a:ext uri="{9D8B030D-6E8A-4147-A177-3AD203B41FA5}">
                      <a16:colId xmlns:a16="http://schemas.microsoft.com/office/drawing/2014/main" val="20000"/>
                    </a:ext>
                  </a:extLst>
                </a:gridCol>
                <a:gridCol w="5252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Format Specifier</a:t>
                      </a:r>
                      <a:endParaRPr b="1"/>
                    </a:p>
                  </a:txBody>
                  <a:tcPr marL="91425" marR="91425" marT="91425" marB="91425"/>
                </a:tc>
                <a:tc>
                  <a:txBody>
                    <a:bodyPr/>
                    <a:lstStyle/>
                    <a:p>
                      <a:pPr marL="0" lvl="0" indent="0" algn="ctr"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By default, print up to six decimal places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%7lf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Allocate 7 spaces for this print out, right justified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%-7lf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Allocate 7 spaces for this print out, left justified</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%.2lf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Round to two decimal places </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Courier New"/>
                          <a:ea typeface="Courier New"/>
                          <a:cs typeface="Courier New"/>
                          <a:sym typeface="Courier New"/>
                        </a:rPr>
                        <a:t>%12.2lf</a:t>
                      </a:r>
                      <a:endParaRPr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a:t>Allocate 12 spaces for this print out, right justified, and round to two decimal places</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a:t>
            </a:r>
            <a:r>
              <a:rPr lang="en" b="1">
                <a:latin typeface="Courier New"/>
                <a:ea typeface="Courier New"/>
                <a:cs typeface="Courier New"/>
                <a:sym typeface="Courier New"/>
              </a:rPr>
              <a:t>printf()</a:t>
            </a:r>
            <a:endParaRPr b="1">
              <a:latin typeface="Courier New"/>
              <a:ea typeface="Courier New"/>
              <a:cs typeface="Courier New"/>
              <a:sym typeface="Courier New"/>
            </a:endParaRPr>
          </a:p>
        </p:txBody>
      </p:sp>
      <p:sp>
        <p:nvSpPr>
          <p:cNvPr id="106" name="Google Shape;106;p19"/>
          <p:cNvSpPr/>
          <p:nvPr/>
        </p:nvSpPr>
        <p:spPr>
          <a:xfrm>
            <a:off x="311700" y="2487525"/>
            <a:ext cx="3926100" cy="17325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double value1 = 35.2358;</a:t>
            </a:r>
            <a:endParaRPr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FF0000"/>
                </a:solidFill>
                <a:latin typeface="Courier New"/>
                <a:ea typeface="Courier New"/>
                <a:cs typeface="Courier New"/>
                <a:sym typeface="Courier New"/>
              </a:rPr>
              <a:t>printf("01234567890123456789\n");</a:t>
            </a:r>
            <a:endParaRPr dirty="0">
              <a:solidFill>
                <a:srgbClr val="FF0000"/>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AC5B23"/>
                </a:solidFill>
                <a:latin typeface="Courier New"/>
                <a:ea typeface="Courier New"/>
                <a:cs typeface="Courier New"/>
                <a:sym typeface="Courier New"/>
              </a:rPr>
              <a:t>printf("%0.3lf\n", value1);</a:t>
            </a:r>
            <a:endParaRPr dirty="0">
              <a:solidFill>
                <a:srgbClr val="AC5B23"/>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38761D"/>
                </a:solidFill>
                <a:latin typeface="Courier New"/>
                <a:ea typeface="Courier New"/>
                <a:cs typeface="Courier New"/>
                <a:sym typeface="Courier New"/>
              </a:rPr>
              <a:t>printf("%8.1lf\n", value1);</a:t>
            </a:r>
            <a:endParaRPr dirty="0">
              <a:solidFill>
                <a:srgbClr val="38761D"/>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1C4587"/>
                </a:solidFill>
                <a:latin typeface="Courier New"/>
                <a:ea typeface="Courier New"/>
                <a:cs typeface="Courier New"/>
                <a:sym typeface="Courier New"/>
              </a:rPr>
              <a:t>printf("%-4.3lf\n", value1);</a:t>
            </a:r>
            <a:endParaRPr dirty="0">
              <a:solidFill>
                <a:srgbClr val="1C4587"/>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rgbClr val="9900FF"/>
                </a:solidFill>
                <a:latin typeface="Courier New"/>
                <a:ea typeface="Courier New"/>
                <a:cs typeface="Courier New"/>
                <a:sym typeface="Courier New"/>
              </a:rPr>
              <a:t>printf("%lf\n", value1);</a:t>
            </a:r>
            <a:endParaRPr b="1" dirty="0">
              <a:solidFill>
                <a:srgbClr val="9900FF"/>
              </a:solidFill>
              <a:latin typeface="Courier New"/>
              <a:ea typeface="Courier New"/>
              <a:cs typeface="Courier New"/>
              <a:sym typeface="Courier New"/>
            </a:endParaRPr>
          </a:p>
        </p:txBody>
      </p:sp>
      <p:sp>
        <p:nvSpPr>
          <p:cNvPr id="107" name="Google Shape;107;p19"/>
          <p:cNvSpPr/>
          <p:nvPr/>
        </p:nvSpPr>
        <p:spPr>
          <a:xfrm>
            <a:off x="5196155" y="2487525"/>
            <a:ext cx="3588900" cy="17325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a:solidFill>
                  <a:srgbClr val="FF0000"/>
                </a:solidFill>
                <a:latin typeface="Courier New"/>
                <a:ea typeface="Courier New"/>
                <a:cs typeface="Courier New"/>
                <a:sym typeface="Courier New"/>
              </a:rPr>
              <a:t>01234567890123456789</a:t>
            </a:r>
            <a:endParaRPr>
              <a:solidFill>
                <a:srgbClr val="FF0000"/>
              </a:solidFill>
            </a:endParaRPr>
          </a:p>
          <a:p>
            <a:pPr marL="0" marR="0" lvl="0" indent="0" algn="l" rtl="0">
              <a:spcBef>
                <a:spcPts val="0"/>
              </a:spcBef>
              <a:spcAft>
                <a:spcPts val="0"/>
              </a:spcAft>
              <a:buNone/>
            </a:pPr>
            <a:r>
              <a:rPr lang="en">
                <a:solidFill>
                  <a:srgbClr val="AC5B23"/>
                </a:solidFill>
                <a:latin typeface="Courier New"/>
                <a:ea typeface="Courier New"/>
                <a:cs typeface="Courier New"/>
                <a:sym typeface="Courier New"/>
              </a:rPr>
              <a:t>35.236</a:t>
            </a:r>
            <a:endParaRPr>
              <a:solidFill>
                <a:srgbClr val="AC5B23"/>
              </a:solidFill>
            </a:endParaRPr>
          </a:p>
          <a:p>
            <a:pPr marL="0" marR="0" lvl="0" indent="0" algn="l" rtl="0">
              <a:spcBef>
                <a:spcPts val="0"/>
              </a:spcBef>
              <a:spcAft>
                <a:spcPts val="0"/>
              </a:spcAft>
              <a:buNone/>
            </a:pPr>
            <a:r>
              <a:rPr lang="en">
                <a:solidFill>
                  <a:srgbClr val="38761D"/>
                </a:solidFill>
                <a:latin typeface="Courier New"/>
                <a:ea typeface="Courier New"/>
                <a:cs typeface="Courier New"/>
                <a:sym typeface="Courier New"/>
              </a:rPr>
              <a:t>    35.2</a:t>
            </a:r>
            <a:endParaRPr>
              <a:solidFill>
                <a:srgbClr val="38761D"/>
              </a:solidFill>
            </a:endParaRPr>
          </a:p>
          <a:p>
            <a:pPr marL="0" marR="0" lvl="0" indent="0" algn="l" rtl="0">
              <a:spcBef>
                <a:spcPts val="0"/>
              </a:spcBef>
              <a:spcAft>
                <a:spcPts val="0"/>
              </a:spcAft>
              <a:buNone/>
            </a:pPr>
            <a:r>
              <a:rPr lang="en">
                <a:solidFill>
                  <a:srgbClr val="1C4587"/>
                </a:solidFill>
                <a:latin typeface="Courier New"/>
                <a:ea typeface="Courier New"/>
                <a:cs typeface="Courier New"/>
                <a:sym typeface="Courier New"/>
              </a:rPr>
              <a:t>35.236 </a:t>
            </a: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a:solidFill>
                  <a:srgbClr val="9900FF"/>
                </a:solidFill>
                <a:latin typeface="Courier New"/>
                <a:ea typeface="Courier New"/>
                <a:cs typeface="Courier New"/>
                <a:sym typeface="Courier New"/>
              </a:rPr>
              <a:t>35.235800</a:t>
            </a:r>
            <a:endParaRPr>
              <a:solidFill>
                <a:srgbClr val="9900FF"/>
              </a:solidFill>
            </a:endParaRPr>
          </a:p>
        </p:txBody>
      </p:sp>
      <p:sp>
        <p:nvSpPr>
          <p:cNvPr id="108" name="Google Shape;108;p19"/>
          <p:cNvSpPr txBox="1"/>
          <p:nvPr/>
        </p:nvSpPr>
        <p:spPr>
          <a:xfrm>
            <a:off x="5196151" y="2118214"/>
            <a:ext cx="870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rgbClr val="000000"/>
                </a:solidFill>
                <a:latin typeface="Calibri"/>
                <a:ea typeface="Calibri"/>
                <a:cs typeface="Calibri"/>
                <a:sym typeface="Calibri"/>
              </a:rPr>
              <a:t>Output</a:t>
            </a:r>
            <a:endParaRPr/>
          </a:p>
        </p:txBody>
      </p:sp>
      <p:sp>
        <p:nvSpPr>
          <p:cNvPr id="109" name="Google Shape;109;p19"/>
          <p:cNvSpPr txBox="1"/>
          <p:nvPr/>
        </p:nvSpPr>
        <p:spPr>
          <a:xfrm>
            <a:off x="648755" y="2118214"/>
            <a:ext cx="136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rgbClr val="000000"/>
                </a:solidFill>
                <a:latin typeface="Calibri"/>
                <a:ea typeface="Calibri"/>
                <a:cs typeface="Calibri"/>
                <a:sym typeface="Calibri"/>
              </a:rPr>
              <a:t>Source Code</a:t>
            </a:r>
            <a:endParaRPr/>
          </a:p>
        </p:txBody>
      </p:sp>
      <p:sp>
        <p:nvSpPr>
          <p:cNvPr id="110" name="Google Shape;110;p19"/>
          <p:cNvSpPr/>
          <p:nvPr/>
        </p:nvSpPr>
        <p:spPr>
          <a:xfrm>
            <a:off x="4237800" y="2967425"/>
            <a:ext cx="958500" cy="662700"/>
          </a:xfrm>
          <a:prstGeom prst="rightArrow">
            <a:avLst>
              <a:gd name="adj1" fmla="val 50000"/>
              <a:gd name="adj2" fmla="val 50000"/>
            </a:avLst>
          </a:prstGeom>
          <a:solidFill>
            <a:srgbClr val="ED7D31"/>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1" name="Google Shape;111;p19"/>
          <p:cNvSpPr txBox="1">
            <a:spLocks noGrp="1"/>
          </p:cNvSpPr>
          <p:nvPr>
            <p:ph type="body" idx="1"/>
          </p:nvPr>
        </p:nvSpPr>
        <p:spPr>
          <a:xfrm>
            <a:off x="311700" y="1152475"/>
            <a:ext cx="8520600" cy="81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is a working example of the different widths, precisions, and alignments and combinations thereof you can use in the </a:t>
            </a:r>
            <a:r>
              <a:rPr lang="en" b="1">
                <a:latin typeface="Courier New"/>
                <a:ea typeface="Courier New"/>
                <a:cs typeface="Courier New"/>
                <a:sym typeface="Courier New"/>
              </a:rPr>
              <a:t>printf()</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from the user comes from the command line where your program is executing. Input uses the </a:t>
            </a:r>
            <a:r>
              <a:rPr lang="en" b="1">
                <a:latin typeface="Courier New"/>
                <a:ea typeface="Courier New"/>
                <a:cs typeface="Courier New"/>
                <a:sym typeface="Courier New"/>
              </a:rPr>
              <a:t>scanf()</a:t>
            </a:r>
            <a:r>
              <a:rPr lang="en"/>
              <a:t> function along with format specifiers. You also need to declare a variable to receive the input before using this function.</a:t>
            </a:r>
            <a:endParaRPr/>
          </a:p>
          <a:p>
            <a:pPr marL="0" lvl="0" indent="0" algn="l" rtl="0">
              <a:spcBef>
                <a:spcPts val="1600"/>
              </a:spcBef>
              <a:spcAft>
                <a:spcPts val="0"/>
              </a:spcAft>
              <a:buNone/>
            </a:pPr>
            <a:r>
              <a:rPr lang="en" b="1">
                <a:latin typeface="Courier New"/>
                <a:ea typeface="Courier New"/>
                <a:cs typeface="Courier New"/>
                <a:sym typeface="Courier New"/>
              </a:rPr>
              <a:t>scanf()</a:t>
            </a:r>
            <a:r>
              <a:rPr lang="en"/>
              <a:t> requires two parameters:</a:t>
            </a:r>
            <a:endParaRPr/>
          </a:p>
          <a:p>
            <a:pPr marL="457200" lvl="0" indent="-342900" algn="l" rtl="0">
              <a:spcBef>
                <a:spcPts val="1600"/>
              </a:spcBef>
              <a:spcAft>
                <a:spcPts val="0"/>
              </a:spcAft>
              <a:buSzPts val="1800"/>
              <a:buChar char="●"/>
            </a:pPr>
            <a:r>
              <a:rPr lang="en"/>
              <a:t>The first parameter is a format specifier string for the input type you are expecting. </a:t>
            </a:r>
            <a:endParaRPr/>
          </a:p>
          <a:p>
            <a:pPr marL="457200" lvl="0" indent="-342900" algn="l" rtl="0">
              <a:spcBef>
                <a:spcPts val="0"/>
              </a:spcBef>
              <a:spcAft>
                <a:spcPts val="0"/>
              </a:spcAft>
              <a:buSzPts val="1800"/>
              <a:buChar char="●"/>
            </a:pPr>
            <a:r>
              <a:rPr lang="en"/>
              <a:t>The second parameter is the variable name in which the inputted value will be stored prepended with an ampersand (</a:t>
            </a:r>
            <a:r>
              <a:rPr lang="en" b="1">
                <a:latin typeface="Courier New"/>
                <a:ea typeface="Courier New"/>
                <a:cs typeface="Courier New"/>
                <a:sym typeface="Courier New"/>
              </a:rPr>
              <a:t>&amp;</a:t>
            </a:r>
            <a:r>
              <a:rPr lang="en"/>
              <a:t>).</a:t>
            </a:r>
            <a:endParaRPr/>
          </a:p>
        </p:txBody>
      </p:sp>
      <p:sp>
        <p:nvSpPr>
          <p:cNvPr id="118" name="Google Shape;118;p20"/>
          <p:cNvSpPr/>
          <p:nvPr/>
        </p:nvSpPr>
        <p:spPr>
          <a:xfrm>
            <a:off x="1507500" y="4213075"/>
            <a:ext cx="6347400" cy="3990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solidFill>
                  <a:srgbClr val="000000"/>
                </a:solidFill>
                <a:latin typeface="Courier New"/>
                <a:ea typeface="Courier New"/>
                <a:cs typeface="Courier New"/>
                <a:sym typeface="Courier New"/>
              </a:rPr>
              <a:t>scanf("%&lt;format specifier&gt;", &amp;&lt;variable name&gt;);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scanf() </a:t>
            </a:r>
            <a:endParaRPr b="1">
              <a:latin typeface="Courier New"/>
              <a:ea typeface="Courier New"/>
              <a:cs typeface="Courier New"/>
              <a:sym typeface="Courier New"/>
            </a:endParaRPr>
          </a:p>
        </p:txBody>
      </p:sp>
      <p:sp>
        <p:nvSpPr>
          <p:cNvPr id="124" name="Google Shape;12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code shows how </a:t>
            </a:r>
            <a:r>
              <a:rPr lang="en" b="1">
                <a:latin typeface="Courier New"/>
                <a:ea typeface="Courier New"/>
                <a:cs typeface="Courier New"/>
                <a:sym typeface="Courier New"/>
              </a:rPr>
              <a:t>scanf()</a:t>
            </a:r>
            <a:r>
              <a:rPr lang="en"/>
              <a:t>’s parameters work with the destination variable for the input.</a:t>
            </a:r>
            <a:endParaRPr/>
          </a:p>
        </p:txBody>
      </p:sp>
      <p:sp>
        <p:nvSpPr>
          <p:cNvPr id="125" name="Google Shape;125;p21"/>
          <p:cNvSpPr/>
          <p:nvPr/>
        </p:nvSpPr>
        <p:spPr>
          <a:xfrm>
            <a:off x="2158350" y="2095225"/>
            <a:ext cx="5013600" cy="153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FF0000"/>
                </a:solidFill>
                <a:latin typeface="Courier New"/>
                <a:ea typeface="Courier New"/>
                <a:cs typeface="Courier New"/>
                <a:sym typeface="Courier New"/>
              </a:rPr>
              <a:t>int foobar = 0;</a:t>
            </a:r>
            <a:endParaRPr sz="1600" dirty="0">
              <a:solidFill>
                <a:srgbClr val="FF0000"/>
              </a:solidFill>
            </a:endParaRPr>
          </a:p>
          <a:p>
            <a:pPr marL="0" marR="0" lvl="0" indent="0" algn="l" rtl="0">
              <a:spcBef>
                <a:spcPts val="0"/>
              </a:spcBef>
              <a:spcAft>
                <a:spcPts val="0"/>
              </a:spcAft>
              <a:buNone/>
            </a:pP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printf("Enter a value: ");</a:t>
            </a:r>
            <a:endParaRPr sz="1600" dirty="0"/>
          </a:p>
          <a:p>
            <a:pPr marL="0" marR="0" lvl="0" indent="0" algn="l" rtl="0">
              <a:spcBef>
                <a:spcPts val="0"/>
              </a:spcBef>
              <a:spcAft>
                <a:spcPts val="0"/>
              </a:spcAft>
              <a:buNone/>
            </a:pPr>
            <a:r>
              <a:rPr lang="en" sz="1600" b="1" dirty="0">
                <a:solidFill>
                  <a:srgbClr val="FF0000"/>
                </a:solidFill>
                <a:latin typeface="Courier New"/>
                <a:ea typeface="Courier New"/>
                <a:cs typeface="Courier New"/>
                <a:sym typeface="Courier New"/>
              </a:rPr>
              <a:t>scanf("%d", &amp;foobar);</a:t>
            </a:r>
            <a:endParaRPr sz="1600" dirty="0">
              <a:solidFill>
                <a:srgbClr val="FF0000"/>
              </a:solidFill>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printf("You entered %d \n", </a:t>
            </a:r>
            <a:r>
              <a:rPr lang="en" sz="1600" b="1" dirty="0">
                <a:solidFill>
                  <a:schemeClr val="dk1"/>
                </a:solidFill>
                <a:latin typeface="Courier New"/>
                <a:ea typeface="Courier New"/>
                <a:cs typeface="Courier New"/>
                <a:sym typeface="Courier New"/>
              </a:rPr>
              <a:t>foobar</a:t>
            </a:r>
            <a:r>
              <a:rPr lang="en" sz="1600" b="1" dirty="0">
                <a:solidFill>
                  <a:srgbClr val="000000"/>
                </a:solidFill>
                <a:latin typeface="Courier New"/>
                <a:ea typeface="Courier New"/>
                <a:cs typeface="Courier New"/>
                <a:sym typeface="Courier New"/>
              </a:rPr>
              <a:t>);</a:t>
            </a:r>
            <a:endParaRPr sz="1600" dirty="0">
              <a:solidFill>
                <a:srgbClr val="000000"/>
              </a:solidFill>
              <a:latin typeface="Courier New"/>
              <a:ea typeface="Courier New"/>
              <a:cs typeface="Courier New"/>
              <a:sym typeface="Courier New"/>
            </a:endParaRPr>
          </a:p>
        </p:txBody>
      </p:sp>
      <p:sp>
        <p:nvSpPr>
          <p:cNvPr id="126" name="Google Shape;126;p21"/>
          <p:cNvSpPr/>
          <p:nvPr/>
        </p:nvSpPr>
        <p:spPr>
          <a:xfrm>
            <a:off x="3496631" y="4206925"/>
            <a:ext cx="2150737" cy="7239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Make sure to avoid the use of “\n” or “\t” in scanf</a:t>
            </a:r>
            <a:endParaRPr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Closer Look at </a:t>
            </a:r>
            <a:r>
              <a:rPr lang="en" b="1">
                <a:latin typeface="Courier New"/>
                <a:ea typeface="Courier New"/>
                <a:cs typeface="Courier New"/>
                <a:sym typeface="Courier New"/>
              </a:rPr>
              <a:t>scanf() </a:t>
            </a:r>
            <a:endParaRPr b="1">
              <a:latin typeface="Courier New"/>
              <a:ea typeface="Courier New"/>
              <a:cs typeface="Courier New"/>
              <a:sym typeface="Courier New"/>
            </a:endParaRPr>
          </a:p>
        </p:txBody>
      </p:sp>
      <p:sp>
        <p:nvSpPr>
          <p:cNvPr id="132" name="Google Shape;13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a:t>
            </a:r>
            <a:r>
              <a:rPr lang="en" sz="1600" b="1">
                <a:latin typeface="Courier New"/>
                <a:ea typeface="Courier New"/>
                <a:cs typeface="Courier New"/>
                <a:sym typeface="Courier New"/>
              </a:rPr>
              <a:t>&amp;</a:t>
            </a:r>
            <a:r>
              <a:rPr lang="en" sz="1600"/>
              <a:t> (ampersand) in front of the destination variable’s identifier is known as the </a:t>
            </a:r>
            <a:r>
              <a:rPr lang="en" sz="1600" b="1"/>
              <a:t>reference operator</a:t>
            </a:r>
            <a:r>
              <a:rPr lang="en" sz="1600"/>
              <a:t>. What this means is that we are passing the memory address of the variable number to the </a:t>
            </a:r>
            <a:r>
              <a:rPr lang="en" sz="1600" b="1">
                <a:latin typeface="Courier New"/>
                <a:ea typeface="Courier New"/>
                <a:cs typeface="Courier New"/>
                <a:sym typeface="Courier New"/>
              </a:rPr>
              <a:t>scanf()</a:t>
            </a:r>
            <a:r>
              <a:rPr lang="en" sz="1600"/>
              <a:t>.</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r>
              <a:rPr lang="en" sz="1600"/>
              <a:t>When </a:t>
            </a:r>
            <a:r>
              <a:rPr lang="en" sz="1600" b="1">
                <a:latin typeface="Courier New"/>
                <a:ea typeface="Courier New"/>
                <a:cs typeface="Courier New"/>
                <a:sym typeface="Courier New"/>
              </a:rPr>
              <a:t>scanf()</a:t>
            </a:r>
            <a:r>
              <a:rPr lang="en" sz="1600"/>
              <a:t> gets the input, it puts that value into the memory address of our </a:t>
            </a:r>
            <a:r>
              <a:rPr lang="en" sz="1600" b="1">
                <a:latin typeface="Courier New"/>
                <a:ea typeface="Courier New"/>
                <a:cs typeface="Courier New"/>
                <a:sym typeface="Courier New"/>
              </a:rPr>
              <a:t>foobar</a:t>
            </a:r>
            <a:r>
              <a:rPr lang="en" sz="1600"/>
              <a:t> variable. Like Java, C also passes parameters by value by default, but passing in the memory address in C allows functions to change our actual parameters here in the function call. When we come back from </a:t>
            </a:r>
            <a:r>
              <a:rPr lang="en" sz="1600" b="1">
                <a:latin typeface="Courier New"/>
                <a:ea typeface="Courier New"/>
                <a:cs typeface="Courier New"/>
                <a:sym typeface="Courier New"/>
              </a:rPr>
              <a:t>scanf()</a:t>
            </a:r>
            <a:r>
              <a:rPr lang="en" sz="1600"/>
              <a:t>, </a:t>
            </a:r>
            <a:r>
              <a:rPr lang="en" sz="1600" b="1">
                <a:solidFill>
                  <a:srgbClr val="434343"/>
                </a:solidFill>
                <a:latin typeface="Courier New"/>
                <a:ea typeface="Courier New"/>
                <a:cs typeface="Courier New"/>
                <a:sym typeface="Courier New"/>
              </a:rPr>
              <a:t>foobar</a:t>
            </a:r>
            <a:r>
              <a:rPr lang="en" sz="1600"/>
              <a:t> has a new value and we can print that out here with this </a:t>
            </a:r>
            <a:r>
              <a:rPr lang="en" sz="1600" b="1">
                <a:latin typeface="Courier New"/>
                <a:ea typeface="Courier New"/>
                <a:cs typeface="Courier New"/>
                <a:sym typeface="Courier New"/>
              </a:rPr>
              <a:t>printf()</a:t>
            </a:r>
            <a:r>
              <a:rPr lang="en" sz="1600"/>
              <a:t>.</a:t>
            </a:r>
            <a:endParaRPr sz="1600"/>
          </a:p>
        </p:txBody>
      </p:sp>
      <p:sp>
        <p:nvSpPr>
          <p:cNvPr id="133" name="Google Shape;133;p22"/>
          <p:cNvSpPr/>
          <p:nvPr/>
        </p:nvSpPr>
        <p:spPr>
          <a:xfrm>
            <a:off x="2158350" y="2089075"/>
            <a:ext cx="5013600" cy="10275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latin typeface="Courier New"/>
                <a:ea typeface="Courier New"/>
                <a:cs typeface="Courier New"/>
                <a:sym typeface="Courier New"/>
              </a:rPr>
              <a:t>int foobar = 0;</a:t>
            </a:r>
            <a:endParaRPr sz="1600" dirty="0"/>
          </a:p>
          <a:p>
            <a:pPr marL="0" marR="0" lvl="0" indent="0" algn="l" rtl="0">
              <a:spcBef>
                <a:spcPts val="0"/>
              </a:spcBef>
              <a:spcAft>
                <a:spcPts val="0"/>
              </a:spcAft>
              <a:buNone/>
            </a:pPr>
            <a:endParaRPr sz="1600" dirty="0"/>
          </a:p>
          <a:p>
            <a:pPr marL="0" marR="0" lvl="0" indent="0" algn="l" rtl="0">
              <a:spcBef>
                <a:spcPts val="0"/>
              </a:spcBef>
              <a:spcAft>
                <a:spcPts val="0"/>
              </a:spcAft>
              <a:buNone/>
            </a:pPr>
            <a:r>
              <a:rPr lang="en" sz="1600" b="1" dirty="0">
                <a:latin typeface="Courier New"/>
                <a:ea typeface="Courier New"/>
                <a:cs typeface="Courier New"/>
                <a:sym typeface="Courier New"/>
              </a:rPr>
              <a:t>scanf("%d", &amp;foobar);</a:t>
            </a:r>
            <a:endParaRPr sz="1600" dirty="0">
              <a:solidFill>
                <a:srgbClr val="FF0000"/>
              </a:solidFill>
            </a:endParaRPr>
          </a:p>
          <a:p>
            <a:pPr marL="0" lvl="0" indent="0" algn="l" rtl="0">
              <a:spcBef>
                <a:spcPts val="0"/>
              </a:spcBef>
              <a:spcAft>
                <a:spcPts val="0"/>
              </a:spcAft>
              <a:buClr>
                <a:schemeClr val="dk1"/>
              </a:buClr>
              <a:buFont typeface="Arial"/>
              <a:buNone/>
            </a:pPr>
            <a:r>
              <a:rPr lang="en" sz="1600" b="1" dirty="0">
                <a:solidFill>
                  <a:schemeClr val="dk1"/>
                </a:solidFill>
                <a:latin typeface="Courier New"/>
                <a:ea typeface="Courier New"/>
                <a:cs typeface="Courier New"/>
                <a:sym typeface="Courier New"/>
              </a:rPr>
              <a:t>printf("You entered %d \n", foobar);</a:t>
            </a:r>
            <a:endParaRPr sz="16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991</Words>
  <Application>Microsoft Office PowerPoint</Application>
  <PresentationFormat>On-screen Show (16:9)</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Module-01: C Programming Basics Part-3: Standard Input Output</vt:lpstr>
      <vt:lpstr>Standard Output</vt:lpstr>
      <vt:lpstr>Format Specifiers</vt:lpstr>
      <vt:lpstr>printf() Example</vt:lpstr>
      <vt:lpstr>Width, Precision, Alignment </vt:lpstr>
      <vt:lpstr>Example of printf()</vt:lpstr>
      <vt:lpstr>Input</vt:lpstr>
      <vt:lpstr>scanf() </vt:lpstr>
      <vt:lpstr>A Closer Look at scanf() </vt:lpstr>
      <vt:lpstr>Return Value of scanf()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 C Programming Basics Part-3: Standard Input Output</dc:title>
  <cp:lastModifiedBy>Kevin Desai</cp:lastModifiedBy>
  <cp:revision>1</cp:revision>
  <dcterms:modified xsi:type="dcterms:W3CDTF">2020-08-20T16:49:48Z</dcterms:modified>
</cp:coreProperties>
</file>