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CF73A-D9B8-49D9-A558-CC0FEF0598F1}" v="50" dt="2020-11-16T23:30:43.167"/>
  </p1510:revLst>
</p1510:revInfo>
</file>

<file path=ppt/tableStyles.xml><?xml version="1.0" encoding="utf-8"?>
<a:tblStyleLst xmlns:a="http://schemas.openxmlformats.org/drawingml/2006/main" def="{6B36B3CD-AC30-4043-8B0C-09C9C9ED71BE}">
  <a:tblStyle styleId="{6B36B3CD-AC30-4043-8B0C-09C9C9ED71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9" autoAdjust="0"/>
    <p:restoredTop sz="94690"/>
  </p:normalViewPr>
  <p:slideViewPr>
    <p:cSldViewPr snapToGrid="0">
      <p:cViewPr varScale="1">
        <p:scale>
          <a:sx n="122" d="100"/>
          <a:sy n="122" d="100"/>
        </p:scale>
        <p:origin x="776" y="1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766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426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2e5bac264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52e5bac26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924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747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84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715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284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2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0350" y="4871736"/>
            <a:ext cx="548699" cy="185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Module-11: Part-1: Binary Search Trees</a:t>
            </a:r>
            <a:endParaRPr sz="40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CS </a:t>
            </a:r>
            <a:r>
              <a:rPr lang="en" sz="2000"/>
              <a:t>1714 – Computer Programming </a:t>
            </a:r>
            <a:r>
              <a:rPr lang="en" sz="2000" dirty="0"/>
              <a:t>II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Binary Search Tree (BST)</a:t>
            </a:r>
            <a:endParaRPr dirty="0"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628650" y="1431001"/>
            <a:ext cx="7765255" cy="310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A binary search tree (BST) is a binary tree that has an ordering property that any node's </a:t>
            </a:r>
            <a:r>
              <a:rPr lang="en-US" sz="2000" b="1" dirty="0"/>
              <a:t>left subtree keys ≤ the node's key ≤ the right subtree's keys</a:t>
            </a:r>
            <a:r>
              <a:rPr lang="en-US" sz="2000" dirty="0"/>
              <a:t>.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F012A0C-7B6D-465D-BC7C-522A20B5CE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550393"/>
              </p:ext>
            </p:extLst>
          </p:nvPr>
        </p:nvGraphicFramePr>
        <p:xfrm>
          <a:off x="1142999" y="2480996"/>
          <a:ext cx="6736556" cy="205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Bitmap Image" r:id="rId4" imgW="4247619" imgH="1295238" progId="Paint.Picture">
                  <p:embed/>
                </p:oleObj>
              </mc:Choice>
              <mc:Fallback>
                <p:oleObj name="Bitmap Image" r:id="rId4" imgW="4247619" imgH="1295238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F012A0C-7B6D-465D-BC7C-522A20B5CE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99" y="2480996"/>
                        <a:ext cx="6736556" cy="20558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26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71FA5F2-9DBA-4C4C-9A4A-C6F59502F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09505"/>
              </p:ext>
            </p:extLst>
          </p:nvPr>
        </p:nvGraphicFramePr>
        <p:xfrm>
          <a:off x="4572000" y="843353"/>
          <a:ext cx="3714750" cy="3256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Bitmap Image" r:id="rId4" imgW="2742857" imgH="2409524" progId="Paint.Picture">
                  <p:embed/>
                </p:oleObj>
              </mc:Choice>
              <mc:Fallback>
                <p:oleObj name="Bitmap Image" r:id="rId4" imgW="2742857" imgH="2409524" progId="Paint.Pictur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71FA5F2-9DBA-4C4C-9A4A-C6F59502FB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843353"/>
                        <a:ext cx="3714750" cy="3256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Searching – Linked List vs BST</a:t>
            </a:r>
            <a:endParaRPr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9C2AEB-B791-4862-9773-242FB373A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B3C58E8-6C84-4E10-A55C-A9FFC77CB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D604384-E19C-4F25-8324-A2515E55C1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811093"/>
              </p:ext>
            </p:extLst>
          </p:nvPr>
        </p:nvGraphicFramePr>
        <p:xfrm>
          <a:off x="406072" y="1748236"/>
          <a:ext cx="3937328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Bitmap Image" r:id="rId6" imgW="2781688" imgH="800212" progId="Paint.Picture">
                  <p:embed/>
                </p:oleObj>
              </mc:Choice>
              <mc:Fallback>
                <p:oleObj name="Bitmap Image" r:id="rId6" imgW="2781688" imgH="800212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D604384-E19C-4F25-8324-A2515E55C1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72" y="1748236"/>
                        <a:ext cx="3937328" cy="1128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E17D5D9-0B8E-4C5D-A10E-A1365ABEB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627535"/>
              </p:ext>
            </p:extLst>
          </p:nvPr>
        </p:nvGraphicFramePr>
        <p:xfrm>
          <a:off x="577522" y="2951956"/>
          <a:ext cx="3619952" cy="667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Bitmap Image" r:id="rId8" imgW="2723810" imgH="504762" progId="Paint.Picture">
                  <p:embed/>
                </p:oleObj>
              </mc:Choice>
              <mc:Fallback>
                <p:oleObj name="Bitmap Image" r:id="rId8" imgW="2723810" imgH="504762" progId="Paint.Pictur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E17D5D9-0B8E-4C5D-A10E-A1365ABEBF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22" y="2951956"/>
                        <a:ext cx="3619952" cy="6679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7E68FDC-3FEC-4A1D-9A58-A794088B20F0}"/>
              </a:ext>
            </a:extLst>
          </p:cNvPr>
          <p:cNvSpPr txBox="1"/>
          <p:nvPr/>
        </p:nvSpPr>
        <p:spPr>
          <a:xfrm>
            <a:off x="1228164" y="3694906"/>
            <a:ext cx="22931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Linear search time – 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6087BB-0653-4206-9E6A-E310D7F91A2C}"/>
              </a:ext>
            </a:extLst>
          </p:cNvPr>
          <p:cNvSpPr txBox="1"/>
          <p:nvPr/>
        </p:nvSpPr>
        <p:spPr>
          <a:xfrm>
            <a:off x="5014912" y="4112371"/>
            <a:ext cx="259318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Binary search time –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55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Binary Tree</a:t>
            </a:r>
            <a:endParaRPr dirty="0"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628650" y="1431001"/>
            <a:ext cx="4765337" cy="310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In a </a:t>
            </a:r>
            <a:r>
              <a:rPr lang="en-US" sz="2000" b="1" dirty="0"/>
              <a:t>linked list</a:t>
            </a:r>
            <a:r>
              <a:rPr lang="en-US" sz="2000" dirty="0"/>
              <a:t>, each node has only one successor/child which is ‘next’.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r>
              <a:rPr lang="en-US" sz="2000" dirty="0"/>
              <a:t>In a </a:t>
            </a:r>
            <a:r>
              <a:rPr lang="en-US" sz="2000" b="1" dirty="0"/>
              <a:t>tree</a:t>
            </a:r>
            <a:r>
              <a:rPr lang="en-US" sz="2000" dirty="0"/>
              <a:t>, each node has up to more than one successors/child.</a:t>
            </a:r>
          </a:p>
          <a:p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dirty="0"/>
              <a:t>binary tree</a:t>
            </a:r>
            <a:r>
              <a:rPr lang="en-US" sz="2000" dirty="0"/>
              <a:t> is a tree that has up to two successor nodes or children.</a:t>
            </a:r>
          </a:p>
        </p:txBody>
      </p:sp>
      <p:sp>
        <p:nvSpPr>
          <p:cNvPr id="156" name="Google Shape;156;p28"/>
          <p:cNvSpPr/>
          <p:nvPr/>
        </p:nvSpPr>
        <p:spPr>
          <a:xfrm>
            <a:off x="6816643" y="1204386"/>
            <a:ext cx="742050" cy="726075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57" name="Google Shape;157;p28"/>
          <p:cNvCxnSpPr/>
          <p:nvPr/>
        </p:nvCxnSpPr>
        <p:spPr>
          <a:xfrm flipH="1">
            <a:off x="6707270" y="1853478"/>
            <a:ext cx="249525" cy="4223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28"/>
          <p:cNvCxnSpPr/>
          <p:nvPr/>
        </p:nvCxnSpPr>
        <p:spPr>
          <a:xfrm>
            <a:off x="7439132" y="1836006"/>
            <a:ext cx="243450" cy="4218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28"/>
          <p:cNvSpPr/>
          <p:nvPr/>
        </p:nvSpPr>
        <p:spPr>
          <a:xfrm>
            <a:off x="6216523" y="2257833"/>
            <a:ext cx="742050" cy="726075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0" name="Google Shape;160;p28"/>
          <p:cNvSpPr/>
          <p:nvPr/>
        </p:nvSpPr>
        <p:spPr>
          <a:xfrm>
            <a:off x="7401573" y="2257833"/>
            <a:ext cx="742050" cy="726075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Binary Tree Vocabulary</a:t>
            </a:r>
            <a:endParaRPr dirty="0"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429052" y="1347789"/>
            <a:ext cx="5250655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71450" indent="-152400">
              <a:spcBef>
                <a:spcPts val="0"/>
              </a:spcBef>
              <a:buSzPts val="2400"/>
            </a:pPr>
            <a:r>
              <a:rPr lang="en-US" dirty="0"/>
              <a:t>The </a:t>
            </a:r>
            <a:r>
              <a:rPr lang="en-US" b="1" dirty="0"/>
              <a:t>root</a:t>
            </a:r>
            <a:r>
              <a:rPr lang="en-US" dirty="0"/>
              <a:t> (or </a:t>
            </a:r>
            <a:r>
              <a:rPr lang="en-US" b="1" dirty="0"/>
              <a:t>top</a:t>
            </a:r>
            <a:r>
              <a:rPr lang="en-US" dirty="0"/>
              <a:t>) is the top of the tree. We use the root node to access the rest of the tree, similar to ‘head’ as in a linked list.</a:t>
            </a:r>
            <a:endParaRPr dirty="0"/>
          </a:p>
          <a:p>
            <a:pPr marL="171450" indent="-38100">
              <a:buSzPts val="2800"/>
              <a:buNone/>
            </a:pPr>
            <a:endParaRPr dirty="0"/>
          </a:p>
          <a:p>
            <a:pPr marL="171450" indent="-152400">
              <a:buSzPts val="2400"/>
            </a:pPr>
            <a:r>
              <a:rPr lang="en-US" dirty="0"/>
              <a:t>Each </a:t>
            </a:r>
            <a:r>
              <a:rPr lang="en-US" b="1" dirty="0"/>
              <a:t>node </a:t>
            </a:r>
            <a:r>
              <a:rPr lang="en-US" dirty="0"/>
              <a:t>has a left and right pointer to other nodes. These other nodes are considered the nodes' </a:t>
            </a:r>
            <a:r>
              <a:rPr lang="en-US" b="1" dirty="0"/>
              <a:t>children</a:t>
            </a:r>
            <a:r>
              <a:rPr lang="en-US" dirty="0"/>
              <a:t> nodes (left child and right child). </a:t>
            </a:r>
            <a:endParaRPr dirty="0"/>
          </a:p>
          <a:p>
            <a:pPr marL="171450" indent="-38100">
              <a:buSzPts val="2800"/>
              <a:buNone/>
            </a:pPr>
            <a:endParaRPr b="1" dirty="0"/>
          </a:p>
          <a:p>
            <a:pPr marL="171450" indent="-152400">
              <a:buSzPts val="2400"/>
            </a:pPr>
            <a:r>
              <a:rPr lang="en-US" dirty="0"/>
              <a:t>If a node has no children (both left and right pointers point to NULL), then it is considered a </a:t>
            </a:r>
            <a:r>
              <a:rPr lang="en-US" b="1" dirty="0"/>
              <a:t>leaf</a:t>
            </a:r>
            <a:r>
              <a:rPr lang="en-US" dirty="0"/>
              <a:t> node. Otherwise, it’s an </a:t>
            </a:r>
            <a:r>
              <a:rPr lang="en-US" b="1" dirty="0"/>
              <a:t>internal</a:t>
            </a:r>
            <a:r>
              <a:rPr lang="en-US" dirty="0"/>
              <a:t> node.</a:t>
            </a:r>
            <a:endParaRPr dirty="0"/>
          </a:p>
        </p:txBody>
      </p:sp>
      <p:pic>
        <p:nvPicPr>
          <p:cNvPr id="5" name="Google Shape;178;p31">
            <a:extLst>
              <a:ext uri="{FF2B5EF4-FFF2-40B4-BE49-F238E27FC236}">
                <a16:creationId xmlns:a16="http://schemas.microsoft.com/office/drawing/2014/main" id="{AC044A7B-CE83-40A0-AA08-E386B6D0174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0806" y="1736386"/>
            <a:ext cx="2796704" cy="201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Binary Tree Vocabulary</a:t>
            </a:r>
            <a:endParaRPr dirty="0"/>
          </a:p>
        </p:txBody>
      </p:sp>
      <p:pic>
        <p:nvPicPr>
          <p:cNvPr id="178" name="Google Shape;17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0806" y="1736386"/>
            <a:ext cx="2796704" cy="201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430358" y="1115174"/>
            <a:ext cx="5430805" cy="375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dirty="0"/>
              <a:t>A </a:t>
            </a:r>
            <a:r>
              <a:rPr lang="en-US" b="1" dirty="0"/>
              <a:t>subtree</a:t>
            </a:r>
            <a:r>
              <a:rPr lang="en-US" dirty="0"/>
              <a:t> is a smaller tree within the tree (example shown here in the </a:t>
            </a:r>
            <a:r>
              <a:rPr lang="en-US" dirty="0">
                <a:solidFill>
                  <a:srgbClr val="9900FF"/>
                </a:solidFill>
              </a:rPr>
              <a:t>purple dotted line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The link from a node to a child is called an </a:t>
            </a:r>
            <a:r>
              <a:rPr lang="en-US" b="1" dirty="0"/>
              <a:t>edge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node's </a:t>
            </a:r>
            <a:r>
              <a:rPr lang="en-US" b="1" dirty="0"/>
              <a:t>depth</a:t>
            </a:r>
            <a:r>
              <a:rPr lang="en-US" dirty="0"/>
              <a:t> is the number of edges on the path from the root to the node. The root node thus has depth 0. All nodes with the same depth form a tree </a:t>
            </a:r>
            <a:r>
              <a:rPr lang="en-US" b="1" dirty="0"/>
              <a:t>level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tree's </a:t>
            </a:r>
            <a:r>
              <a:rPr lang="en-US" b="1" dirty="0"/>
              <a:t>height</a:t>
            </a:r>
            <a:r>
              <a:rPr lang="en-US" dirty="0"/>
              <a:t> is the largest depth of any node. A tree with just one node has height 0.</a:t>
            </a:r>
            <a:endParaRPr dirty="0"/>
          </a:p>
        </p:txBody>
      </p:sp>
      <p:cxnSp>
        <p:nvCxnSpPr>
          <p:cNvPr id="180" name="Google Shape;180;p31"/>
          <p:cNvCxnSpPr/>
          <p:nvPr/>
        </p:nvCxnSpPr>
        <p:spPr>
          <a:xfrm flipH="1">
            <a:off x="5775394" y="2324363"/>
            <a:ext cx="1093050" cy="1495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81" name="Google Shape;181;p31"/>
          <p:cNvCxnSpPr/>
          <p:nvPr/>
        </p:nvCxnSpPr>
        <p:spPr>
          <a:xfrm>
            <a:off x="6902958" y="2347362"/>
            <a:ext cx="851400" cy="15075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31"/>
          <p:cNvCxnSpPr/>
          <p:nvPr/>
        </p:nvCxnSpPr>
        <p:spPr>
          <a:xfrm>
            <a:off x="5775483" y="3820212"/>
            <a:ext cx="1932975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dot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Linked List vs Binary Tree</a:t>
            </a:r>
            <a:endParaRPr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9C2AEB-B791-4862-9773-242FB373A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786AF47-3553-4127-83AC-886C3B14B0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66416"/>
              </p:ext>
            </p:extLst>
          </p:nvPr>
        </p:nvGraphicFramePr>
        <p:xfrm>
          <a:off x="1757140" y="1105301"/>
          <a:ext cx="5629717" cy="873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4" imgW="2952381" imgH="457143" progId="Paint.Picture">
                  <p:embed/>
                </p:oleObj>
              </mc:Choice>
              <mc:Fallback>
                <p:oleObj name="Bitmap Image" r:id="rId4" imgW="2952381" imgH="457143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786AF47-3553-4127-83AC-886C3B14B0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140" y="1105301"/>
                        <a:ext cx="5629717" cy="873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DB3C58E8-6C84-4E10-A55C-A9FFC77CB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A75C649-3B2C-434C-BD11-AEE96F013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10768"/>
              </p:ext>
            </p:extLst>
          </p:nvPr>
        </p:nvGraphicFramePr>
        <p:xfrm>
          <a:off x="2296715" y="2050246"/>
          <a:ext cx="4550569" cy="2962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6" imgW="2285714" imgH="1486107" progId="Paint.Picture">
                  <p:embed/>
                </p:oleObj>
              </mc:Choice>
              <mc:Fallback>
                <p:oleObj name="Bitmap Image" r:id="rId6" imgW="2285714" imgH="1486107" progId="Paint.Pictur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A75C649-3B2C-434C-BD11-AEE96F0139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715" y="2050246"/>
                        <a:ext cx="4550569" cy="29626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777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Types of Binary Trees</a:t>
            </a:r>
            <a:endParaRPr dirty="0"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628650" y="1257301"/>
            <a:ext cx="7093744" cy="341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A binary tree is </a:t>
            </a:r>
            <a:r>
              <a:rPr lang="en-US" sz="2000" b="1" dirty="0"/>
              <a:t>full</a:t>
            </a:r>
            <a:r>
              <a:rPr lang="en-US" sz="2000" dirty="0"/>
              <a:t> if every node contains 0 or 2 children.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r>
              <a:rPr lang="en-US" sz="2000" dirty="0"/>
              <a:t>A binary tree is </a:t>
            </a:r>
            <a:r>
              <a:rPr lang="en-US" sz="2000" b="1" dirty="0"/>
              <a:t>complete</a:t>
            </a:r>
            <a:r>
              <a:rPr lang="en-US" sz="2000" dirty="0"/>
              <a:t> if all levels, except possibly the last level, are completely full and all nodes in the last level are as far left as possible.</a:t>
            </a:r>
          </a:p>
          <a:p>
            <a:endParaRPr lang="en-US" sz="2000" dirty="0"/>
          </a:p>
          <a:p>
            <a:r>
              <a:rPr lang="en-US" sz="2000" dirty="0"/>
              <a:t>A binary tree is </a:t>
            </a:r>
            <a:r>
              <a:rPr lang="en-US" sz="2000" b="1" dirty="0"/>
              <a:t>perfect</a:t>
            </a:r>
            <a:r>
              <a:rPr lang="en-US" sz="2000" dirty="0"/>
              <a:t>, if all internal nodes have 2 children and all leaf nodes are at the same level.</a:t>
            </a:r>
          </a:p>
        </p:txBody>
      </p:sp>
    </p:spTree>
    <p:extLst>
      <p:ext uri="{BB962C8B-B14F-4D97-AF65-F5344CB8AC3E}">
        <p14:creationId xmlns:p14="http://schemas.microsoft.com/office/powerpoint/2010/main" val="396453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Types of Binary Trees</a:t>
            </a:r>
            <a:endParaRPr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9C2AEB-B791-4862-9773-242FB373A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B3C58E8-6C84-4E10-A55C-A9FFC77CB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F6EF849-73E3-44D1-87E0-6049402C89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484600"/>
              </p:ext>
            </p:extLst>
          </p:nvPr>
        </p:nvGraphicFramePr>
        <p:xfrm>
          <a:off x="342703" y="1305529"/>
          <a:ext cx="8458593" cy="2532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4" imgW="6219048" imgH="1857143" progId="Paint.Picture">
                  <p:embed/>
                </p:oleObj>
              </mc:Choice>
              <mc:Fallback>
                <p:oleObj name="Bitmap Image" r:id="rId4" imgW="6219048" imgH="1857143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CF6EF849-73E3-44D1-87E0-6049402C89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03" y="1305529"/>
                        <a:ext cx="8458593" cy="2532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257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Types of Binary Trees</a:t>
            </a:r>
            <a:endParaRPr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9C2AEB-B791-4862-9773-242FB373A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B3C58E8-6C84-4E10-A55C-A9FFC77CB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E113429-E20C-4D17-A941-D75AB960E2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008282"/>
              </p:ext>
            </p:extLst>
          </p:nvPr>
        </p:nvGraphicFramePr>
        <p:xfrm>
          <a:off x="185046" y="1298379"/>
          <a:ext cx="8773907" cy="2546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4" imgW="6163535" imgH="1781424" progId="Paint.Picture">
                  <p:embed/>
                </p:oleObj>
              </mc:Choice>
              <mc:Fallback>
                <p:oleObj name="Bitmap Image" r:id="rId4" imgW="6163535" imgH="1781424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E113429-E20C-4D17-A941-D75AB960E2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46" y="1298379"/>
                        <a:ext cx="8773907" cy="25467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57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en-US" dirty="0"/>
              <a:t>Types of Binary Trees</a:t>
            </a:r>
            <a:endParaRPr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9C2AEB-B791-4862-9773-242FB373A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B3C58E8-6C84-4E10-A55C-A9FFC77CB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AC19129-8611-4628-927A-19291D04F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844735"/>
              </p:ext>
            </p:extLst>
          </p:nvPr>
        </p:nvGraphicFramePr>
        <p:xfrm>
          <a:off x="282178" y="1308636"/>
          <a:ext cx="8579643" cy="2526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Bitmap Image" r:id="rId4" imgW="6180952" imgH="1819529" progId="Paint.Picture">
                  <p:embed/>
                </p:oleObj>
              </mc:Choice>
              <mc:Fallback>
                <p:oleObj name="Bitmap Image" r:id="rId4" imgW="6180952" imgH="1819529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AC19129-8611-4628-927A-19291D04F4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78" y="1308636"/>
                        <a:ext cx="8579643" cy="25262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57073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402</Words>
  <Application>Microsoft Macintosh PowerPoint</Application>
  <PresentationFormat>On-screen Show (16:9)</PresentationFormat>
  <Paragraphs>37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Simple Light</vt:lpstr>
      <vt:lpstr>Bitmap Image</vt:lpstr>
      <vt:lpstr>Module-11: Part-1: Binary Search Trees</vt:lpstr>
      <vt:lpstr>Binary Tree</vt:lpstr>
      <vt:lpstr>Binary Tree Vocabulary</vt:lpstr>
      <vt:lpstr>Binary Tree Vocabulary</vt:lpstr>
      <vt:lpstr>Linked List vs Binary Tree</vt:lpstr>
      <vt:lpstr>Types of Binary Trees</vt:lpstr>
      <vt:lpstr>Types of Binary Trees</vt:lpstr>
      <vt:lpstr>Types of Binary Trees</vt:lpstr>
      <vt:lpstr>Types of Binary Trees</vt:lpstr>
      <vt:lpstr>Binary Search Tree (BST)</vt:lpstr>
      <vt:lpstr>Searching – Linked List vs BST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Module-02: Part-3: Strings</dc:title>
  <cp:lastModifiedBy>Roderick Simms</cp:lastModifiedBy>
  <cp:revision>3</cp:revision>
  <dcterms:modified xsi:type="dcterms:W3CDTF">2020-12-01T21:08:43Z</dcterms:modified>
</cp:coreProperties>
</file>