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73" r:id="rId4"/>
    <p:sldId id="271" r:id="rId5"/>
    <p:sldId id="272" r:id="rId6"/>
    <p:sldId id="274" r:id="rId7"/>
    <p:sldId id="275" r:id="rId8"/>
    <p:sldId id="259" r:id="rId9"/>
    <p:sldId id="260" r:id="rId10"/>
    <p:sldId id="261" r:id="rId11"/>
    <p:sldId id="276" r:id="rId12"/>
    <p:sldId id="277" r:id="rId13"/>
    <p:sldId id="27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18AF31-FDAF-4EC2-A6DA-12CFD199E6E3}" v="124" dt="2020-11-18T18:53:55.451"/>
  </p1510:revLst>
</p1510:revInfo>
</file>

<file path=ppt/tableStyles.xml><?xml version="1.0" encoding="utf-8"?>
<a:tblStyleLst xmlns:a="http://schemas.openxmlformats.org/drawingml/2006/main" def="{6B36B3CD-AC30-4043-8B0C-09C9C9ED71BE}">
  <a:tblStyle styleId="{6B36B3CD-AC30-4043-8B0C-09C9C9ED71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9" autoAdjust="0"/>
    <p:restoredTop sz="94690"/>
  </p:normalViewPr>
  <p:slideViewPr>
    <p:cSldViewPr snapToGrid="0">
      <p:cViewPr varScale="1">
        <p:scale>
          <a:sx n="122" d="100"/>
          <a:sy n="122" d="100"/>
        </p:scale>
        <p:origin x="776" y="1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2e5bac264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2e5bac264_0_7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52e5bac264_0_7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3595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9208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05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098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9797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475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4eed74376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74eed7437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2e5bac264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2e5bac264_0_5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2e5bac264_0_5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2e5bac264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2e5bac264_0_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52e5bac264_0_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2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0350" y="4871736"/>
            <a:ext cx="548699" cy="1850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Module-11: Part-2: BST – Node, Traversal</a:t>
            </a:r>
            <a:endParaRPr sz="40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CS </a:t>
            </a:r>
            <a:r>
              <a:rPr lang="en" sz="2000"/>
              <a:t>1714 – Computer Programming </a:t>
            </a:r>
            <a:r>
              <a:rPr lang="en" sz="2000" dirty="0"/>
              <a:t>II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/>
              <a:t>Postorder Traversal</a:t>
            </a: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buNone/>
            </a:pPr>
            <a:r>
              <a:rPr lang="en-US" sz="1650"/>
              <a:t>Postorder Traversal Rule (when to access/print): </a:t>
            </a:r>
            <a:r>
              <a:rPr lang="en-US" sz="1650" b="1"/>
              <a:t>Left</a:t>
            </a:r>
            <a:r>
              <a:rPr lang="en-US" sz="1650"/>
              <a:t> subtree, </a:t>
            </a:r>
            <a:r>
              <a:rPr lang="en-US" sz="1650" b="1"/>
              <a:t>Right</a:t>
            </a:r>
            <a:r>
              <a:rPr lang="en-US" sz="1650"/>
              <a:t> subtree, </a:t>
            </a:r>
            <a:r>
              <a:rPr lang="en-US" sz="1650" b="1"/>
              <a:t>Root</a:t>
            </a:r>
            <a:endParaRPr sz="1650" b="1"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-US" b="1"/>
              <a:t>Postorder sequence: </a:t>
            </a:r>
            <a:r>
              <a:rPr lang="en-US"/>
              <a:t> 50, 150, 100</a:t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82" y="2224256"/>
            <a:ext cx="3946790" cy="16765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/>
          <p:nvPr/>
        </p:nvSpPr>
        <p:spPr>
          <a:xfrm rot="-1728265">
            <a:off x="2045968" y="1903417"/>
            <a:ext cx="885857" cy="415688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900"/>
          </a:p>
        </p:txBody>
      </p:sp>
      <p:cxnSp>
        <p:nvCxnSpPr>
          <p:cNvPr id="207" name="Google Shape;207;p31"/>
          <p:cNvCxnSpPr/>
          <p:nvPr/>
        </p:nvCxnSpPr>
        <p:spPr>
          <a:xfrm flipH="1">
            <a:off x="402697" y="2324673"/>
            <a:ext cx="1698075" cy="1000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208" name="Google Shape;208;p31"/>
          <p:cNvCxnSpPr/>
          <p:nvPr/>
        </p:nvCxnSpPr>
        <p:spPr>
          <a:xfrm flipH="1">
            <a:off x="828472" y="2945279"/>
            <a:ext cx="1743300" cy="1024425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209" name="Google Shape;209;p31"/>
          <p:cNvCxnSpPr/>
          <p:nvPr/>
        </p:nvCxnSpPr>
        <p:spPr>
          <a:xfrm rot="10800000" flipH="1">
            <a:off x="4268981" y="3313838"/>
            <a:ext cx="460350" cy="7020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210" name="Google Shape;210;p31"/>
          <p:cNvCxnSpPr/>
          <p:nvPr/>
        </p:nvCxnSpPr>
        <p:spPr>
          <a:xfrm>
            <a:off x="2577506" y="2957231"/>
            <a:ext cx="1748925" cy="10701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211" name="Google Shape;211;p31"/>
          <p:cNvCxnSpPr/>
          <p:nvPr/>
        </p:nvCxnSpPr>
        <p:spPr>
          <a:xfrm>
            <a:off x="2795381" y="2116481"/>
            <a:ext cx="1933875" cy="1208925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212" name="Google Shape;212;p31"/>
          <p:cNvCxnSpPr/>
          <p:nvPr/>
        </p:nvCxnSpPr>
        <p:spPr>
          <a:xfrm rot="10800000">
            <a:off x="447881" y="3301631"/>
            <a:ext cx="368325" cy="6444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213" name="Google Shape;213;p31"/>
          <p:cNvSpPr txBox="1"/>
          <p:nvPr/>
        </p:nvSpPr>
        <p:spPr>
          <a:xfrm>
            <a:off x="4970906" y="1957230"/>
            <a:ext cx="3831750" cy="22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the standard tree traversal path (search left, then right)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16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postorder</a:t>
            </a:r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indent="-276225"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left subtree (if it exists) then print left node’s value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indent="-276225"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right subtree (if it exists) then print right node’s value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indent="-276225"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root node’s value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/>
          <p:nvPr/>
        </p:nvSpPr>
        <p:spPr>
          <a:xfrm>
            <a:off x="1795050" y="2370394"/>
            <a:ext cx="310725" cy="28755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200" b="1"/>
              <a:t>3</a:t>
            </a:r>
            <a:endParaRPr sz="1200" b="1"/>
          </a:p>
        </p:txBody>
      </p:sp>
      <p:sp>
        <p:nvSpPr>
          <p:cNvPr id="215" name="Google Shape;215;p31"/>
          <p:cNvSpPr/>
          <p:nvPr/>
        </p:nvSpPr>
        <p:spPr>
          <a:xfrm>
            <a:off x="344438" y="3347306"/>
            <a:ext cx="310725" cy="28755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200" b="1"/>
              <a:t>1</a:t>
            </a:r>
            <a:endParaRPr sz="1200" b="1"/>
          </a:p>
        </p:txBody>
      </p:sp>
      <p:sp>
        <p:nvSpPr>
          <p:cNvPr id="216" name="Google Shape;216;p31"/>
          <p:cNvSpPr/>
          <p:nvPr/>
        </p:nvSpPr>
        <p:spPr>
          <a:xfrm>
            <a:off x="3427856" y="3346931"/>
            <a:ext cx="310725" cy="28755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200" b="1"/>
              <a:t>2</a:t>
            </a:r>
            <a:endParaRPr sz="12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BST Traversal - </a:t>
            </a:r>
            <a:r>
              <a:rPr lang="en-US" dirty="0" err="1"/>
              <a:t>InOrder</a:t>
            </a:r>
            <a:endParaRPr dirty="0"/>
          </a:p>
        </p:txBody>
      </p:sp>
      <p:sp>
        <p:nvSpPr>
          <p:cNvPr id="4" name="Google Shape;462;p48">
            <a:extLst>
              <a:ext uri="{FF2B5EF4-FFF2-40B4-BE49-F238E27FC236}">
                <a16:creationId xmlns:a16="http://schemas.microsoft.com/office/drawing/2014/main" id="{84F91328-3E22-4F0F-975A-A6785477C12D}"/>
              </a:ext>
            </a:extLst>
          </p:cNvPr>
          <p:cNvSpPr txBox="1"/>
          <p:nvPr/>
        </p:nvSpPr>
        <p:spPr>
          <a:xfrm>
            <a:off x="628650" y="1678870"/>
            <a:ext cx="3125988" cy="17857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traverse(</a:t>
            </a:r>
            <a:r>
              <a:rPr lang="en-US" sz="1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BSTNode</a:t>
            </a: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root)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if(root == NULL)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traverse(root-&gt;left);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traverse(root-&gt;right);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400" dirty="0"/>
          </a:p>
        </p:txBody>
      </p:sp>
      <p:sp>
        <p:nvSpPr>
          <p:cNvPr id="2" name="Google Shape;462;p48">
            <a:extLst>
              <a:ext uri="{FF2B5EF4-FFF2-40B4-BE49-F238E27FC236}">
                <a16:creationId xmlns:a16="http://schemas.microsoft.com/office/drawing/2014/main" id="{4B1D273B-B35A-4CC9-982D-B3D8713F9BE0}"/>
              </a:ext>
            </a:extLst>
          </p:cNvPr>
          <p:cNvSpPr txBox="1"/>
          <p:nvPr/>
        </p:nvSpPr>
        <p:spPr>
          <a:xfrm>
            <a:off x="4571999" y="1678870"/>
            <a:ext cx="3782961" cy="17857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printInOrder</a:t>
            </a: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BSTNode</a:t>
            </a: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root)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if(root == NULL)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printInOrder</a:t>
            </a: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(root-&gt;left);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printf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(“%d ”, root-&gt;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val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);</a:t>
            </a:r>
            <a:endParaRPr lang="en-US" sz="1400" b="1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printInOrder</a:t>
            </a: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(root-&gt;right);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019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BST Traversal - </a:t>
            </a:r>
            <a:r>
              <a:rPr lang="en-US" dirty="0" err="1"/>
              <a:t>PreOrder</a:t>
            </a:r>
            <a:endParaRPr dirty="0"/>
          </a:p>
        </p:txBody>
      </p:sp>
      <p:sp>
        <p:nvSpPr>
          <p:cNvPr id="4" name="Google Shape;462;p48">
            <a:extLst>
              <a:ext uri="{FF2B5EF4-FFF2-40B4-BE49-F238E27FC236}">
                <a16:creationId xmlns:a16="http://schemas.microsoft.com/office/drawing/2014/main" id="{84F91328-3E22-4F0F-975A-A6785477C12D}"/>
              </a:ext>
            </a:extLst>
          </p:cNvPr>
          <p:cNvSpPr txBox="1"/>
          <p:nvPr/>
        </p:nvSpPr>
        <p:spPr>
          <a:xfrm>
            <a:off x="628650" y="1678870"/>
            <a:ext cx="3125988" cy="17857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traverse(</a:t>
            </a:r>
            <a:r>
              <a:rPr lang="en-US" sz="1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BSTNode</a:t>
            </a: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root)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if(root == NULL)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traverse(root-&gt;left);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traverse(root-&gt;right);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400" dirty="0"/>
          </a:p>
        </p:txBody>
      </p:sp>
      <p:sp>
        <p:nvSpPr>
          <p:cNvPr id="2" name="Google Shape;462;p48">
            <a:extLst>
              <a:ext uri="{FF2B5EF4-FFF2-40B4-BE49-F238E27FC236}">
                <a16:creationId xmlns:a16="http://schemas.microsoft.com/office/drawing/2014/main" id="{4B1D273B-B35A-4CC9-982D-B3D8713F9BE0}"/>
              </a:ext>
            </a:extLst>
          </p:cNvPr>
          <p:cNvSpPr txBox="1"/>
          <p:nvPr/>
        </p:nvSpPr>
        <p:spPr>
          <a:xfrm>
            <a:off x="4571999" y="1678870"/>
            <a:ext cx="3782961" cy="17857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printPreOrder</a:t>
            </a: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BSTNode</a:t>
            </a: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root)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if(root == NULL)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lang="en-US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printf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(“%d ”, root-&gt;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val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);</a:t>
            </a:r>
            <a:endParaRPr lang="en-US" sz="1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printPreOrder</a:t>
            </a: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(root-&gt;left);</a:t>
            </a:r>
            <a:endParaRPr lang="en-US" sz="1400" b="1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printPreOrder</a:t>
            </a: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(root-&gt;right);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345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BST Traversal - </a:t>
            </a:r>
            <a:r>
              <a:rPr lang="en-US" dirty="0" err="1"/>
              <a:t>PostOrder</a:t>
            </a:r>
            <a:endParaRPr dirty="0"/>
          </a:p>
        </p:txBody>
      </p:sp>
      <p:sp>
        <p:nvSpPr>
          <p:cNvPr id="4" name="Google Shape;462;p48">
            <a:extLst>
              <a:ext uri="{FF2B5EF4-FFF2-40B4-BE49-F238E27FC236}">
                <a16:creationId xmlns:a16="http://schemas.microsoft.com/office/drawing/2014/main" id="{84F91328-3E22-4F0F-975A-A6785477C12D}"/>
              </a:ext>
            </a:extLst>
          </p:cNvPr>
          <p:cNvSpPr txBox="1"/>
          <p:nvPr/>
        </p:nvSpPr>
        <p:spPr>
          <a:xfrm>
            <a:off x="628650" y="1678870"/>
            <a:ext cx="3125988" cy="17857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traverse(</a:t>
            </a:r>
            <a:r>
              <a:rPr lang="en-US" sz="1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BSTNode</a:t>
            </a: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root)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if(root == NULL)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traverse(root-&gt;left);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traverse(root-&gt;right);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400" dirty="0"/>
          </a:p>
        </p:txBody>
      </p:sp>
      <p:sp>
        <p:nvSpPr>
          <p:cNvPr id="2" name="Google Shape;462;p48">
            <a:extLst>
              <a:ext uri="{FF2B5EF4-FFF2-40B4-BE49-F238E27FC236}">
                <a16:creationId xmlns:a16="http://schemas.microsoft.com/office/drawing/2014/main" id="{4B1D273B-B35A-4CC9-982D-B3D8713F9BE0}"/>
              </a:ext>
            </a:extLst>
          </p:cNvPr>
          <p:cNvSpPr txBox="1"/>
          <p:nvPr/>
        </p:nvSpPr>
        <p:spPr>
          <a:xfrm>
            <a:off x="4571999" y="1678870"/>
            <a:ext cx="3782961" cy="17857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printPostOrder</a:t>
            </a: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BSTNode</a:t>
            </a: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root)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if(root == NULL)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printPostOrder</a:t>
            </a: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(root-&gt;left);</a:t>
            </a:r>
            <a:endParaRPr lang="en-US" sz="1400" b="1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printPostOrder</a:t>
            </a: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(root-&gt;right);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printf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(“%d ”, root-&gt;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val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);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678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Binary Search Tree Node Structure</a:t>
            </a:r>
            <a:endParaRPr dirty="0"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628650" y="1392634"/>
            <a:ext cx="3182416" cy="310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Node structure consists of 3 things – value (mostly int), link to left child and right child.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r>
              <a:rPr lang="en-US" sz="2000" dirty="0"/>
              <a:t>BST is referred by the ‘root’ node similar to the ‘head’ in a linked list.</a:t>
            </a:r>
          </a:p>
        </p:txBody>
      </p:sp>
      <p:sp>
        <p:nvSpPr>
          <p:cNvPr id="2" name="Google Shape;462;p48">
            <a:extLst>
              <a:ext uri="{FF2B5EF4-FFF2-40B4-BE49-F238E27FC236}">
                <a16:creationId xmlns:a16="http://schemas.microsoft.com/office/drawing/2014/main" id="{2C664C8C-2EAC-442B-8288-4835CAB5A222}"/>
              </a:ext>
            </a:extLst>
          </p:cNvPr>
          <p:cNvSpPr txBox="1"/>
          <p:nvPr/>
        </p:nvSpPr>
        <p:spPr>
          <a:xfrm>
            <a:off x="4840565" y="1653611"/>
            <a:ext cx="2979793" cy="18362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BSTNode</a:t>
            </a:r>
            <a:endParaRPr lang="en-US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struct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BSTNode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left;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struct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BSTNode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right;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BSTNode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endParaRPr lang="en-US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BSTNode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root;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BST Create New Node</a:t>
            </a:r>
            <a:endParaRPr dirty="0"/>
          </a:p>
        </p:txBody>
      </p:sp>
      <p:sp>
        <p:nvSpPr>
          <p:cNvPr id="2" name="Google Shape;462;p48">
            <a:extLst>
              <a:ext uri="{FF2B5EF4-FFF2-40B4-BE49-F238E27FC236}">
                <a16:creationId xmlns:a16="http://schemas.microsoft.com/office/drawing/2014/main" id="{2C664C8C-2EAC-442B-8288-4835CAB5A222}"/>
              </a:ext>
            </a:extLst>
          </p:cNvPr>
          <p:cNvSpPr txBox="1"/>
          <p:nvPr/>
        </p:nvSpPr>
        <p:spPr>
          <a:xfrm>
            <a:off x="1778644" y="1442597"/>
            <a:ext cx="5586712" cy="293757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BSTNode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createNode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v)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BSTNode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n = (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BSTNode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*)malloc(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BSTNode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n-&gt;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v;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n-&gt;left = NULL;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n-&gt;right = NULL;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n;</a:t>
            </a: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-US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Main function</a:t>
            </a:r>
          </a:p>
          <a:p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BSTNode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root;</a:t>
            </a:r>
          </a:p>
          <a:p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BSTNode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n1 =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createNode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(1);</a:t>
            </a:r>
          </a:p>
          <a:p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BSTNode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n2 =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createNode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(2);</a:t>
            </a:r>
          </a:p>
        </p:txBody>
      </p:sp>
    </p:spTree>
    <p:extLst>
      <p:ext uri="{BB962C8B-B14F-4D97-AF65-F5344CB8AC3E}">
        <p14:creationId xmlns:p14="http://schemas.microsoft.com/office/powerpoint/2010/main" val="342334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/>
              <a:t>Binary Search Tree Traversal</a:t>
            </a:r>
            <a:endParaRPr/>
          </a:p>
        </p:txBody>
      </p:sp>
      <p:sp>
        <p:nvSpPr>
          <p:cNvPr id="266" name="Google Shape;266;p4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55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indent="-276225">
              <a:spcBef>
                <a:spcPts val="0"/>
              </a:spcBef>
              <a:buSzPts val="2200"/>
            </a:pPr>
            <a:r>
              <a:rPr lang="en-US" sz="1650"/>
              <a:t>To traverse a tree, we start at the root node. For each node, we traverse the left subtree and then right subtree.</a:t>
            </a:r>
            <a:endParaRPr sz="1650"/>
          </a:p>
          <a:p>
            <a:pPr marL="0" indent="0">
              <a:spcBef>
                <a:spcPts val="0"/>
              </a:spcBef>
              <a:buNone/>
            </a:pPr>
            <a:endParaRPr sz="1650"/>
          </a:p>
          <a:p>
            <a:pPr indent="0">
              <a:spcBef>
                <a:spcPts val="0"/>
              </a:spcBef>
              <a:buNone/>
            </a:pPr>
            <a:endParaRPr sz="1650"/>
          </a:p>
        </p:txBody>
      </p:sp>
      <p:grpSp>
        <p:nvGrpSpPr>
          <p:cNvPr id="267" name="Google Shape;267;p41"/>
          <p:cNvGrpSpPr/>
          <p:nvPr/>
        </p:nvGrpSpPr>
        <p:grpSpPr>
          <a:xfrm>
            <a:off x="1527206" y="1899817"/>
            <a:ext cx="5847863" cy="2939525"/>
            <a:chOff x="1883875" y="2380689"/>
            <a:chExt cx="7797150" cy="3919366"/>
          </a:xfrm>
        </p:grpSpPr>
        <p:pic>
          <p:nvPicPr>
            <p:cNvPr id="268" name="Google Shape;268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61911" y="2380701"/>
              <a:ext cx="7469275" cy="37748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9" name="Google Shape;269;p41"/>
            <p:cNvCxnSpPr>
              <a:stCxn id="270" idx="1"/>
            </p:cNvCxnSpPr>
            <p:nvPr/>
          </p:nvCxnSpPr>
          <p:spPr>
            <a:xfrm flipH="1">
              <a:off x="3574754" y="3192639"/>
              <a:ext cx="1267800" cy="842400"/>
            </a:xfrm>
            <a:prstGeom prst="straightConnector1">
              <a:avLst/>
            </a:prstGeom>
            <a:noFill/>
            <a:ln w="28575" cap="flat" cmpd="sng">
              <a:solidFill>
                <a:srgbClr val="9900F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270" name="Google Shape;270;p41"/>
            <p:cNvSpPr/>
            <p:nvPr/>
          </p:nvSpPr>
          <p:spPr>
            <a:xfrm rot="-1728265">
              <a:off x="4769482" y="2630964"/>
              <a:ext cx="1181143" cy="55425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9900F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Start</a:t>
              </a:r>
              <a:endParaRPr sz="900"/>
            </a:p>
          </p:txBody>
        </p:sp>
        <p:cxnSp>
          <p:nvCxnSpPr>
            <p:cNvPr id="271" name="Google Shape;271;p41"/>
            <p:cNvCxnSpPr/>
            <p:nvPr/>
          </p:nvCxnSpPr>
          <p:spPr>
            <a:xfrm flipH="1">
              <a:off x="2178800" y="4065700"/>
              <a:ext cx="1380600" cy="1503600"/>
            </a:xfrm>
            <a:prstGeom prst="straightConnector1">
              <a:avLst/>
            </a:prstGeom>
            <a:noFill/>
            <a:ln w="28575" cap="flat" cmpd="sng">
              <a:solidFill>
                <a:srgbClr val="9900F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2" name="Google Shape;272;p41"/>
            <p:cNvCxnSpPr/>
            <p:nvPr/>
          </p:nvCxnSpPr>
          <p:spPr>
            <a:xfrm flipH="1">
              <a:off x="2884350" y="4970900"/>
              <a:ext cx="1089300" cy="1196700"/>
            </a:xfrm>
            <a:prstGeom prst="straightConnector1">
              <a:avLst/>
            </a:prstGeom>
            <a:noFill/>
            <a:ln w="28575" cap="flat" cmpd="sng">
              <a:solidFill>
                <a:srgbClr val="9900F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" name="Google Shape;273;p41"/>
            <p:cNvCxnSpPr/>
            <p:nvPr/>
          </p:nvCxnSpPr>
          <p:spPr>
            <a:xfrm>
              <a:off x="2161900" y="5615300"/>
              <a:ext cx="782400" cy="552300"/>
            </a:xfrm>
            <a:prstGeom prst="straightConnector1">
              <a:avLst/>
            </a:prstGeom>
            <a:noFill/>
            <a:ln w="28575" cap="flat" cmpd="sng">
              <a:solidFill>
                <a:srgbClr val="9900F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4" name="Google Shape;274;p41"/>
            <p:cNvCxnSpPr/>
            <p:nvPr/>
          </p:nvCxnSpPr>
          <p:spPr>
            <a:xfrm>
              <a:off x="3973650" y="5001575"/>
              <a:ext cx="966600" cy="1181400"/>
            </a:xfrm>
            <a:prstGeom prst="straightConnector1">
              <a:avLst/>
            </a:prstGeom>
            <a:noFill/>
            <a:ln w="28575" cap="flat" cmpd="sng">
              <a:solidFill>
                <a:srgbClr val="9900F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5" name="Google Shape;275;p41"/>
            <p:cNvCxnSpPr/>
            <p:nvPr/>
          </p:nvCxnSpPr>
          <p:spPr>
            <a:xfrm flipH="1">
              <a:off x="4633275" y="3730625"/>
              <a:ext cx="1242300" cy="780000"/>
            </a:xfrm>
            <a:prstGeom prst="straightConnector1">
              <a:avLst/>
            </a:prstGeom>
            <a:noFill/>
            <a:ln w="28575" cap="flat" cmpd="sng">
              <a:solidFill>
                <a:srgbClr val="9900F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6" name="Google Shape;276;p41"/>
            <p:cNvCxnSpPr/>
            <p:nvPr/>
          </p:nvCxnSpPr>
          <p:spPr>
            <a:xfrm>
              <a:off x="5876100" y="3758850"/>
              <a:ext cx="1304100" cy="736500"/>
            </a:xfrm>
            <a:prstGeom prst="straightConnector1">
              <a:avLst/>
            </a:prstGeom>
            <a:noFill/>
            <a:ln w="28575" cap="flat" cmpd="sng">
              <a:solidFill>
                <a:srgbClr val="9900F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7" name="Google Shape;277;p41"/>
            <p:cNvCxnSpPr/>
            <p:nvPr/>
          </p:nvCxnSpPr>
          <p:spPr>
            <a:xfrm>
              <a:off x="4709050" y="4534625"/>
              <a:ext cx="921600" cy="1172700"/>
            </a:xfrm>
            <a:prstGeom prst="straightConnector1">
              <a:avLst/>
            </a:prstGeom>
            <a:noFill/>
            <a:ln w="28575" cap="flat" cmpd="sng">
              <a:solidFill>
                <a:srgbClr val="9900F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8" name="Google Shape;278;p41"/>
            <p:cNvCxnSpPr/>
            <p:nvPr/>
          </p:nvCxnSpPr>
          <p:spPr>
            <a:xfrm>
              <a:off x="8267425" y="3973200"/>
              <a:ext cx="1413600" cy="1718400"/>
            </a:xfrm>
            <a:prstGeom prst="straightConnector1">
              <a:avLst/>
            </a:prstGeom>
            <a:noFill/>
            <a:ln w="28575" cap="flat" cmpd="sng">
              <a:solidFill>
                <a:srgbClr val="9900F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9" name="Google Shape;279;p41"/>
            <p:cNvCxnSpPr/>
            <p:nvPr/>
          </p:nvCxnSpPr>
          <p:spPr>
            <a:xfrm>
              <a:off x="6474450" y="2961000"/>
              <a:ext cx="1718400" cy="936000"/>
            </a:xfrm>
            <a:prstGeom prst="straightConnector1">
              <a:avLst/>
            </a:prstGeom>
            <a:noFill/>
            <a:ln w="28575" cap="flat" cmpd="sng">
              <a:solidFill>
                <a:srgbClr val="9900F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0" name="Google Shape;280;p41"/>
            <p:cNvCxnSpPr/>
            <p:nvPr/>
          </p:nvCxnSpPr>
          <p:spPr>
            <a:xfrm>
              <a:off x="7976975" y="5055200"/>
              <a:ext cx="952200" cy="1173900"/>
            </a:xfrm>
            <a:prstGeom prst="straightConnector1">
              <a:avLst/>
            </a:prstGeom>
            <a:noFill/>
            <a:ln w="28575" cap="flat" cmpd="sng">
              <a:solidFill>
                <a:srgbClr val="9900F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1" name="Google Shape;281;p41"/>
            <p:cNvCxnSpPr/>
            <p:nvPr/>
          </p:nvCxnSpPr>
          <p:spPr>
            <a:xfrm flipH="1">
              <a:off x="6289413" y="4508275"/>
              <a:ext cx="896700" cy="1076400"/>
            </a:xfrm>
            <a:prstGeom prst="straightConnector1">
              <a:avLst/>
            </a:prstGeom>
            <a:noFill/>
            <a:ln w="28575" cap="flat" cmpd="sng">
              <a:solidFill>
                <a:srgbClr val="9900F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2" name="Google Shape;282;p41"/>
            <p:cNvCxnSpPr/>
            <p:nvPr/>
          </p:nvCxnSpPr>
          <p:spPr>
            <a:xfrm flipH="1">
              <a:off x="6981288" y="5031050"/>
              <a:ext cx="927300" cy="1182600"/>
            </a:xfrm>
            <a:prstGeom prst="straightConnector1">
              <a:avLst/>
            </a:prstGeom>
            <a:noFill/>
            <a:ln w="28575" cap="flat" cmpd="sng">
              <a:solidFill>
                <a:srgbClr val="9900F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3" name="Google Shape;283;p41"/>
            <p:cNvCxnSpPr/>
            <p:nvPr/>
          </p:nvCxnSpPr>
          <p:spPr>
            <a:xfrm rot="10800000" flipH="1">
              <a:off x="4907500" y="5707325"/>
              <a:ext cx="738600" cy="461400"/>
            </a:xfrm>
            <a:prstGeom prst="straightConnector1">
              <a:avLst/>
            </a:prstGeom>
            <a:noFill/>
            <a:ln w="28575" cap="flat" cmpd="sng">
              <a:solidFill>
                <a:srgbClr val="9900F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4" name="Google Shape;284;p41"/>
            <p:cNvCxnSpPr/>
            <p:nvPr/>
          </p:nvCxnSpPr>
          <p:spPr>
            <a:xfrm rot="10800000">
              <a:off x="6274850" y="5661575"/>
              <a:ext cx="705900" cy="536700"/>
            </a:xfrm>
            <a:prstGeom prst="straightConnector1">
              <a:avLst/>
            </a:prstGeom>
            <a:noFill/>
            <a:ln w="28575" cap="flat" cmpd="sng">
              <a:solidFill>
                <a:srgbClr val="9900F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5" name="Google Shape;285;p41"/>
            <p:cNvCxnSpPr/>
            <p:nvPr/>
          </p:nvCxnSpPr>
          <p:spPr>
            <a:xfrm rot="10800000" flipH="1">
              <a:off x="8942425" y="5752250"/>
              <a:ext cx="738600" cy="461400"/>
            </a:xfrm>
            <a:prstGeom prst="straightConnector1">
              <a:avLst/>
            </a:prstGeom>
            <a:noFill/>
            <a:ln w="28575" cap="flat" cmpd="sng">
              <a:solidFill>
                <a:srgbClr val="9900F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286" name="Google Shape;286;p41"/>
            <p:cNvSpPr/>
            <p:nvPr/>
          </p:nvSpPr>
          <p:spPr>
            <a:xfrm rot="-1727534">
              <a:off x="3596444" y="3618819"/>
              <a:ext cx="324520" cy="55425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9900F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900"/>
            </a:p>
          </p:txBody>
        </p:sp>
        <p:sp>
          <p:nvSpPr>
            <p:cNvPr id="287" name="Google Shape;287;p41"/>
            <p:cNvSpPr/>
            <p:nvPr/>
          </p:nvSpPr>
          <p:spPr>
            <a:xfrm rot="-2700000">
              <a:off x="2032244" y="5164565"/>
              <a:ext cx="324562" cy="55408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9900F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900"/>
            </a:p>
          </p:txBody>
        </p:sp>
        <p:sp>
          <p:nvSpPr>
            <p:cNvPr id="288" name="Google Shape;288;p41"/>
            <p:cNvSpPr/>
            <p:nvPr/>
          </p:nvSpPr>
          <p:spPr>
            <a:xfrm rot="8100000">
              <a:off x="3373487" y="5187174"/>
              <a:ext cx="324562" cy="55408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9900F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900"/>
            </a:p>
          </p:txBody>
        </p:sp>
        <p:sp>
          <p:nvSpPr>
            <p:cNvPr id="289" name="Google Shape;289;p41"/>
            <p:cNvSpPr/>
            <p:nvPr/>
          </p:nvSpPr>
          <p:spPr>
            <a:xfrm rot="8100000">
              <a:off x="7461799" y="5164549"/>
              <a:ext cx="324562" cy="55408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9900F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900"/>
            </a:p>
          </p:txBody>
        </p:sp>
        <p:sp>
          <p:nvSpPr>
            <p:cNvPr id="290" name="Google Shape;290;p41"/>
            <p:cNvSpPr/>
            <p:nvPr/>
          </p:nvSpPr>
          <p:spPr>
            <a:xfrm rot="8437715">
              <a:off x="9110270" y="5705946"/>
              <a:ext cx="324429" cy="55402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9900F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900"/>
            </a:p>
          </p:txBody>
        </p:sp>
        <p:sp>
          <p:nvSpPr>
            <p:cNvPr id="291" name="Google Shape;291;p41"/>
            <p:cNvSpPr/>
            <p:nvPr/>
          </p:nvSpPr>
          <p:spPr>
            <a:xfrm rot="8437715">
              <a:off x="5155070" y="5643021"/>
              <a:ext cx="324429" cy="55402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9900F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900"/>
            </a:p>
          </p:txBody>
        </p:sp>
        <p:sp>
          <p:nvSpPr>
            <p:cNvPr id="292" name="Google Shape;292;p41"/>
            <p:cNvSpPr/>
            <p:nvPr/>
          </p:nvSpPr>
          <p:spPr>
            <a:xfrm rot="1879604">
              <a:off x="6719556" y="2883484"/>
              <a:ext cx="324859" cy="554223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9900F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900"/>
            </a:p>
          </p:txBody>
        </p:sp>
        <p:sp>
          <p:nvSpPr>
            <p:cNvPr id="293" name="Google Shape;293;p41"/>
            <p:cNvSpPr/>
            <p:nvPr/>
          </p:nvSpPr>
          <p:spPr>
            <a:xfrm rot="3186536">
              <a:off x="4686380" y="4463991"/>
              <a:ext cx="324840" cy="5541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9900F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900"/>
            </a:p>
          </p:txBody>
        </p:sp>
        <p:sp>
          <p:nvSpPr>
            <p:cNvPr id="294" name="Google Shape;294;p41"/>
            <p:cNvSpPr/>
            <p:nvPr/>
          </p:nvSpPr>
          <p:spPr>
            <a:xfrm rot="8700219">
              <a:off x="5316225" y="3708201"/>
              <a:ext cx="324834" cy="553965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9900F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900"/>
            </a:p>
          </p:txBody>
        </p:sp>
        <p:sp>
          <p:nvSpPr>
            <p:cNvPr id="295" name="Google Shape;295;p41"/>
            <p:cNvSpPr/>
            <p:nvPr/>
          </p:nvSpPr>
          <p:spPr>
            <a:xfrm rot="3186536">
              <a:off x="8597630" y="4236141"/>
              <a:ext cx="324840" cy="5541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9900F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900"/>
            </a:p>
          </p:txBody>
        </p:sp>
        <p:sp>
          <p:nvSpPr>
            <p:cNvPr id="296" name="Google Shape;296;p41"/>
            <p:cNvSpPr/>
            <p:nvPr/>
          </p:nvSpPr>
          <p:spPr>
            <a:xfrm rot="-8702821">
              <a:off x="6555315" y="3979510"/>
              <a:ext cx="324662" cy="55394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9900F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900"/>
            </a:p>
          </p:txBody>
        </p:sp>
        <p:sp>
          <p:nvSpPr>
            <p:cNvPr id="297" name="Google Shape;297;p41"/>
            <p:cNvSpPr/>
            <p:nvPr/>
          </p:nvSpPr>
          <p:spPr>
            <a:xfrm rot="-3109675">
              <a:off x="6151323" y="5189102"/>
              <a:ext cx="324744" cy="554001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9900F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900"/>
            </a:p>
          </p:txBody>
        </p:sp>
      </p:grpSp>
      <p:sp>
        <p:nvSpPr>
          <p:cNvPr id="298" name="Google Shape;298;p41"/>
          <p:cNvSpPr/>
          <p:nvPr/>
        </p:nvSpPr>
        <p:spPr>
          <a:xfrm>
            <a:off x="6662775" y="1899825"/>
            <a:ext cx="2346975" cy="850275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we get to a leaf node, we stop and go back to the root. </a:t>
            </a:r>
            <a:endParaRPr sz="135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1"/>
          <p:cNvSpPr/>
          <p:nvPr/>
        </p:nvSpPr>
        <p:spPr>
          <a:xfrm rot="-7728522">
            <a:off x="3265012" y="4003932"/>
            <a:ext cx="243410" cy="41562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Binary Search Tree Traversal</a:t>
            </a:r>
            <a:endParaRPr dirty="0"/>
          </a:p>
        </p:txBody>
      </p:sp>
      <p:sp>
        <p:nvSpPr>
          <p:cNvPr id="4" name="Google Shape;462;p48">
            <a:extLst>
              <a:ext uri="{FF2B5EF4-FFF2-40B4-BE49-F238E27FC236}">
                <a16:creationId xmlns:a16="http://schemas.microsoft.com/office/drawing/2014/main" id="{84F91328-3E22-4F0F-975A-A6785477C12D}"/>
              </a:ext>
            </a:extLst>
          </p:cNvPr>
          <p:cNvSpPr txBox="1"/>
          <p:nvPr/>
        </p:nvSpPr>
        <p:spPr>
          <a:xfrm>
            <a:off x="1932708" y="1547375"/>
            <a:ext cx="5278583" cy="20487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traverse(</a:t>
            </a:r>
            <a:r>
              <a:rPr lang="en-US" sz="1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BSTNode</a:t>
            </a: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root)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/* base case – moved beyond a leaf */</a:t>
            </a:r>
            <a:endParaRPr lang="en-US" sz="1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if(root == NULL)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traverse(root-&gt;left);   </a:t>
            </a:r>
            <a:r>
              <a:rPr lang="en-US" sz="1400" b="1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/* traverse left */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traverse(root-&gt;right);  </a:t>
            </a:r>
            <a:r>
              <a:rPr lang="en-US" sz="1400" b="1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/* traverse right */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210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55;p44">
            <a:extLst>
              <a:ext uri="{FF2B5EF4-FFF2-40B4-BE49-F238E27FC236}">
                <a16:creationId xmlns:a16="http://schemas.microsoft.com/office/drawing/2014/main" id="{92A77D19-BD60-4743-8DA2-B3A374E3C4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62" y="1407649"/>
            <a:ext cx="6336876" cy="326395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BST Traversal</a:t>
            </a:r>
            <a:endParaRPr dirty="0"/>
          </a:p>
        </p:txBody>
      </p:sp>
      <p:sp>
        <p:nvSpPr>
          <p:cNvPr id="4" name="Google Shape;462;p48">
            <a:extLst>
              <a:ext uri="{FF2B5EF4-FFF2-40B4-BE49-F238E27FC236}">
                <a16:creationId xmlns:a16="http://schemas.microsoft.com/office/drawing/2014/main" id="{84F91328-3E22-4F0F-975A-A6785477C12D}"/>
              </a:ext>
            </a:extLst>
          </p:cNvPr>
          <p:cNvSpPr txBox="1"/>
          <p:nvPr/>
        </p:nvSpPr>
        <p:spPr>
          <a:xfrm>
            <a:off x="4763832" y="134211"/>
            <a:ext cx="4225105" cy="15986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traverse(</a:t>
            </a:r>
            <a:r>
              <a:rPr lang="en-US" sz="11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BSTNode</a:t>
            </a:r>
            <a:r>
              <a:rPr lang="en-US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root)</a:t>
            </a:r>
            <a:endParaRPr lang="en-US"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en-US"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00" b="1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/* base case – moved beyond a leaf */</a:t>
            </a:r>
            <a:endParaRPr lang="en-US"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if(root == NULL)</a:t>
            </a:r>
            <a:endParaRPr lang="en-US"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lang="en-US"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traverse(root-&gt;left);   </a:t>
            </a:r>
            <a:r>
              <a:rPr lang="en-US" sz="1100" b="1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/* traverse left */</a:t>
            </a:r>
            <a:endParaRPr lang="en-US"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traverse(root-&gt;right);  </a:t>
            </a:r>
            <a:r>
              <a:rPr lang="en-US" sz="1100" b="1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/* traverse right */</a:t>
            </a:r>
            <a:endParaRPr lang="en-US"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100" dirty="0"/>
          </a:p>
        </p:txBody>
      </p:sp>
      <p:sp>
        <p:nvSpPr>
          <p:cNvPr id="3" name="Google Shape;358;p44">
            <a:extLst>
              <a:ext uri="{FF2B5EF4-FFF2-40B4-BE49-F238E27FC236}">
                <a16:creationId xmlns:a16="http://schemas.microsoft.com/office/drawing/2014/main" id="{F2E5BABE-F654-4162-8C41-05AC0E5E71C8}"/>
              </a:ext>
            </a:extLst>
          </p:cNvPr>
          <p:cNvSpPr/>
          <p:nvPr/>
        </p:nvSpPr>
        <p:spPr>
          <a:xfrm>
            <a:off x="4284282" y="1853335"/>
            <a:ext cx="613800" cy="567600"/>
          </a:xfrm>
          <a:prstGeom prst="ellipse">
            <a:avLst/>
          </a:prstGeom>
          <a:noFill/>
          <a:ln w="38100" cap="flat" cmpd="sng">
            <a:solidFill>
              <a:srgbClr val="99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94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09877E-6 L -0.18524 0.192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71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24 0.19259 L -0.27951 0.388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951 0.38889 L -0.34861 0.520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65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61 0.52006 L -0.27951 0.3888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951 0.38889 L -0.22951 0.5200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65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951 0.52006 L -0.27951 0.3888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951 0.38889 L -0.18524 0.1925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-9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24 0.19259 L -0.09236 0.3873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36 0.38735 L -0.14878 0.5200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0" y="6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78 0.52006 L -0.09236 0.3873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-6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36 0.38735 L -0.04236 0.5200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6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36 0.52006 L -0.09236 0.3873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66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36 0.38735 L -0.18524 0.1925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-9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24 0.19259 L -3.33333E-6 -2.09877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3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09877E-6 L 0.18664 0.1938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9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64 0.19383 L 0.09306 0.3873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9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06 0.38735 L 0.03993 0.5163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6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93 0.51636 L 0.09306 0.3873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6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06 0.38735 L 0.14879 0.5200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6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9 0.52006 L 0.09306 0.3873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5" y="-66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06 0.38735 L 0.18664 0.1938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-9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64 0.19383 L 0.28021 0.3873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9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021 0.38735 L 0.23021 0.5200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6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21 0.52006 L 0.28021 0.38734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66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021 0.38735 L 0.33091 0.5200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6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91 0.52006 L 0.28021 0.38735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6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021 0.38735 L 0.18663 0.19382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5" y="-9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64 0.19383 L -3.33333E-6 -2.09877E-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0" y="-9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3" grpId="7" animBg="1"/>
      <p:bldP spid="3" grpId="8" animBg="1"/>
      <p:bldP spid="3" grpId="9" animBg="1"/>
      <p:bldP spid="3" grpId="10" animBg="1"/>
      <p:bldP spid="3" grpId="11" animBg="1"/>
      <p:bldP spid="3" grpId="12" animBg="1"/>
      <p:bldP spid="3" grpId="13" animBg="1"/>
      <p:bldP spid="3" grpId="14" animBg="1"/>
      <p:bldP spid="3" grpId="15" animBg="1"/>
      <p:bldP spid="3" grpId="16" animBg="1"/>
      <p:bldP spid="3" grpId="17" animBg="1"/>
      <p:bldP spid="3" grpId="18" animBg="1"/>
      <p:bldP spid="3" grpId="19" animBg="1"/>
      <p:bldP spid="3" grpId="20" animBg="1"/>
      <p:bldP spid="3" grpId="21" animBg="1"/>
      <p:bldP spid="3" grpId="22" animBg="1"/>
      <p:bldP spid="3" grpId="23" animBg="1"/>
      <p:bldP spid="3" grpId="24" animBg="1"/>
      <p:bldP spid="3" grpId="25" animBg="1"/>
      <p:bldP spid="3" grpId="26" animBg="1"/>
      <p:bldP spid="3" grpId="27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Binary Search Tree Traversal Order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When traversing a BST, there are three orders in which the values can appear: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750"/>
              </a:spcBef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Inorder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left subtree,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root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right subtree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0"/>
              </a:spcBef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Preorder: root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left subtree, right subtree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0"/>
              </a:spcBef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Postorder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left subtree, right subtree,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root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1028700" indent="0">
              <a:spcBef>
                <a:spcPts val="375"/>
              </a:spcBef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375"/>
              </a:spcBef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When we refer to the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root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in this traversal order, we mean the </a:t>
            </a: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root of the current subtree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(i.e., current node) in which we are accessing/print its data.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indent="0">
              <a:spcBef>
                <a:spcPts val="375"/>
              </a:spcBef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3001387" y="4114894"/>
            <a:ext cx="3141225" cy="517725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zyBooks only covers </a:t>
            </a:r>
            <a:r>
              <a:rPr lang="en-US" sz="15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inorder</a:t>
            </a:r>
            <a:endParaRPr lang="en-US" sz="15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NEED to know all 3 traversals</a:t>
            </a:r>
            <a:endParaRPr sz="135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/>
              <a:t>Inorder Traversal</a:t>
            </a:r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buNone/>
            </a:pPr>
            <a:r>
              <a:rPr lang="en-US" sz="1650"/>
              <a:t>Inorder Traversal Rule (when to access/print):  </a:t>
            </a:r>
            <a:r>
              <a:rPr lang="en-US" sz="1650" b="1"/>
              <a:t>Left</a:t>
            </a:r>
            <a:r>
              <a:rPr lang="en-US" sz="1650"/>
              <a:t> subtree, </a:t>
            </a:r>
            <a:r>
              <a:rPr lang="en-US" sz="1650" b="1"/>
              <a:t>Root</a:t>
            </a:r>
            <a:r>
              <a:rPr lang="en-US" sz="1650"/>
              <a:t>, </a:t>
            </a:r>
            <a:r>
              <a:rPr lang="en-US" sz="1650" b="1"/>
              <a:t>Right</a:t>
            </a:r>
            <a:r>
              <a:rPr lang="en-US" sz="1650"/>
              <a:t> subtree</a:t>
            </a:r>
            <a:endParaRPr sz="1650"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-US" b="1"/>
              <a:t>Inorder sequence: </a:t>
            </a:r>
            <a:r>
              <a:rPr lang="en-US"/>
              <a:t> 50, 100, 150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82" y="2224256"/>
            <a:ext cx="3946790" cy="167651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/>
          <p:nvPr/>
        </p:nvSpPr>
        <p:spPr>
          <a:xfrm>
            <a:off x="218231" y="4465331"/>
            <a:ext cx="4418550" cy="310725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 will print out the values in ascending order.</a:t>
            </a:r>
            <a:endParaRPr sz="135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9"/>
          <p:cNvSpPr/>
          <p:nvPr/>
        </p:nvSpPr>
        <p:spPr>
          <a:xfrm rot="-1728265">
            <a:off x="2045968" y="1903417"/>
            <a:ext cx="885857" cy="415688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900"/>
          </a:p>
        </p:txBody>
      </p:sp>
      <p:cxnSp>
        <p:nvCxnSpPr>
          <p:cNvPr id="169" name="Google Shape;169;p29"/>
          <p:cNvCxnSpPr/>
          <p:nvPr/>
        </p:nvCxnSpPr>
        <p:spPr>
          <a:xfrm flipH="1">
            <a:off x="402697" y="2324673"/>
            <a:ext cx="1698075" cy="1000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70" name="Google Shape;170;p29"/>
          <p:cNvCxnSpPr/>
          <p:nvPr/>
        </p:nvCxnSpPr>
        <p:spPr>
          <a:xfrm flipH="1">
            <a:off x="828472" y="2945279"/>
            <a:ext cx="1743300" cy="1024425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171;p29"/>
          <p:cNvCxnSpPr/>
          <p:nvPr/>
        </p:nvCxnSpPr>
        <p:spPr>
          <a:xfrm rot="10800000" flipH="1">
            <a:off x="4268981" y="3313838"/>
            <a:ext cx="460350" cy="7020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72" name="Google Shape;172;p29"/>
          <p:cNvCxnSpPr/>
          <p:nvPr/>
        </p:nvCxnSpPr>
        <p:spPr>
          <a:xfrm>
            <a:off x="2577506" y="2957231"/>
            <a:ext cx="1748925" cy="10701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29"/>
          <p:cNvCxnSpPr/>
          <p:nvPr/>
        </p:nvCxnSpPr>
        <p:spPr>
          <a:xfrm>
            <a:off x="2795381" y="2116481"/>
            <a:ext cx="1933875" cy="1208925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74" name="Google Shape;174;p29"/>
          <p:cNvCxnSpPr/>
          <p:nvPr/>
        </p:nvCxnSpPr>
        <p:spPr>
          <a:xfrm rot="10800000">
            <a:off x="447881" y="3301631"/>
            <a:ext cx="368325" cy="6444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9"/>
          <p:cNvSpPr txBox="1"/>
          <p:nvPr/>
        </p:nvSpPr>
        <p:spPr>
          <a:xfrm>
            <a:off x="4970906" y="1957230"/>
            <a:ext cx="3831750" cy="22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the standard tree traversal path (search left, then right)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16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inorder</a:t>
            </a:r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indent="-276225"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left subtree (if it exists) then print left node’s value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indent="-276225"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root node’s value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indent="-276225"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right subtree (if it exists) then print right node’s value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1795050" y="2370394"/>
            <a:ext cx="310725" cy="28755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200" b="1"/>
              <a:t>2</a:t>
            </a:r>
            <a:endParaRPr sz="1200" b="1"/>
          </a:p>
        </p:txBody>
      </p:sp>
      <p:sp>
        <p:nvSpPr>
          <p:cNvPr id="177" name="Google Shape;177;p29"/>
          <p:cNvSpPr/>
          <p:nvPr/>
        </p:nvSpPr>
        <p:spPr>
          <a:xfrm>
            <a:off x="344438" y="3347306"/>
            <a:ext cx="310725" cy="28755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200" b="1"/>
              <a:t>1</a:t>
            </a:r>
            <a:endParaRPr sz="1200" b="1"/>
          </a:p>
        </p:txBody>
      </p:sp>
      <p:sp>
        <p:nvSpPr>
          <p:cNvPr id="178" name="Google Shape;178;p29"/>
          <p:cNvSpPr/>
          <p:nvPr/>
        </p:nvSpPr>
        <p:spPr>
          <a:xfrm>
            <a:off x="3427856" y="3346931"/>
            <a:ext cx="310725" cy="28755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200" b="1"/>
              <a:t>3</a:t>
            </a:r>
            <a:endParaRPr sz="12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/>
              <a:t>Preorder Traversal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buNone/>
            </a:pPr>
            <a:r>
              <a:rPr lang="en-US" sz="1650"/>
              <a:t>Preorder Traversal Rule (when to access/print): </a:t>
            </a:r>
            <a:r>
              <a:rPr lang="en-US" sz="1650" b="1"/>
              <a:t>Root</a:t>
            </a:r>
            <a:r>
              <a:rPr lang="en-US" sz="1650"/>
              <a:t>, </a:t>
            </a:r>
            <a:r>
              <a:rPr lang="en-US" sz="1650" b="1"/>
              <a:t>Left</a:t>
            </a:r>
            <a:r>
              <a:rPr lang="en-US" sz="1650"/>
              <a:t> subtree, </a:t>
            </a:r>
            <a:r>
              <a:rPr lang="en-US" sz="1650" b="1"/>
              <a:t>Right</a:t>
            </a:r>
            <a:r>
              <a:rPr lang="en-US" sz="1650"/>
              <a:t> subtree</a:t>
            </a:r>
            <a:endParaRPr sz="1650"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-US" b="1"/>
              <a:t>Preorder sequence: </a:t>
            </a:r>
            <a:r>
              <a:rPr lang="en-US"/>
              <a:t> 100, 50, 150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82" y="2224256"/>
            <a:ext cx="3946790" cy="167651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/>
          <p:nvPr/>
        </p:nvSpPr>
        <p:spPr>
          <a:xfrm rot="-1728265">
            <a:off x="2045968" y="1903417"/>
            <a:ext cx="885857" cy="415688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900"/>
          </a:p>
        </p:txBody>
      </p:sp>
      <p:cxnSp>
        <p:nvCxnSpPr>
          <p:cNvPr id="188" name="Google Shape;188;p30"/>
          <p:cNvCxnSpPr/>
          <p:nvPr/>
        </p:nvCxnSpPr>
        <p:spPr>
          <a:xfrm flipH="1">
            <a:off x="402697" y="2324673"/>
            <a:ext cx="1698075" cy="1000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30"/>
          <p:cNvCxnSpPr/>
          <p:nvPr/>
        </p:nvCxnSpPr>
        <p:spPr>
          <a:xfrm flipH="1">
            <a:off x="828472" y="2945279"/>
            <a:ext cx="1743300" cy="1024425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30"/>
          <p:cNvCxnSpPr/>
          <p:nvPr/>
        </p:nvCxnSpPr>
        <p:spPr>
          <a:xfrm rot="10800000" flipH="1">
            <a:off x="4268981" y="3313838"/>
            <a:ext cx="460350" cy="7020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30"/>
          <p:cNvCxnSpPr/>
          <p:nvPr/>
        </p:nvCxnSpPr>
        <p:spPr>
          <a:xfrm>
            <a:off x="2577506" y="2957231"/>
            <a:ext cx="1748925" cy="10701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30"/>
          <p:cNvCxnSpPr/>
          <p:nvPr/>
        </p:nvCxnSpPr>
        <p:spPr>
          <a:xfrm>
            <a:off x="2795381" y="2116481"/>
            <a:ext cx="1933875" cy="1208925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30"/>
          <p:cNvCxnSpPr/>
          <p:nvPr/>
        </p:nvCxnSpPr>
        <p:spPr>
          <a:xfrm rot="10800000">
            <a:off x="447881" y="3301631"/>
            <a:ext cx="368325" cy="6444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94" name="Google Shape;194;p30"/>
          <p:cNvSpPr txBox="1"/>
          <p:nvPr/>
        </p:nvSpPr>
        <p:spPr>
          <a:xfrm>
            <a:off x="4970906" y="1957230"/>
            <a:ext cx="3831750" cy="22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the standard tree traversal path (search left, then right)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16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preorder</a:t>
            </a:r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indent="-276225"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root node’s value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indent="-276225"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left subtree (if it exists) then print left node’s value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indent="-276225"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right subtree (if it exists) then print right node’s value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1795050" y="2370394"/>
            <a:ext cx="310725" cy="28755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200" b="1"/>
              <a:t>1</a:t>
            </a:r>
            <a:endParaRPr sz="1200" b="1"/>
          </a:p>
        </p:txBody>
      </p:sp>
      <p:sp>
        <p:nvSpPr>
          <p:cNvPr id="196" name="Google Shape;196;p30"/>
          <p:cNvSpPr/>
          <p:nvPr/>
        </p:nvSpPr>
        <p:spPr>
          <a:xfrm>
            <a:off x="344438" y="3347306"/>
            <a:ext cx="310725" cy="28755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200" b="1"/>
              <a:t>2</a:t>
            </a:r>
            <a:endParaRPr sz="1200" b="1"/>
          </a:p>
        </p:txBody>
      </p:sp>
      <p:sp>
        <p:nvSpPr>
          <p:cNvPr id="197" name="Google Shape;197;p30"/>
          <p:cNvSpPr/>
          <p:nvPr/>
        </p:nvSpPr>
        <p:spPr>
          <a:xfrm>
            <a:off x="3427856" y="3346931"/>
            <a:ext cx="310725" cy="28755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200" b="1"/>
              <a:t>3</a:t>
            </a:r>
            <a:endParaRPr sz="12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894</Words>
  <Application>Microsoft Macintosh PowerPoint</Application>
  <PresentationFormat>On-screen Show (16:9)</PresentationFormat>
  <Paragraphs>173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Simple Light</vt:lpstr>
      <vt:lpstr>Module-11: Part-2: BST – Node, Traversal</vt:lpstr>
      <vt:lpstr>Binary Search Tree Node Structure</vt:lpstr>
      <vt:lpstr>BST Create New Node</vt:lpstr>
      <vt:lpstr>Binary Search Tree Traversal</vt:lpstr>
      <vt:lpstr>Binary Search Tree Traversal</vt:lpstr>
      <vt:lpstr>BST Traversal</vt:lpstr>
      <vt:lpstr>Binary Search Tree Traversal Order</vt:lpstr>
      <vt:lpstr>Inorder Traversal</vt:lpstr>
      <vt:lpstr>Preorder Traversal</vt:lpstr>
      <vt:lpstr>Postorder Traversal</vt:lpstr>
      <vt:lpstr>BST Traversal - InOrder</vt:lpstr>
      <vt:lpstr>BST Traversal - PreOrder</vt:lpstr>
      <vt:lpstr>BST Traversal - PostOrder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Module-02: Part-3: Strings</dc:title>
  <cp:lastModifiedBy>Roderick Simms</cp:lastModifiedBy>
  <cp:revision>3</cp:revision>
  <dcterms:modified xsi:type="dcterms:W3CDTF">2020-12-01T21:09:37Z</dcterms:modified>
</cp:coreProperties>
</file>