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67" r:id="rId3"/>
    <p:sldId id="273" r:id="rId4"/>
    <p:sldId id="274" r:id="rId5"/>
    <p:sldId id="268" r:id="rId6"/>
    <p:sldId id="269" r:id="rId7"/>
    <p:sldId id="275"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FD3D0-30F3-4F92-BF6F-CD173A75DE4C}" v="97" dt="2020-11-18T21:44:31.199"/>
    <p1510:client id="{BD18AF31-FDAF-4EC2-A6DA-12CFD199E6E3}" v="124" dt="2020-11-18T18:53:55.451"/>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9" autoAdjust="0"/>
    <p:restoredTop sz="94690"/>
  </p:normalViewPr>
  <p:slideViewPr>
    <p:cSldViewPr snapToGrid="0">
      <p:cViewPr varScale="1">
        <p:scale>
          <a:sx n="122" d="100"/>
          <a:sy n="122" d="100"/>
        </p:scale>
        <p:origin x="776" y="18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4f41b1d00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4f41b1d00_1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74f41b1d00_1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98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47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2e5bac264_0_9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2e5bac264_0_9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52e5bac264_0_9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e5bac264_0_9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52e5bac264_0_9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3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50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9312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Module-11: Part-3: BST – Insertion, Searching</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2" name="Google Shape;331;p40">
            <a:extLst>
              <a:ext uri="{FF2B5EF4-FFF2-40B4-BE49-F238E27FC236}">
                <a16:creationId xmlns:a16="http://schemas.microsoft.com/office/drawing/2014/main" id="{ACA27ABE-D7C6-4219-8A7C-482F4CB3A648}"/>
              </a:ext>
            </a:extLst>
          </p:cNvPr>
          <p:cNvPicPr preferRelativeResize="0"/>
          <p:nvPr/>
        </p:nvPicPr>
        <p:blipFill>
          <a:blip r:embed="rId3">
            <a:alphaModFix/>
          </a:blip>
          <a:stretch>
            <a:fillRect/>
          </a:stretch>
        </p:blipFill>
        <p:spPr>
          <a:xfrm>
            <a:off x="5157788" y="0"/>
            <a:ext cx="3986212" cy="2400300"/>
          </a:xfrm>
          <a:prstGeom prst="rect">
            <a:avLst/>
          </a:prstGeom>
          <a:noFill/>
          <a:ln>
            <a:noFill/>
          </a:ln>
        </p:spPr>
      </p:pic>
      <p:pic>
        <p:nvPicPr>
          <p:cNvPr id="3" name="Google Shape;374;p44">
            <a:extLst>
              <a:ext uri="{FF2B5EF4-FFF2-40B4-BE49-F238E27FC236}">
                <a16:creationId xmlns:a16="http://schemas.microsoft.com/office/drawing/2014/main" id="{AFFB9D26-DFEF-4839-A1D0-F604084E7D96}"/>
              </a:ext>
            </a:extLst>
          </p:cNvPr>
          <p:cNvPicPr preferRelativeResize="0"/>
          <p:nvPr/>
        </p:nvPicPr>
        <p:blipFill>
          <a:blip r:embed="rId4">
            <a:alphaModFix/>
          </a:blip>
          <a:stretch>
            <a:fillRect/>
          </a:stretch>
        </p:blipFill>
        <p:spPr>
          <a:xfrm>
            <a:off x="5157788" y="2326068"/>
            <a:ext cx="3986212" cy="2400300"/>
          </a:xfrm>
          <a:prstGeom prst="rect">
            <a:avLst/>
          </a:prstGeom>
          <a:noFill/>
          <a:ln>
            <a:noFill/>
          </a:ln>
        </p:spPr>
      </p:pic>
      <p:sp>
        <p:nvSpPr>
          <p:cNvPr id="302" name="Google Shape;302;p37"/>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dirty="0"/>
              <a:t>BST Insertion</a:t>
            </a:r>
            <a:endParaRPr dirty="0"/>
          </a:p>
        </p:txBody>
      </p:sp>
      <p:sp>
        <p:nvSpPr>
          <p:cNvPr id="303" name="Google Shape;303;p37"/>
          <p:cNvSpPr txBox="1">
            <a:spLocks noGrp="1"/>
          </p:cNvSpPr>
          <p:nvPr>
            <p:ph type="body" idx="1"/>
          </p:nvPr>
        </p:nvSpPr>
        <p:spPr>
          <a:xfrm>
            <a:off x="628650" y="1340644"/>
            <a:ext cx="4450556" cy="3263400"/>
          </a:xfrm>
          <a:prstGeom prst="rect">
            <a:avLst/>
          </a:prstGeom>
        </p:spPr>
        <p:txBody>
          <a:bodyPr spcFirstLastPara="1" wrap="square" lIns="68569" tIns="34275" rIns="68569" bIns="34275" anchor="t" anchorCtr="0">
            <a:noAutofit/>
          </a:bodyPr>
          <a:lstStyle/>
          <a:p>
            <a:pPr>
              <a:buChar char="●"/>
            </a:pPr>
            <a:r>
              <a:rPr lang="en-US" dirty="0"/>
              <a:t>To insert a new node into a BST, you have to find where it fits in the binary search tree in terms of the sorted order. That new node will become the left or right child of another node, depending on its value.</a:t>
            </a:r>
            <a:endParaRPr dirty="0"/>
          </a:p>
          <a:p>
            <a:pPr indent="0">
              <a:buNone/>
            </a:pPr>
            <a:endParaRPr dirty="0"/>
          </a:p>
          <a:p>
            <a:pPr>
              <a:buChar char="●"/>
            </a:pPr>
            <a:r>
              <a:rPr lang="en-US" dirty="0"/>
              <a:t>We will not rearrange nor replace nodes at insertion. Rather, we add the new node as a leaf to one of the bottom nodes that has room for a child.</a:t>
            </a:r>
            <a:endParaRPr dirty="0"/>
          </a:p>
          <a:p>
            <a:pPr indent="0">
              <a:buNone/>
            </a:pPr>
            <a:endParaRPr dirty="0"/>
          </a:p>
          <a:p>
            <a:pPr marL="0" indent="0">
              <a:buNone/>
            </a:pPr>
            <a:endParaRPr dirty="0"/>
          </a:p>
        </p:txBody>
      </p:sp>
      <p:sp>
        <p:nvSpPr>
          <p:cNvPr id="9" name="TextBox 8">
            <a:extLst>
              <a:ext uri="{FF2B5EF4-FFF2-40B4-BE49-F238E27FC236}">
                <a16:creationId xmlns:a16="http://schemas.microsoft.com/office/drawing/2014/main" id="{2F427942-D138-4FD3-8786-C77DAABF41FA}"/>
              </a:ext>
            </a:extLst>
          </p:cNvPr>
          <p:cNvSpPr txBox="1"/>
          <p:nvPr/>
        </p:nvSpPr>
        <p:spPr>
          <a:xfrm>
            <a:off x="6366867" y="2030968"/>
            <a:ext cx="1568054" cy="369332"/>
          </a:xfrm>
          <a:prstGeom prst="rect">
            <a:avLst/>
          </a:prstGeom>
          <a:noFill/>
        </p:spPr>
        <p:txBody>
          <a:bodyPr wrap="square">
            <a:spAutoFit/>
          </a:bodyPr>
          <a:lstStyle/>
          <a:p>
            <a:r>
              <a:rPr lang="en-US" sz="1800" dirty="0"/>
              <a:t>INSERT -- 25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Insertion</a:t>
            </a:r>
            <a:endParaRPr dirty="0"/>
          </a:p>
        </p:txBody>
      </p:sp>
      <p:sp>
        <p:nvSpPr>
          <p:cNvPr id="2" name="Google Shape;462;p48">
            <a:extLst>
              <a:ext uri="{FF2B5EF4-FFF2-40B4-BE49-F238E27FC236}">
                <a16:creationId xmlns:a16="http://schemas.microsoft.com/office/drawing/2014/main" id="{2C664C8C-2EAC-442B-8288-4835CAB5A222}"/>
              </a:ext>
            </a:extLst>
          </p:cNvPr>
          <p:cNvSpPr txBox="1"/>
          <p:nvPr/>
        </p:nvSpPr>
        <p:spPr>
          <a:xfrm>
            <a:off x="1778644" y="1669243"/>
            <a:ext cx="6232126" cy="2597957"/>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insertNode</a:t>
            </a:r>
            <a:r>
              <a:rPr lang="en-US" sz="1600" b="1" dirty="0">
                <a:solidFill>
                  <a:schemeClr val="dk1"/>
                </a:solidFill>
                <a:latin typeface="Courier New"/>
                <a:ea typeface="Courier New"/>
                <a:cs typeface="Courier New"/>
                <a:sym typeface="Courier New"/>
              </a:rPr>
              <a:t>(</a:t>
            </a:r>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root, </a:t>
            </a:r>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n)</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if(root == NULL)</a:t>
            </a:r>
          </a:p>
          <a:p>
            <a:r>
              <a:rPr lang="en-US" sz="1600" b="1" dirty="0">
                <a:solidFill>
                  <a:schemeClr val="dk1"/>
                </a:solidFill>
                <a:latin typeface="Courier New"/>
                <a:ea typeface="Courier New"/>
                <a:cs typeface="Courier New"/>
                <a:sym typeface="Courier New"/>
              </a:rPr>
              <a:t>        return n;</a:t>
            </a:r>
          </a:p>
          <a:p>
            <a:r>
              <a:rPr lang="en-US" sz="1600" b="1" dirty="0">
                <a:solidFill>
                  <a:schemeClr val="dk1"/>
                </a:solidFill>
                <a:latin typeface="Courier New"/>
                <a:ea typeface="Courier New"/>
                <a:cs typeface="Courier New"/>
                <a:sym typeface="Courier New"/>
              </a:rPr>
              <a:t>    else if(root-&gt;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 &gt;= n-&gt;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root-&gt;left = </a:t>
            </a:r>
            <a:r>
              <a:rPr lang="en-US" sz="1600" b="1" dirty="0" err="1">
                <a:solidFill>
                  <a:schemeClr val="dk1"/>
                </a:solidFill>
                <a:latin typeface="Courier New"/>
                <a:ea typeface="Courier New"/>
                <a:cs typeface="Courier New"/>
                <a:sym typeface="Courier New"/>
              </a:rPr>
              <a:t>insertNode</a:t>
            </a:r>
            <a:r>
              <a:rPr lang="en-US" sz="1600" b="1" dirty="0">
                <a:solidFill>
                  <a:schemeClr val="dk1"/>
                </a:solidFill>
                <a:latin typeface="Courier New"/>
                <a:ea typeface="Courier New"/>
                <a:cs typeface="Courier New"/>
                <a:sym typeface="Courier New"/>
              </a:rPr>
              <a:t>(root-&gt;left, n);</a:t>
            </a:r>
          </a:p>
          <a:p>
            <a:r>
              <a:rPr lang="en-US" sz="1600" b="1" dirty="0">
                <a:solidFill>
                  <a:schemeClr val="dk1"/>
                </a:solidFill>
                <a:latin typeface="Courier New"/>
                <a:ea typeface="Courier New"/>
                <a:cs typeface="Courier New"/>
                <a:sym typeface="Courier New"/>
              </a:rPr>
              <a:t>    else</a:t>
            </a:r>
          </a:p>
          <a:p>
            <a:r>
              <a:rPr lang="en-US" sz="1600" b="1" dirty="0">
                <a:solidFill>
                  <a:schemeClr val="dk1"/>
                </a:solidFill>
                <a:latin typeface="Courier New"/>
                <a:ea typeface="Courier New"/>
                <a:cs typeface="Courier New"/>
                <a:sym typeface="Courier New"/>
              </a:rPr>
              <a:t>        root-&gt;right = </a:t>
            </a:r>
            <a:r>
              <a:rPr lang="en-US" sz="1600" b="1" dirty="0" err="1">
                <a:solidFill>
                  <a:schemeClr val="dk1"/>
                </a:solidFill>
                <a:latin typeface="Courier New"/>
                <a:ea typeface="Courier New"/>
                <a:cs typeface="Courier New"/>
                <a:sym typeface="Courier New"/>
              </a:rPr>
              <a:t>insertNode</a:t>
            </a:r>
            <a:r>
              <a:rPr lang="en-US" sz="1600" b="1" dirty="0">
                <a:solidFill>
                  <a:schemeClr val="dk1"/>
                </a:solidFill>
                <a:latin typeface="Courier New"/>
                <a:ea typeface="Courier New"/>
                <a:cs typeface="Courier New"/>
                <a:sym typeface="Courier New"/>
              </a:rPr>
              <a:t>(root-&gt;right, n);</a:t>
            </a:r>
          </a:p>
          <a:p>
            <a:r>
              <a:rPr lang="en-US" sz="1600" b="1" dirty="0">
                <a:solidFill>
                  <a:schemeClr val="dk1"/>
                </a:solidFill>
                <a:latin typeface="Courier New"/>
                <a:ea typeface="Courier New"/>
                <a:cs typeface="Courier New"/>
                <a:sym typeface="Courier New"/>
              </a:rPr>
              <a:t>    return root;</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42334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9" name="Google Shape;374;p44">
            <a:extLst>
              <a:ext uri="{FF2B5EF4-FFF2-40B4-BE49-F238E27FC236}">
                <a16:creationId xmlns:a16="http://schemas.microsoft.com/office/drawing/2014/main" id="{9E3DDEF0-3F7A-4FAE-B38B-4624AE8317DA}"/>
              </a:ext>
            </a:extLst>
          </p:cNvPr>
          <p:cNvPicPr preferRelativeResize="0"/>
          <p:nvPr/>
        </p:nvPicPr>
        <p:blipFill>
          <a:blip r:embed="rId3">
            <a:alphaModFix/>
          </a:blip>
          <a:stretch>
            <a:fillRect/>
          </a:stretch>
        </p:blipFill>
        <p:spPr>
          <a:xfrm>
            <a:off x="2094523" y="1695938"/>
            <a:ext cx="5330092" cy="3399146"/>
          </a:xfrm>
          <a:prstGeom prst="rect">
            <a:avLst/>
          </a:prstGeom>
          <a:noFill/>
          <a:ln>
            <a:noFill/>
          </a:ln>
        </p:spPr>
      </p:pic>
      <p:pic>
        <p:nvPicPr>
          <p:cNvPr id="8" name="Google Shape;331;p40">
            <a:extLst>
              <a:ext uri="{FF2B5EF4-FFF2-40B4-BE49-F238E27FC236}">
                <a16:creationId xmlns:a16="http://schemas.microsoft.com/office/drawing/2014/main" id="{29ED6E43-F715-4DC9-8D55-3139CCD7CF68}"/>
              </a:ext>
            </a:extLst>
          </p:cNvPr>
          <p:cNvPicPr preferRelativeResize="0"/>
          <p:nvPr/>
        </p:nvPicPr>
        <p:blipFill>
          <a:blip r:embed="rId4">
            <a:alphaModFix/>
          </a:blip>
          <a:stretch>
            <a:fillRect/>
          </a:stretch>
        </p:blipFill>
        <p:spPr>
          <a:xfrm>
            <a:off x="1976927" y="1695938"/>
            <a:ext cx="5447688" cy="3320448"/>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Insertion</a:t>
            </a:r>
            <a:endParaRPr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337538" y="1853335"/>
            <a:ext cx="541362" cy="553803"/>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2;p48">
            <a:extLst>
              <a:ext uri="{FF2B5EF4-FFF2-40B4-BE49-F238E27FC236}">
                <a16:creationId xmlns:a16="http://schemas.microsoft.com/office/drawing/2014/main" id="{B19D5470-6DB6-4326-B16E-8D1E5CCC7908}"/>
              </a:ext>
            </a:extLst>
          </p:cNvPr>
          <p:cNvSpPr txBox="1"/>
          <p:nvPr/>
        </p:nvSpPr>
        <p:spPr>
          <a:xfrm>
            <a:off x="5033107" y="45253"/>
            <a:ext cx="4056183" cy="165068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root, </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n)</a:t>
            </a:r>
          </a:p>
          <a:p>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if(root == NULL)</a:t>
            </a:r>
          </a:p>
          <a:p>
            <a:r>
              <a:rPr lang="en-US" sz="1050" b="1" dirty="0">
                <a:solidFill>
                  <a:schemeClr val="dk1"/>
                </a:solidFill>
                <a:latin typeface="Courier New"/>
                <a:ea typeface="Courier New"/>
                <a:cs typeface="Courier New"/>
                <a:sym typeface="Courier New"/>
              </a:rPr>
              <a:t>        return n;</a:t>
            </a:r>
          </a:p>
          <a:p>
            <a:r>
              <a:rPr lang="en-US" sz="1050" b="1" dirty="0">
                <a:solidFill>
                  <a:schemeClr val="dk1"/>
                </a:solidFill>
                <a:latin typeface="Courier New"/>
                <a:ea typeface="Courier New"/>
                <a:cs typeface="Courier New"/>
                <a:sym typeface="Courier New"/>
              </a:rPr>
              <a:t>    else if(root-&gt;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&gt;= n-&gt;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root-&gt;left =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(root-&gt;left, n);</a:t>
            </a:r>
          </a:p>
          <a:p>
            <a:r>
              <a:rPr lang="en-US" sz="1050" b="1" dirty="0">
                <a:solidFill>
                  <a:schemeClr val="dk1"/>
                </a:solidFill>
                <a:latin typeface="Courier New"/>
                <a:ea typeface="Courier New"/>
                <a:cs typeface="Courier New"/>
                <a:sym typeface="Courier New"/>
              </a:rPr>
              <a:t>    else</a:t>
            </a:r>
          </a:p>
          <a:p>
            <a:r>
              <a:rPr lang="en-US" sz="1050" b="1" dirty="0">
                <a:solidFill>
                  <a:schemeClr val="dk1"/>
                </a:solidFill>
                <a:latin typeface="Courier New"/>
                <a:ea typeface="Courier New"/>
                <a:cs typeface="Courier New"/>
                <a:sym typeface="Courier New"/>
              </a:rPr>
              <a:t>        root-&gt;right =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(root-&gt;right, n);</a:t>
            </a:r>
          </a:p>
          <a:p>
            <a:r>
              <a:rPr lang="en-US" sz="1050" b="1" dirty="0">
                <a:solidFill>
                  <a:schemeClr val="dk1"/>
                </a:solidFill>
                <a:latin typeface="Courier New"/>
                <a:ea typeface="Courier New"/>
                <a:cs typeface="Courier New"/>
                <a:sym typeface="Courier New"/>
              </a:rPr>
              <a:t>    return root;</a:t>
            </a:r>
          </a:p>
          <a:p>
            <a:r>
              <a:rPr lang="en-US" sz="1050" b="1" dirty="0">
                <a:solidFill>
                  <a:schemeClr val="dk1"/>
                </a:solidFill>
                <a:latin typeface="Courier New"/>
                <a:ea typeface="Courier New"/>
                <a:cs typeface="Courier New"/>
                <a:sym typeface="Courier New"/>
              </a:rPr>
              <a:t>}</a:t>
            </a:r>
          </a:p>
        </p:txBody>
      </p:sp>
      <p:sp>
        <p:nvSpPr>
          <p:cNvPr id="10" name="TextBox 9">
            <a:extLst>
              <a:ext uri="{FF2B5EF4-FFF2-40B4-BE49-F238E27FC236}">
                <a16:creationId xmlns:a16="http://schemas.microsoft.com/office/drawing/2014/main" id="{746DEC6B-8471-43B0-8426-B5CA9BB457AC}"/>
              </a:ext>
            </a:extLst>
          </p:cNvPr>
          <p:cNvSpPr txBox="1"/>
          <p:nvPr/>
        </p:nvSpPr>
        <p:spPr>
          <a:xfrm>
            <a:off x="6366867" y="2030968"/>
            <a:ext cx="1568054" cy="369332"/>
          </a:xfrm>
          <a:prstGeom prst="rect">
            <a:avLst/>
          </a:prstGeom>
          <a:noFill/>
        </p:spPr>
        <p:txBody>
          <a:bodyPr wrap="square">
            <a:spAutoFit/>
          </a:bodyPr>
          <a:lstStyle/>
          <a:p>
            <a:r>
              <a:rPr lang="en-US" sz="1800" dirty="0"/>
              <a:t>INSERT -- 25</a:t>
            </a:r>
          </a:p>
        </p:txBody>
      </p:sp>
    </p:spTree>
    <p:extLst>
      <p:ext uri="{BB962C8B-B14F-4D97-AF65-F5344CB8AC3E}">
        <p14:creationId xmlns:p14="http://schemas.microsoft.com/office/powerpoint/2010/main" val="241994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4"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15677 0.16821 " pathEditMode="relative" rAng="0" ptsTypes="AA">
                                      <p:cBhvr>
                                        <p:cTn id="16" dur="2000" fill="hold"/>
                                        <p:tgtEl>
                                          <p:spTgt spid="3"/>
                                        </p:tgtEl>
                                        <p:attrNameLst>
                                          <p:attrName>ppt_x</p:attrName>
                                          <p:attrName>ppt_y</p:attrName>
                                        </p:attrNameLst>
                                      </p:cBhvr>
                                      <p:rCtr x="-7847" y="8395"/>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5677 0.16821 L -0.07726 0.33518 " pathEditMode="relative" rAng="0" ptsTypes="AA">
                                      <p:cBhvr>
                                        <p:cTn id="20" dur="2000" fill="hold"/>
                                        <p:tgtEl>
                                          <p:spTgt spid="3"/>
                                        </p:tgtEl>
                                        <p:attrNameLst>
                                          <p:attrName>ppt_x</p:attrName>
                                          <p:attrName>ppt_y</p:attrName>
                                        </p:attrNameLst>
                                      </p:cBhvr>
                                      <p:rCtr x="3976" y="8333"/>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07726 0.33518 L -0.15677 0.16821 " pathEditMode="relative" rAng="0" ptsTypes="AA">
                                      <p:cBhvr>
                                        <p:cTn id="30" dur="2000" fill="hold"/>
                                        <p:tgtEl>
                                          <p:spTgt spid="3"/>
                                        </p:tgtEl>
                                        <p:attrNameLst>
                                          <p:attrName>ppt_x</p:attrName>
                                          <p:attrName>ppt_y</p:attrName>
                                        </p:attrNameLst>
                                      </p:cBhvr>
                                      <p:rCtr x="-3976" y="-842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15677 0.16821 L -2.77778E-6 -1.60494E-6 " pathEditMode="relative" rAng="0" ptsTypes="AA">
                                      <p:cBhvr>
                                        <p:cTn id="34" dur="2000" fill="hold"/>
                                        <p:tgtEl>
                                          <p:spTgt spid="3"/>
                                        </p:tgtEl>
                                        <p:attrNameLst>
                                          <p:attrName>ppt_x</p:attrName>
                                          <p:attrName>ppt_y</p:attrName>
                                        </p:attrNameLst>
                                      </p:cBhvr>
                                      <p:rCtr x="7934" y="-8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8"/>
          <p:cNvPicPr preferRelativeResize="0"/>
          <p:nvPr/>
        </p:nvPicPr>
        <p:blipFill>
          <a:blip r:embed="rId3">
            <a:alphaModFix/>
          </a:blip>
          <a:stretch>
            <a:fillRect/>
          </a:stretch>
        </p:blipFill>
        <p:spPr>
          <a:xfrm>
            <a:off x="2479463" y="2488105"/>
            <a:ext cx="4125393" cy="2084885"/>
          </a:xfrm>
          <a:prstGeom prst="rect">
            <a:avLst/>
          </a:prstGeom>
          <a:noFill/>
          <a:ln>
            <a:noFill/>
          </a:ln>
        </p:spPr>
      </p:pic>
      <p:sp>
        <p:nvSpPr>
          <p:cNvPr id="338" name="Google Shape;338;p38"/>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dirty="0"/>
              <a:t>BST Searching</a:t>
            </a:r>
            <a:endParaRPr dirty="0"/>
          </a:p>
        </p:txBody>
      </p:sp>
      <p:sp>
        <p:nvSpPr>
          <p:cNvPr id="339" name="Google Shape;339;p38"/>
          <p:cNvSpPr/>
          <p:nvPr/>
        </p:nvSpPr>
        <p:spPr>
          <a:xfrm>
            <a:off x="304613" y="3530547"/>
            <a:ext cx="2174850" cy="116797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a:solidFill>
                  <a:srgbClr val="FFFFFF"/>
                </a:solidFill>
                <a:latin typeface="Calibri"/>
                <a:ea typeface="Calibri"/>
                <a:cs typeface="Calibri"/>
                <a:sym typeface="Calibri"/>
              </a:rPr>
              <a:t>Assume we are searching for 90: at the root, we already know that if the node exists, it will be in the right subtree.</a:t>
            </a:r>
            <a:endParaRPr sz="1350" b="1">
              <a:solidFill>
                <a:srgbClr val="FFFFFF"/>
              </a:solidFill>
              <a:latin typeface="Calibri"/>
              <a:ea typeface="Calibri"/>
              <a:cs typeface="Calibri"/>
              <a:sym typeface="Calibri"/>
            </a:endParaRPr>
          </a:p>
        </p:txBody>
      </p:sp>
      <p:sp>
        <p:nvSpPr>
          <p:cNvPr id="340" name="Google Shape;340;p38"/>
          <p:cNvSpPr txBox="1">
            <a:spLocks noGrp="1"/>
          </p:cNvSpPr>
          <p:nvPr>
            <p:ph type="body" idx="1"/>
          </p:nvPr>
        </p:nvSpPr>
        <p:spPr>
          <a:xfrm>
            <a:off x="628650" y="1369219"/>
            <a:ext cx="7886700" cy="1426950"/>
          </a:xfrm>
          <a:prstGeom prst="rect">
            <a:avLst/>
          </a:prstGeom>
        </p:spPr>
        <p:txBody>
          <a:bodyPr spcFirstLastPara="1" wrap="square" lIns="68569" tIns="34275" rIns="68569" bIns="34275" anchor="t" anchorCtr="0">
            <a:noAutofit/>
          </a:bodyPr>
          <a:lstStyle/>
          <a:p>
            <a:pPr indent="-276225">
              <a:buSzPts val="2200"/>
              <a:buChar char="●"/>
            </a:pPr>
            <a:r>
              <a:rPr lang="en-US" sz="1650"/>
              <a:t>Searching a BST is looking for a key value in a specified data member of the BST node. Usually, this function returns a pointer to the node where it was found, </a:t>
            </a:r>
            <a:r>
              <a:rPr lang="en-US" sz="1650" b="1">
                <a:latin typeface="Courier New"/>
                <a:ea typeface="Courier New"/>
                <a:cs typeface="Courier New"/>
                <a:sym typeface="Courier New"/>
              </a:rPr>
              <a:t>NULL</a:t>
            </a:r>
            <a:r>
              <a:rPr lang="en-US" sz="1650"/>
              <a:t> if it was not found. Searching for a value in a BST is faster than a linked list because of its sorted organization. </a:t>
            </a:r>
            <a:endParaRPr sz="1650"/>
          </a:p>
          <a:p>
            <a:pPr lvl="1" indent="-276225">
              <a:spcBef>
                <a:spcPts val="0"/>
              </a:spcBef>
              <a:buSzPts val="2200"/>
              <a:buChar char="○"/>
            </a:pPr>
            <a:r>
              <a:rPr lang="en-US" sz="1650"/>
              <a:t>At each node, you can discard half the rest of the (sub) tree based on the comparison</a:t>
            </a:r>
            <a:endParaRPr sz="16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Searching</a:t>
            </a:r>
            <a:endParaRPr dirty="0"/>
          </a:p>
        </p:txBody>
      </p:sp>
      <p:sp>
        <p:nvSpPr>
          <p:cNvPr id="347" name="Google Shape;347;p39"/>
          <p:cNvSpPr/>
          <p:nvPr/>
        </p:nvSpPr>
        <p:spPr>
          <a:xfrm>
            <a:off x="3381075" y="4156406"/>
            <a:ext cx="2381850" cy="71325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Searching is based on the standard traversal code. </a:t>
            </a:r>
            <a:endParaRPr sz="1350" b="1" dirty="0">
              <a:solidFill>
                <a:srgbClr val="FFFFFF"/>
              </a:solidFill>
              <a:latin typeface="Calibri"/>
              <a:ea typeface="Calibri"/>
              <a:cs typeface="Calibri"/>
              <a:sym typeface="Calibri"/>
            </a:endParaRPr>
          </a:p>
        </p:txBody>
      </p:sp>
      <p:sp>
        <p:nvSpPr>
          <p:cNvPr id="2" name="Google Shape;462;p48">
            <a:extLst>
              <a:ext uri="{FF2B5EF4-FFF2-40B4-BE49-F238E27FC236}">
                <a16:creationId xmlns:a16="http://schemas.microsoft.com/office/drawing/2014/main" id="{54537663-1027-449C-AC53-AB2532766109}"/>
              </a:ext>
            </a:extLst>
          </p:cNvPr>
          <p:cNvSpPr txBox="1"/>
          <p:nvPr/>
        </p:nvSpPr>
        <p:spPr>
          <a:xfrm>
            <a:off x="2330986" y="1566184"/>
            <a:ext cx="4482028" cy="20111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search(</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root, int v)</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if(root == NULL || root-&gt;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 v)</a:t>
            </a:r>
          </a:p>
          <a:p>
            <a:r>
              <a:rPr lang="en-US" b="1" dirty="0">
                <a:solidFill>
                  <a:schemeClr val="dk1"/>
                </a:solidFill>
                <a:latin typeface="Courier New"/>
                <a:ea typeface="Courier New"/>
                <a:cs typeface="Courier New"/>
                <a:sym typeface="Courier New"/>
              </a:rPr>
              <a:t>        return root;</a:t>
            </a:r>
          </a:p>
          <a:p>
            <a:r>
              <a:rPr lang="en-US" b="1" dirty="0">
                <a:solidFill>
                  <a:schemeClr val="dk1"/>
                </a:solidFill>
                <a:latin typeface="Courier New"/>
                <a:ea typeface="Courier New"/>
                <a:cs typeface="Courier New"/>
                <a:sym typeface="Courier New"/>
              </a:rPr>
              <a:t>    else if(root-&gt;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&gt; v)</a:t>
            </a:r>
          </a:p>
          <a:p>
            <a:r>
              <a:rPr lang="en-US" b="1" dirty="0">
                <a:solidFill>
                  <a:schemeClr val="dk1"/>
                </a:solidFill>
                <a:latin typeface="Courier New"/>
                <a:ea typeface="Courier New"/>
                <a:cs typeface="Courier New"/>
                <a:sym typeface="Courier New"/>
              </a:rPr>
              <a:t>        return search(root-&gt;left, v);</a:t>
            </a:r>
          </a:p>
          <a:p>
            <a:r>
              <a:rPr lang="en-US" b="1" dirty="0">
                <a:solidFill>
                  <a:schemeClr val="dk1"/>
                </a:solidFill>
                <a:latin typeface="Courier New"/>
                <a:ea typeface="Courier New"/>
                <a:cs typeface="Courier New"/>
                <a:sym typeface="Courier New"/>
              </a:rPr>
              <a:t>    else </a:t>
            </a:r>
          </a:p>
          <a:p>
            <a:r>
              <a:rPr lang="en-US" b="1" dirty="0">
                <a:solidFill>
                  <a:schemeClr val="dk1"/>
                </a:solidFill>
                <a:latin typeface="Courier New"/>
                <a:ea typeface="Courier New"/>
                <a:cs typeface="Courier New"/>
                <a:sym typeface="Courier New"/>
              </a:rPr>
              <a:t>        return search(root-&gt;right, v);</a:t>
            </a:r>
          </a:p>
          <a:p>
            <a:r>
              <a:rPr lang="en-US" b="1" dirty="0">
                <a:solidFill>
                  <a:schemeClr val="dk1"/>
                </a:solidFill>
                <a:latin typeface="Courier New"/>
                <a:ea typeface="Courier New"/>
                <a:cs typeface="Courier New"/>
                <a:sym typeface="Courier New"/>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8" name="Google Shape;331;p40">
            <a:extLst>
              <a:ext uri="{FF2B5EF4-FFF2-40B4-BE49-F238E27FC236}">
                <a16:creationId xmlns:a16="http://schemas.microsoft.com/office/drawing/2014/main" id="{29ED6E43-F715-4DC9-8D55-3139CCD7CF68}"/>
              </a:ext>
            </a:extLst>
          </p:cNvPr>
          <p:cNvPicPr preferRelativeResize="0"/>
          <p:nvPr/>
        </p:nvPicPr>
        <p:blipFill>
          <a:blip r:embed="rId3">
            <a:alphaModFix/>
          </a:blip>
          <a:stretch>
            <a:fillRect/>
          </a:stretch>
        </p:blipFill>
        <p:spPr>
          <a:xfrm>
            <a:off x="1976927" y="1695938"/>
            <a:ext cx="5447688" cy="3320448"/>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Searching</a:t>
            </a:r>
            <a:endParaRPr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337538" y="1853335"/>
            <a:ext cx="541362" cy="553803"/>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2;p48">
            <a:extLst>
              <a:ext uri="{FF2B5EF4-FFF2-40B4-BE49-F238E27FC236}">
                <a16:creationId xmlns:a16="http://schemas.microsoft.com/office/drawing/2014/main" id="{B19D5470-6DB6-4326-B16E-8D1E5CCC7908}"/>
              </a:ext>
            </a:extLst>
          </p:cNvPr>
          <p:cNvSpPr txBox="1"/>
          <p:nvPr/>
        </p:nvSpPr>
        <p:spPr>
          <a:xfrm>
            <a:off x="5924062" y="45253"/>
            <a:ext cx="3165228" cy="1510009"/>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search(</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root, int v)</a:t>
            </a:r>
          </a:p>
          <a:p>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if(root == NULL || 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 v)</a:t>
            </a:r>
          </a:p>
          <a:p>
            <a:r>
              <a:rPr lang="en-US" sz="1050" b="1" dirty="0">
                <a:solidFill>
                  <a:schemeClr val="dk1"/>
                </a:solidFill>
                <a:latin typeface="Courier New"/>
                <a:ea typeface="Courier New"/>
                <a:cs typeface="Courier New"/>
                <a:sym typeface="Courier New"/>
              </a:rPr>
              <a:t>        return root;</a:t>
            </a:r>
          </a:p>
          <a:p>
            <a:r>
              <a:rPr lang="en-US" sz="1050" b="1" dirty="0">
                <a:solidFill>
                  <a:schemeClr val="dk1"/>
                </a:solidFill>
                <a:latin typeface="Courier New"/>
                <a:ea typeface="Courier New"/>
                <a:cs typeface="Courier New"/>
                <a:sym typeface="Courier New"/>
              </a:rPr>
              <a:t>    else if(root-&gt;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&gt; v)</a:t>
            </a:r>
          </a:p>
          <a:p>
            <a:r>
              <a:rPr lang="en-US" sz="1050" b="1" dirty="0">
                <a:solidFill>
                  <a:schemeClr val="dk1"/>
                </a:solidFill>
                <a:latin typeface="Courier New"/>
                <a:ea typeface="Courier New"/>
                <a:cs typeface="Courier New"/>
                <a:sym typeface="Courier New"/>
              </a:rPr>
              <a:t>        return search(root-&gt;left, v);</a:t>
            </a:r>
          </a:p>
          <a:p>
            <a:r>
              <a:rPr lang="en-US" sz="1050" b="1" dirty="0">
                <a:solidFill>
                  <a:schemeClr val="dk1"/>
                </a:solidFill>
                <a:latin typeface="Courier New"/>
                <a:ea typeface="Courier New"/>
                <a:cs typeface="Courier New"/>
                <a:sym typeface="Courier New"/>
              </a:rPr>
              <a:t>    else </a:t>
            </a:r>
          </a:p>
          <a:p>
            <a:r>
              <a:rPr lang="en-US" sz="1050" b="1" dirty="0">
                <a:solidFill>
                  <a:schemeClr val="dk1"/>
                </a:solidFill>
                <a:latin typeface="Courier New"/>
                <a:ea typeface="Courier New"/>
                <a:cs typeface="Courier New"/>
                <a:sym typeface="Courier New"/>
              </a:rPr>
              <a:t>        return search(root-&gt;right, v);</a:t>
            </a:r>
          </a:p>
          <a:p>
            <a:r>
              <a:rPr lang="en-US" sz="1050" b="1" dirty="0">
                <a:solidFill>
                  <a:schemeClr val="dk1"/>
                </a:solidFill>
                <a:latin typeface="Courier New"/>
                <a:ea typeface="Courier New"/>
                <a:cs typeface="Courier New"/>
                <a:sym typeface="Courier New"/>
              </a:rPr>
              <a:t>}</a:t>
            </a:r>
          </a:p>
        </p:txBody>
      </p:sp>
      <p:sp>
        <p:nvSpPr>
          <p:cNvPr id="10" name="TextBox 9">
            <a:extLst>
              <a:ext uri="{FF2B5EF4-FFF2-40B4-BE49-F238E27FC236}">
                <a16:creationId xmlns:a16="http://schemas.microsoft.com/office/drawing/2014/main" id="{746DEC6B-8471-43B0-8426-B5CA9BB457AC}"/>
              </a:ext>
            </a:extLst>
          </p:cNvPr>
          <p:cNvSpPr txBox="1"/>
          <p:nvPr/>
        </p:nvSpPr>
        <p:spPr>
          <a:xfrm>
            <a:off x="6653463" y="1668669"/>
            <a:ext cx="1706425" cy="369332"/>
          </a:xfrm>
          <a:prstGeom prst="rect">
            <a:avLst/>
          </a:prstGeom>
          <a:noFill/>
        </p:spPr>
        <p:txBody>
          <a:bodyPr wrap="square">
            <a:spAutoFit/>
          </a:bodyPr>
          <a:lstStyle/>
          <a:p>
            <a:r>
              <a:rPr lang="en-US" sz="1800" dirty="0"/>
              <a:t>SEARCH -- 90</a:t>
            </a:r>
          </a:p>
        </p:txBody>
      </p:sp>
    </p:spTree>
    <p:extLst>
      <p:ext uri="{BB962C8B-B14F-4D97-AF65-F5344CB8AC3E}">
        <p14:creationId xmlns:p14="http://schemas.microsoft.com/office/powerpoint/2010/main" val="35914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3"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15851 0.16667 " pathEditMode="relative" rAng="0" ptsTypes="AA">
                                      <p:cBhvr>
                                        <p:cTn id="16" dur="2000" fill="hold"/>
                                        <p:tgtEl>
                                          <p:spTgt spid="3"/>
                                        </p:tgtEl>
                                        <p:attrNameLst>
                                          <p:attrName>ppt_x</p:attrName>
                                          <p:attrName>ppt_y</p:attrName>
                                        </p:attrNameLst>
                                      </p:cBhvr>
                                      <p:rCtr x="7917" y="833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5851 0.16667 L 0.23628 0.33518 " pathEditMode="relative" rAng="0" ptsTypes="AA">
                                      <p:cBhvr>
                                        <p:cTn id="20" dur="2000" fill="hold"/>
                                        <p:tgtEl>
                                          <p:spTgt spid="3"/>
                                        </p:tgtEl>
                                        <p:attrNameLst>
                                          <p:attrName>ppt_x</p:attrName>
                                          <p:attrName>ppt_y</p:attrName>
                                        </p:attrNameLst>
                                      </p:cBhvr>
                                      <p:rCtr x="3889" y="842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2" nodeType="clickEffect">
                                  <p:stCondLst>
                                    <p:cond delay="0"/>
                                  </p:stCondLst>
                                  <p:childTnLst>
                                    <p:animMotion origin="layout" path="M 0.23628 0.33518 L 0.19618 0.50401 " pathEditMode="relative" rAng="0" ptsTypes="AA">
                                      <p:cBhvr>
                                        <p:cTn id="24" dur="2000" fill="hold"/>
                                        <p:tgtEl>
                                          <p:spTgt spid="3"/>
                                        </p:tgtEl>
                                        <p:attrNameLst>
                                          <p:attrName>ppt_x</p:attrName>
                                          <p:attrName>ppt_y</p:attrName>
                                        </p:attrNameLst>
                                      </p:cBhvr>
                                      <p:rCtr x="-2014" y="8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8" name="Google Shape;331;p40">
            <a:extLst>
              <a:ext uri="{FF2B5EF4-FFF2-40B4-BE49-F238E27FC236}">
                <a16:creationId xmlns:a16="http://schemas.microsoft.com/office/drawing/2014/main" id="{29ED6E43-F715-4DC9-8D55-3139CCD7CF68}"/>
              </a:ext>
            </a:extLst>
          </p:cNvPr>
          <p:cNvPicPr preferRelativeResize="0"/>
          <p:nvPr/>
        </p:nvPicPr>
        <p:blipFill>
          <a:blip r:embed="rId3">
            <a:alphaModFix/>
          </a:blip>
          <a:stretch>
            <a:fillRect/>
          </a:stretch>
        </p:blipFill>
        <p:spPr>
          <a:xfrm>
            <a:off x="1976927" y="1695938"/>
            <a:ext cx="5447688" cy="3320448"/>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Searching</a:t>
            </a:r>
            <a:endParaRPr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337538" y="1853335"/>
            <a:ext cx="541362" cy="553803"/>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2;p48">
            <a:extLst>
              <a:ext uri="{FF2B5EF4-FFF2-40B4-BE49-F238E27FC236}">
                <a16:creationId xmlns:a16="http://schemas.microsoft.com/office/drawing/2014/main" id="{B19D5470-6DB6-4326-B16E-8D1E5CCC7908}"/>
              </a:ext>
            </a:extLst>
          </p:cNvPr>
          <p:cNvSpPr txBox="1"/>
          <p:nvPr/>
        </p:nvSpPr>
        <p:spPr>
          <a:xfrm>
            <a:off x="5924062" y="45253"/>
            <a:ext cx="3165228" cy="1510009"/>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search(</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root, int v)</a:t>
            </a:r>
          </a:p>
          <a:p>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if(root == NULL || 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 v)</a:t>
            </a:r>
          </a:p>
          <a:p>
            <a:r>
              <a:rPr lang="en-US" sz="1050" b="1" dirty="0">
                <a:solidFill>
                  <a:schemeClr val="dk1"/>
                </a:solidFill>
                <a:latin typeface="Courier New"/>
                <a:ea typeface="Courier New"/>
                <a:cs typeface="Courier New"/>
                <a:sym typeface="Courier New"/>
              </a:rPr>
              <a:t>        return root;</a:t>
            </a:r>
          </a:p>
          <a:p>
            <a:r>
              <a:rPr lang="en-US" sz="1050" b="1" dirty="0">
                <a:solidFill>
                  <a:schemeClr val="dk1"/>
                </a:solidFill>
                <a:latin typeface="Courier New"/>
                <a:ea typeface="Courier New"/>
                <a:cs typeface="Courier New"/>
                <a:sym typeface="Courier New"/>
              </a:rPr>
              <a:t>    else if(root-&gt;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&gt; v)</a:t>
            </a:r>
          </a:p>
          <a:p>
            <a:r>
              <a:rPr lang="en-US" sz="1050" b="1" dirty="0">
                <a:solidFill>
                  <a:schemeClr val="dk1"/>
                </a:solidFill>
                <a:latin typeface="Courier New"/>
                <a:ea typeface="Courier New"/>
                <a:cs typeface="Courier New"/>
                <a:sym typeface="Courier New"/>
              </a:rPr>
              <a:t>        return search(root-&gt;left, v);</a:t>
            </a:r>
          </a:p>
          <a:p>
            <a:r>
              <a:rPr lang="en-US" sz="1050" b="1" dirty="0">
                <a:solidFill>
                  <a:schemeClr val="dk1"/>
                </a:solidFill>
                <a:latin typeface="Courier New"/>
                <a:ea typeface="Courier New"/>
                <a:cs typeface="Courier New"/>
                <a:sym typeface="Courier New"/>
              </a:rPr>
              <a:t>    else </a:t>
            </a:r>
          </a:p>
          <a:p>
            <a:r>
              <a:rPr lang="en-US" sz="1050" b="1" dirty="0">
                <a:solidFill>
                  <a:schemeClr val="dk1"/>
                </a:solidFill>
                <a:latin typeface="Courier New"/>
                <a:ea typeface="Courier New"/>
                <a:cs typeface="Courier New"/>
                <a:sym typeface="Courier New"/>
              </a:rPr>
              <a:t>        return search(root-&gt;right, v);</a:t>
            </a:r>
          </a:p>
          <a:p>
            <a:r>
              <a:rPr lang="en-US" sz="1050" b="1" dirty="0">
                <a:solidFill>
                  <a:schemeClr val="dk1"/>
                </a:solidFill>
                <a:latin typeface="Courier New"/>
                <a:ea typeface="Courier New"/>
                <a:cs typeface="Courier New"/>
                <a:sym typeface="Courier New"/>
              </a:rPr>
              <a:t>}</a:t>
            </a:r>
          </a:p>
        </p:txBody>
      </p:sp>
      <p:sp>
        <p:nvSpPr>
          <p:cNvPr id="10" name="TextBox 9">
            <a:extLst>
              <a:ext uri="{FF2B5EF4-FFF2-40B4-BE49-F238E27FC236}">
                <a16:creationId xmlns:a16="http://schemas.microsoft.com/office/drawing/2014/main" id="{746DEC6B-8471-43B0-8426-B5CA9BB457AC}"/>
              </a:ext>
            </a:extLst>
          </p:cNvPr>
          <p:cNvSpPr txBox="1"/>
          <p:nvPr/>
        </p:nvSpPr>
        <p:spPr>
          <a:xfrm>
            <a:off x="6653463" y="1668669"/>
            <a:ext cx="1706425" cy="369332"/>
          </a:xfrm>
          <a:prstGeom prst="rect">
            <a:avLst/>
          </a:prstGeom>
          <a:noFill/>
        </p:spPr>
        <p:txBody>
          <a:bodyPr wrap="square">
            <a:spAutoFit/>
          </a:bodyPr>
          <a:lstStyle/>
          <a:p>
            <a:r>
              <a:rPr lang="en-US" sz="1800" dirty="0"/>
              <a:t>SEARCH -- 50</a:t>
            </a:r>
          </a:p>
        </p:txBody>
      </p:sp>
    </p:spTree>
    <p:extLst>
      <p:ext uri="{BB962C8B-B14F-4D97-AF65-F5344CB8AC3E}">
        <p14:creationId xmlns:p14="http://schemas.microsoft.com/office/powerpoint/2010/main" val="7216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3"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15851 0.16667 " pathEditMode="relative" rAng="0" ptsTypes="AA">
                                      <p:cBhvr>
                                        <p:cTn id="16" dur="2000" fill="hold"/>
                                        <p:tgtEl>
                                          <p:spTgt spid="3"/>
                                        </p:tgtEl>
                                        <p:attrNameLst>
                                          <p:attrName>ppt_x</p:attrName>
                                          <p:attrName>ppt_y</p:attrName>
                                        </p:attrNameLst>
                                      </p:cBhvr>
                                      <p:rCtr x="7917" y="833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5851 0.16667 L 0.07917 0.33518 " pathEditMode="relative" rAng="0" ptsTypes="AA">
                                      <p:cBhvr>
                                        <p:cTn id="20" dur="2000" fill="hold"/>
                                        <p:tgtEl>
                                          <p:spTgt spid="3"/>
                                        </p:tgtEl>
                                        <p:attrNameLst>
                                          <p:attrName>ppt_x</p:attrName>
                                          <p:attrName>ppt_y</p:attrName>
                                        </p:attrNameLst>
                                      </p:cBhvr>
                                      <p:rCtr x="-3976" y="842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2" nodeType="clickEffect">
                                  <p:stCondLst>
                                    <p:cond delay="0"/>
                                  </p:stCondLst>
                                  <p:childTnLst>
                                    <p:animMotion origin="layout" path="M 0.07917 0.33518 L 0.13038 0.49938 " pathEditMode="relative" rAng="0" ptsTypes="AA">
                                      <p:cBhvr>
                                        <p:cTn id="24" dur="2000" fill="hold"/>
                                        <p:tgtEl>
                                          <p:spTgt spid="3"/>
                                        </p:tgtEl>
                                        <p:attrNameLst>
                                          <p:attrName>ppt_x</p:attrName>
                                          <p:attrName>ppt_y</p:attrName>
                                        </p:attrNameLst>
                                      </p:cBhvr>
                                      <p:rCtr x="2552" y="8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10"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564</Words>
  <Application>Microsoft Macintosh PowerPoint</Application>
  <PresentationFormat>On-screen Show (16:9)</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Simple Light</vt:lpstr>
      <vt:lpstr>Module-11: Part-3: BST – Insertion, Searching</vt:lpstr>
      <vt:lpstr>BST Insertion</vt:lpstr>
      <vt:lpstr>BST Insertion</vt:lpstr>
      <vt:lpstr>BST Insertion</vt:lpstr>
      <vt:lpstr>BST Searching</vt:lpstr>
      <vt:lpstr>BST Searching</vt:lpstr>
      <vt:lpstr>BST Searching</vt:lpstr>
      <vt:lpstr>BST Searching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Roderick Simms</cp:lastModifiedBy>
  <cp:revision>3</cp:revision>
  <dcterms:modified xsi:type="dcterms:W3CDTF">2020-12-01T21:10:01Z</dcterms:modified>
</cp:coreProperties>
</file>