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56" r:id="rId2"/>
    <p:sldId id="273" r:id="rId3"/>
    <p:sldId id="274" r:id="rId4"/>
    <p:sldId id="258" r:id="rId5"/>
    <p:sldId id="259" r:id="rId6"/>
    <p:sldId id="260" r:id="rId7"/>
    <p:sldId id="261" r:id="rId8"/>
    <p:sldId id="262" r:id="rId9"/>
    <p:sldId id="269" r:id="rId10"/>
    <p:sldId id="275" r:id="rId11"/>
    <p:sldId id="27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3FD3D0-30F3-4F92-BF6F-CD173A75DE4C}" v="97" dt="2020-11-18T21:44:31.199"/>
    <p1510:client id="{B37D5546-C84C-463C-87BE-21B8FC6E7E56}" v="4" dt="2020-11-18T22:26:55.059"/>
    <p1510:client id="{BD18AF31-FDAF-4EC2-A6DA-12CFD199E6E3}" v="124" dt="2020-11-18T18:53:55.451"/>
  </p1510:revLst>
</p1510:revInfo>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9" autoAdjust="0"/>
    <p:restoredTop sz="94690"/>
  </p:normalViewPr>
  <p:slideViewPr>
    <p:cSldViewPr snapToGrid="0">
      <p:cViewPr varScale="1">
        <p:scale>
          <a:sx n="122" d="100"/>
          <a:sy n="122" d="100"/>
        </p:scale>
        <p:origin x="776" y="18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2e5bac264_0_9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3" name="Google Shape;343;g52e5bac264_0_9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91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b805e070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8b805e070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72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2" name="Google Shape;1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098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2" name="Google Shape;1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77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b805e070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8b805e070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b805e070e_1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8b805e070e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b805e070e_1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8b805e070e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b805e070e_1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b805e070e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b805e070e_1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8b805e070e_1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2e5bac264_0_9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3" name="Google Shape;343;g52e5bac264_0_9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9312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Module-11: Part-4: BST – Destroy, Removal</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2" name="Google Shape;462;p48">
            <a:extLst>
              <a:ext uri="{FF2B5EF4-FFF2-40B4-BE49-F238E27FC236}">
                <a16:creationId xmlns:a16="http://schemas.microsoft.com/office/drawing/2014/main" id="{54537663-1027-449C-AC53-AB2532766109}"/>
              </a:ext>
            </a:extLst>
          </p:cNvPr>
          <p:cNvSpPr txBox="1"/>
          <p:nvPr/>
        </p:nvSpPr>
        <p:spPr>
          <a:xfrm>
            <a:off x="97632" y="1603332"/>
            <a:ext cx="4181475" cy="2368593"/>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000" b="1" dirty="0" err="1">
                <a:solidFill>
                  <a:schemeClr val="dk1"/>
                </a:solidFill>
                <a:latin typeface="Courier New"/>
                <a:ea typeface="Courier New"/>
                <a:cs typeface="Courier New"/>
                <a:sym typeface="Courier New"/>
              </a:rPr>
              <a:t>BSTNode</a:t>
            </a:r>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removeNode</a:t>
            </a:r>
            <a:r>
              <a:rPr lang="en-US" sz="1000" b="1" dirty="0">
                <a:solidFill>
                  <a:schemeClr val="dk1"/>
                </a:solidFill>
                <a:latin typeface="Courier New"/>
                <a:ea typeface="Courier New"/>
                <a:cs typeface="Courier New"/>
                <a:sym typeface="Courier New"/>
              </a:rPr>
              <a:t>(</a:t>
            </a:r>
            <a:r>
              <a:rPr lang="en-US" sz="1000" b="1" dirty="0" err="1">
                <a:solidFill>
                  <a:schemeClr val="dk1"/>
                </a:solidFill>
                <a:latin typeface="Courier New"/>
                <a:ea typeface="Courier New"/>
                <a:cs typeface="Courier New"/>
                <a:sym typeface="Courier New"/>
              </a:rPr>
              <a:t>BSTNode</a:t>
            </a:r>
            <a:r>
              <a:rPr lang="en-US" sz="1000" b="1" dirty="0">
                <a:solidFill>
                  <a:schemeClr val="dk1"/>
                </a:solidFill>
                <a:latin typeface="Courier New"/>
                <a:ea typeface="Courier New"/>
                <a:cs typeface="Courier New"/>
                <a:sym typeface="Courier New"/>
              </a:rPr>
              <a:t>* root, int v)</a:t>
            </a:r>
          </a:p>
          <a:p>
            <a:r>
              <a:rPr lang="en-US" sz="1000" b="1" dirty="0">
                <a:solidFill>
                  <a:schemeClr val="dk1"/>
                </a:solidFill>
                <a:latin typeface="Courier New"/>
                <a:ea typeface="Courier New"/>
                <a:cs typeface="Courier New"/>
                <a:sym typeface="Courier New"/>
              </a:rPr>
              <a:t>{</a:t>
            </a:r>
          </a:p>
          <a:p>
            <a:r>
              <a:rPr lang="en-US" sz="1000" b="1" dirty="0">
                <a:solidFill>
                  <a:schemeClr val="dk1"/>
                </a:solidFill>
                <a:latin typeface="Courier New"/>
                <a:ea typeface="Courier New"/>
                <a:cs typeface="Courier New"/>
                <a:sym typeface="Courier New"/>
              </a:rPr>
              <a:t>    if(root == NULL)</a:t>
            </a:r>
          </a:p>
          <a:p>
            <a:r>
              <a:rPr lang="en-US" sz="1000" b="1" dirty="0">
                <a:solidFill>
                  <a:schemeClr val="dk1"/>
                </a:solidFill>
                <a:latin typeface="Courier New"/>
                <a:ea typeface="Courier New"/>
                <a:cs typeface="Courier New"/>
                <a:sym typeface="Courier New"/>
              </a:rPr>
              <a:t>        return NULL;</a:t>
            </a:r>
          </a:p>
          <a:p>
            <a:r>
              <a:rPr lang="en-US" sz="1000" b="1" dirty="0">
                <a:solidFill>
                  <a:schemeClr val="dk1"/>
                </a:solidFill>
                <a:latin typeface="Courier New"/>
                <a:ea typeface="Courier New"/>
                <a:cs typeface="Courier New"/>
                <a:sym typeface="Courier New"/>
              </a:rPr>
              <a:t>    if(root-&gt;</a:t>
            </a:r>
            <a:r>
              <a:rPr lang="en-US" sz="1000" b="1" dirty="0" err="1">
                <a:solidFill>
                  <a:schemeClr val="dk1"/>
                </a:solidFill>
                <a:latin typeface="Courier New"/>
                <a:ea typeface="Courier New"/>
                <a:cs typeface="Courier New"/>
                <a:sym typeface="Courier New"/>
              </a:rPr>
              <a:t>val</a:t>
            </a:r>
            <a:r>
              <a:rPr lang="en-US" sz="1000" b="1" dirty="0">
                <a:solidFill>
                  <a:schemeClr val="dk1"/>
                </a:solidFill>
                <a:latin typeface="Courier New"/>
                <a:ea typeface="Courier New"/>
                <a:cs typeface="Courier New"/>
                <a:sym typeface="Courier New"/>
              </a:rPr>
              <a:t> &gt; v)</a:t>
            </a:r>
          </a:p>
          <a:p>
            <a:r>
              <a:rPr lang="en-US" sz="1000" b="1" dirty="0">
                <a:solidFill>
                  <a:schemeClr val="dk1"/>
                </a:solidFill>
                <a:latin typeface="Courier New"/>
                <a:ea typeface="Courier New"/>
                <a:cs typeface="Courier New"/>
                <a:sym typeface="Courier New"/>
              </a:rPr>
              <a:t>        root-&gt;left = </a:t>
            </a:r>
            <a:r>
              <a:rPr lang="en-US" sz="1000" b="1" dirty="0" err="1">
                <a:solidFill>
                  <a:schemeClr val="dk1"/>
                </a:solidFill>
                <a:latin typeface="Courier New"/>
                <a:ea typeface="Courier New"/>
                <a:cs typeface="Courier New"/>
                <a:sym typeface="Courier New"/>
              </a:rPr>
              <a:t>removeNode</a:t>
            </a:r>
            <a:r>
              <a:rPr lang="en-US" sz="1000" b="1" dirty="0">
                <a:solidFill>
                  <a:schemeClr val="dk1"/>
                </a:solidFill>
                <a:latin typeface="Courier New"/>
                <a:ea typeface="Courier New"/>
                <a:cs typeface="Courier New"/>
                <a:sym typeface="Courier New"/>
              </a:rPr>
              <a:t>(root-&gt;left, v);</a:t>
            </a:r>
          </a:p>
          <a:p>
            <a:r>
              <a:rPr lang="en-US" sz="1000" b="1" dirty="0">
                <a:solidFill>
                  <a:schemeClr val="dk1"/>
                </a:solidFill>
                <a:latin typeface="Courier New"/>
                <a:ea typeface="Courier New"/>
                <a:cs typeface="Courier New"/>
                <a:sym typeface="Courier New"/>
              </a:rPr>
              <a:t>    else if(root-&gt;</a:t>
            </a:r>
            <a:r>
              <a:rPr lang="en-US" sz="1000" b="1" dirty="0" err="1">
                <a:solidFill>
                  <a:schemeClr val="dk1"/>
                </a:solidFill>
                <a:latin typeface="Courier New"/>
                <a:ea typeface="Courier New"/>
                <a:cs typeface="Courier New"/>
                <a:sym typeface="Courier New"/>
              </a:rPr>
              <a:t>val</a:t>
            </a:r>
            <a:r>
              <a:rPr lang="en-US" sz="1000" b="1" dirty="0">
                <a:solidFill>
                  <a:schemeClr val="dk1"/>
                </a:solidFill>
                <a:latin typeface="Courier New"/>
                <a:ea typeface="Courier New"/>
                <a:cs typeface="Courier New"/>
                <a:sym typeface="Courier New"/>
              </a:rPr>
              <a:t> &lt; v)</a:t>
            </a:r>
          </a:p>
          <a:p>
            <a:r>
              <a:rPr lang="en-US" sz="1000" b="1" dirty="0">
                <a:solidFill>
                  <a:schemeClr val="dk1"/>
                </a:solidFill>
                <a:latin typeface="Courier New"/>
                <a:ea typeface="Courier New"/>
                <a:cs typeface="Courier New"/>
                <a:sym typeface="Courier New"/>
              </a:rPr>
              <a:t>        root-&gt;right = </a:t>
            </a:r>
            <a:r>
              <a:rPr lang="en-US" sz="1000" b="1" dirty="0" err="1">
                <a:solidFill>
                  <a:schemeClr val="dk1"/>
                </a:solidFill>
                <a:latin typeface="Courier New"/>
                <a:ea typeface="Courier New"/>
                <a:cs typeface="Courier New"/>
                <a:sym typeface="Courier New"/>
              </a:rPr>
              <a:t>removeNode</a:t>
            </a:r>
            <a:r>
              <a:rPr lang="en-US" sz="1000" b="1" dirty="0">
                <a:solidFill>
                  <a:schemeClr val="dk1"/>
                </a:solidFill>
                <a:latin typeface="Courier New"/>
                <a:ea typeface="Courier New"/>
                <a:cs typeface="Courier New"/>
                <a:sym typeface="Courier New"/>
              </a:rPr>
              <a:t>(root-&gt;right, v);</a:t>
            </a:r>
          </a:p>
          <a:p>
            <a:r>
              <a:rPr lang="en-US" sz="1000" b="1" dirty="0">
                <a:solidFill>
                  <a:schemeClr val="dk1"/>
                </a:solidFill>
                <a:latin typeface="Courier New"/>
                <a:ea typeface="Courier New"/>
                <a:cs typeface="Courier New"/>
                <a:sym typeface="Courier New"/>
              </a:rPr>
              <a:t>    else</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if(root-&gt;left == NULL &amp;&amp; root-&gt;right == NULL)</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free(root);</a:t>
            </a:r>
          </a:p>
          <a:p>
            <a:r>
              <a:rPr lang="en-US" sz="1000" b="1" dirty="0">
                <a:solidFill>
                  <a:schemeClr val="dk1"/>
                </a:solidFill>
                <a:latin typeface="Courier New"/>
                <a:ea typeface="Courier New"/>
                <a:cs typeface="Courier New"/>
                <a:sym typeface="Courier New"/>
              </a:rPr>
              <a:t>            return NULL;</a:t>
            </a:r>
          </a:p>
          <a:p>
            <a:r>
              <a:rPr lang="en-US" sz="1000" b="1" dirty="0">
                <a:solidFill>
                  <a:schemeClr val="dk1"/>
                </a:solidFill>
                <a:latin typeface="Courier New"/>
                <a:ea typeface="Courier New"/>
                <a:cs typeface="Courier New"/>
                <a:sym typeface="Courier New"/>
              </a:rPr>
              <a:t>        }</a:t>
            </a:r>
          </a:p>
        </p:txBody>
      </p:sp>
      <p:sp>
        <p:nvSpPr>
          <p:cNvPr id="345" name="Google Shape;345;p39"/>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Removal</a:t>
            </a:r>
            <a:endParaRPr dirty="0"/>
          </a:p>
        </p:txBody>
      </p:sp>
      <p:sp>
        <p:nvSpPr>
          <p:cNvPr id="3" name="Google Shape;462;p48">
            <a:extLst>
              <a:ext uri="{FF2B5EF4-FFF2-40B4-BE49-F238E27FC236}">
                <a16:creationId xmlns:a16="http://schemas.microsoft.com/office/drawing/2014/main" id="{BA32D56C-1ED0-48AC-89E1-0F7C34A99BE5}"/>
              </a:ext>
            </a:extLst>
          </p:cNvPr>
          <p:cNvSpPr txBox="1"/>
          <p:nvPr/>
        </p:nvSpPr>
        <p:spPr>
          <a:xfrm>
            <a:off x="4336255" y="952500"/>
            <a:ext cx="4710113" cy="30194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000" b="1" dirty="0">
                <a:solidFill>
                  <a:schemeClr val="dk1"/>
                </a:solidFill>
                <a:latin typeface="Courier New"/>
                <a:ea typeface="Courier New"/>
                <a:cs typeface="Courier New"/>
                <a:sym typeface="Courier New"/>
              </a:rPr>
              <a:t>        else if(root-&gt;left == NULL || root-&gt;right == NULL)</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BSTNode</a:t>
            </a:r>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a:t>
            </a:r>
          </a:p>
          <a:p>
            <a:r>
              <a:rPr lang="en-US" sz="1000" b="1" dirty="0">
                <a:solidFill>
                  <a:schemeClr val="dk1"/>
                </a:solidFill>
                <a:latin typeface="Courier New"/>
                <a:ea typeface="Courier New"/>
                <a:cs typeface="Courier New"/>
                <a:sym typeface="Courier New"/>
              </a:rPr>
              <a:t>            if(root-&gt;left == NULL)</a:t>
            </a:r>
          </a:p>
          <a:p>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 = root-&gt;right;</a:t>
            </a:r>
          </a:p>
          <a:p>
            <a:r>
              <a:rPr lang="en-US" sz="1000" b="1" dirty="0">
                <a:solidFill>
                  <a:schemeClr val="dk1"/>
                </a:solidFill>
                <a:latin typeface="Courier New"/>
                <a:ea typeface="Courier New"/>
                <a:cs typeface="Courier New"/>
                <a:sym typeface="Courier New"/>
              </a:rPr>
              <a:t>            else</a:t>
            </a:r>
          </a:p>
          <a:p>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 = root-&gt;left;</a:t>
            </a:r>
          </a:p>
          <a:p>
            <a:r>
              <a:rPr lang="en-US" sz="1000" b="1" dirty="0">
                <a:solidFill>
                  <a:schemeClr val="dk1"/>
                </a:solidFill>
                <a:latin typeface="Courier New"/>
                <a:ea typeface="Courier New"/>
                <a:cs typeface="Courier New"/>
                <a:sym typeface="Courier New"/>
              </a:rPr>
              <a:t>            free(root);</a:t>
            </a:r>
          </a:p>
          <a:p>
            <a:r>
              <a:rPr lang="en-US" sz="1000" b="1" dirty="0">
                <a:solidFill>
                  <a:schemeClr val="dk1"/>
                </a:solidFill>
                <a:latin typeface="Courier New"/>
                <a:ea typeface="Courier New"/>
                <a:cs typeface="Courier New"/>
                <a:sym typeface="Courier New"/>
              </a:rPr>
              <a:t>            return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else</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BSTNode</a:t>
            </a:r>
            <a:r>
              <a:rPr lang="en-US" sz="1000" b="1" dirty="0">
                <a:solidFill>
                  <a:schemeClr val="dk1"/>
                </a:solidFill>
                <a:latin typeface="Courier New"/>
                <a:ea typeface="Courier New"/>
                <a:cs typeface="Courier New"/>
                <a:sym typeface="Courier New"/>
              </a:rPr>
              <a:t>*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 = </a:t>
            </a:r>
            <a:r>
              <a:rPr lang="en-US" sz="1000" b="1" dirty="0" err="1">
                <a:solidFill>
                  <a:schemeClr val="dk1"/>
                </a:solidFill>
                <a:latin typeface="Courier New"/>
                <a:ea typeface="Courier New"/>
                <a:cs typeface="Courier New"/>
                <a:sym typeface="Courier New"/>
              </a:rPr>
              <a:t>findLeftMostChild</a:t>
            </a:r>
            <a:r>
              <a:rPr lang="en-US" sz="1000" b="1" dirty="0">
                <a:solidFill>
                  <a:schemeClr val="dk1"/>
                </a:solidFill>
                <a:latin typeface="Courier New"/>
                <a:ea typeface="Courier New"/>
                <a:cs typeface="Courier New"/>
                <a:sym typeface="Courier New"/>
              </a:rPr>
              <a:t>(root-&gt;right);</a:t>
            </a:r>
          </a:p>
          <a:p>
            <a:r>
              <a:rPr lang="en-US" sz="1000" b="1" dirty="0">
                <a:solidFill>
                  <a:schemeClr val="dk1"/>
                </a:solidFill>
                <a:latin typeface="Courier New"/>
                <a:ea typeface="Courier New"/>
                <a:cs typeface="Courier New"/>
                <a:sym typeface="Courier New"/>
              </a:rPr>
              <a:t>            root-&gt;</a:t>
            </a:r>
            <a:r>
              <a:rPr lang="en-US" sz="1000" b="1" dirty="0" err="1">
                <a:solidFill>
                  <a:schemeClr val="dk1"/>
                </a:solidFill>
                <a:latin typeface="Courier New"/>
                <a:ea typeface="Courier New"/>
                <a:cs typeface="Courier New"/>
                <a:sym typeface="Courier New"/>
              </a:rPr>
              <a:t>val</a:t>
            </a:r>
            <a:r>
              <a:rPr lang="en-US" sz="1000" b="1" dirty="0">
                <a:solidFill>
                  <a:schemeClr val="dk1"/>
                </a:solidFill>
                <a:latin typeface="Courier New"/>
                <a:ea typeface="Courier New"/>
                <a:cs typeface="Courier New"/>
                <a:sym typeface="Courier New"/>
              </a:rPr>
              <a:t> =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-&gt;</a:t>
            </a:r>
            <a:r>
              <a:rPr lang="en-US" sz="1000" b="1" dirty="0" err="1">
                <a:solidFill>
                  <a:schemeClr val="dk1"/>
                </a:solidFill>
                <a:latin typeface="Courier New"/>
                <a:ea typeface="Courier New"/>
                <a:cs typeface="Courier New"/>
                <a:sym typeface="Courier New"/>
              </a:rPr>
              <a:t>val</a:t>
            </a:r>
            <a:r>
              <a:rPr lang="en-US" sz="1000" b="1" dirty="0">
                <a:solidFill>
                  <a:schemeClr val="dk1"/>
                </a:solidFill>
                <a:latin typeface="Courier New"/>
                <a:ea typeface="Courier New"/>
                <a:cs typeface="Courier New"/>
                <a:sym typeface="Courier New"/>
              </a:rPr>
              <a:t>;</a:t>
            </a:r>
          </a:p>
          <a:p>
            <a:r>
              <a:rPr lang="en-US" sz="1000" b="1" dirty="0">
                <a:solidFill>
                  <a:schemeClr val="dk1"/>
                </a:solidFill>
                <a:latin typeface="Courier New"/>
                <a:ea typeface="Courier New"/>
                <a:cs typeface="Courier New"/>
                <a:sym typeface="Courier New"/>
              </a:rPr>
              <a:t>            root-&gt;right = </a:t>
            </a:r>
            <a:r>
              <a:rPr lang="en-US" sz="1000" b="1" dirty="0" err="1">
                <a:solidFill>
                  <a:schemeClr val="dk1"/>
                </a:solidFill>
                <a:latin typeface="Courier New"/>
                <a:ea typeface="Courier New"/>
                <a:cs typeface="Courier New"/>
                <a:sym typeface="Courier New"/>
              </a:rPr>
              <a:t>removeNode</a:t>
            </a:r>
            <a:r>
              <a:rPr lang="en-US" sz="1000" b="1" dirty="0">
                <a:solidFill>
                  <a:schemeClr val="dk1"/>
                </a:solidFill>
                <a:latin typeface="Courier New"/>
                <a:ea typeface="Courier New"/>
                <a:cs typeface="Courier New"/>
                <a:sym typeface="Courier New"/>
              </a:rPr>
              <a:t>(root-&gt;right, </a:t>
            </a:r>
            <a:r>
              <a:rPr lang="en-US" sz="1000" b="1" dirty="0" err="1">
                <a:solidFill>
                  <a:schemeClr val="dk1"/>
                </a:solidFill>
                <a:latin typeface="Courier New"/>
                <a:ea typeface="Courier New"/>
                <a:cs typeface="Courier New"/>
                <a:sym typeface="Courier New"/>
              </a:rPr>
              <a:t>tmp</a:t>
            </a:r>
            <a:r>
              <a:rPr lang="en-US" sz="1000" b="1" dirty="0">
                <a:solidFill>
                  <a:schemeClr val="dk1"/>
                </a:solidFill>
                <a:latin typeface="Courier New"/>
                <a:ea typeface="Courier New"/>
                <a:cs typeface="Courier New"/>
                <a:sym typeface="Courier New"/>
              </a:rPr>
              <a:t>-&gt;</a:t>
            </a:r>
            <a:r>
              <a:rPr lang="en-US" sz="1000" b="1" dirty="0" err="1">
                <a:solidFill>
                  <a:schemeClr val="dk1"/>
                </a:solidFill>
                <a:latin typeface="Courier New"/>
                <a:ea typeface="Courier New"/>
                <a:cs typeface="Courier New"/>
                <a:sym typeface="Courier New"/>
              </a:rPr>
              <a:t>val</a:t>
            </a:r>
            <a:r>
              <a:rPr lang="en-US" sz="1000" b="1" dirty="0">
                <a:solidFill>
                  <a:schemeClr val="dk1"/>
                </a:solidFill>
                <a:latin typeface="Courier New"/>
                <a:ea typeface="Courier New"/>
                <a:cs typeface="Courier New"/>
                <a:sym typeface="Courier New"/>
              </a:rPr>
              <a:t>);</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a:t>
            </a:r>
          </a:p>
          <a:p>
            <a:r>
              <a:rPr lang="en-US" sz="1000" b="1" dirty="0">
                <a:solidFill>
                  <a:schemeClr val="dk1"/>
                </a:solidFill>
                <a:latin typeface="Courier New"/>
                <a:ea typeface="Courier New"/>
                <a:cs typeface="Courier New"/>
                <a:sym typeface="Courier New"/>
              </a:rPr>
              <a:t>    return root;</a:t>
            </a:r>
          </a:p>
          <a:p>
            <a:r>
              <a:rPr lang="en-US" sz="1000" b="1"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223406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 Other Functions</a:t>
            </a:r>
            <a:endParaRPr dirty="0"/>
          </a:p>
        </p:txBody>
      </p:sp>
      <p:sp>
        <p:nvSpPr>
          <p:cNvPr id="155" name="Google Shape;155;p28"/>
          <p:cNvSpPr txBox="1">
            <a:spLocks noGrp="1"/>
          </p:cNvSpPr>
          <p:nvPr>
            <p:ph type="body" idx="1"/>
          </p:nvPr>
        </p:nvSpPr>
        <p:spPr>
          <a:xfrm>
            <a:off x="1597162" y="1277540"/>
            <a:ext cx="5949675" cy="2588419"/>
          </a:xfrm>
          <a:prstGeom prst="rect">
            <a:avLst/>
          </a:prstGeom>
          <a:noFill/>
          <a:ln>
            <a:noFill/>
          </a:ln>
        </p:spPr>
        <p:txBody>
          <a:bodyPr spcFirstLastPara="1" wrap="square" lIns="68569" tIns="34275" rIns="68569" bIns="34275" anchor="t" anchorCtr="0">
            <a:noAutofit/>
          </a:bodyPr>
          <a:lstStyle/>
          <a:p>
            <a:pPr marL="285750" indent="-285750">
              <a:lnSpc>
                <a:spcPct val="100000"/>
              </a:lnSpc>
              <a:spcBef>
                <a:spcPts val="0"/>
              </a:spcBef>
            </a:pPr>
            <a:r>
              <a:rPr lang="en-US" b="1" dirty="0"/>
              <a:t>Count() </a:t>
            </a:r>
            <a:r>
              <a:rPr lang="en-US" dirty="0"/>
              <a:t>– returns the total number of nodes in the tree – iterative/recursive</a:t>
            </a:r>
          </a:p>
          <a:p>
            <a:pPr marL="0" indent="0">
              <a:lnSpc>
                <a:spcPct val="100000"/>
              </a:lnSpc>
              <a:spcBef>
                <a:spcPts val="0"/>
              </a:spcBef>
              <a:buNone/>
            </a:pPr>
            <a:endParaRPr lang="en-US" dirty="0"/>
          </a:p>
          <a:p>
            <a:pPr marL="285750" indent="-285750">
              <a:lnSpc>
                <a:spcPct val="100000"/>
              </a:lnSpc>
              <a:spcBef>
                <a:spcPts val="0"/>
              </a:spcBef>
            </a:pPr>
            <a:r>
              <a:rPr lang="en-US" b="1" dirty="0"/>
              <a:t>Sum() </a:t>
            </a:r>
            <a:r>
              <a:rPr lang="en-US" dirty="0"/>
              <a:t>– returns the sum of all the node values in the tree – iterative/recursive</a:t>
            </a:r>
          </a:p>
          <a:p>
            <a:pPr marL="285750" indent="-285750">
              <a:lnSpc>
                <a:spcPct val="100000"/>
              </a:lnSpc>
              <a:spcBef>
                <a:spcPts val="0"/>
              </a:spcBef>
            </a:pPr>
            <a:endParaRPr lang="en-US" dirty="0"/>
          </a:p>
          <a:p>
            <a:pPr marL="285750" indent="-285750">
              <a:lnSpc>
                <a:spcPct val="100000"/>
              </a:lnSpc>
              <a:spcBef>
                <a:spcPts val="0"/>
              </a:spcBef>
            </a:pPr>
            <a:r>
              <a:rPr lang="en-US" b="1" dirty="0" err="1"/>
              <a:t>CheckEqualTrees</a:t>
            </a:r>
            <a:r>
              <a:rPr lang="en-US" b="1" dirty="0"/>
              <a:t>()</a:t>
            </a:r>
            <a:r>
              <a:rPr lang="en-US" dirty="0"/>
              <a:t> – returns TRUE if two trees (or subtrees) are equal, i.e. same shape and values for all the corresponding nodes – iterative/recursive</a:t>
            </a:r>
          </a:p>
          <a:p>
            <a:pPr marL="0" indent="0">
              <a:lnSpc>
                <a:spcPct val="100000"/>
              </a:lnSpc>
              <a:spcBef>
                <a:spcPts val="0"/>
              </a:spcBef>
              <a:buNone/>
            </a:pPr>
            <a:endParaRPr lang="en-US" sz="1500" dirty="0"/>
          </a:p>
        </p:txBody>
      </p:sp>
    </p:spTree>
    <p:extLst>
      <p:ext uri="{BB962C8B-B14F-4D97-AF65-F5344CB8AC3E}">
        <p14:creationId xmlns:p14="http://schemas.microsoft.com/office/powerpoint/2010/main" val="359404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BST Destroy</a:t>
            </a:r>
            <a:endParaRPr dirty="0"/>
          </a:p>
        </p:txBody>
      </p:sp>
      <p:pic>
        <p:nvPicPr>
          <p:cNvPr id="3" name="Google Shape;163;p29">
            <a:extLst>
              <a:ext uri="{FF2B5EF4-FFF2-40B4-BE49-F238E27FC236}">
                <a16:creationId xmlns:a16="http://schemas.microsoft.com/office/drawing/2014/main" id="{4004766A-181A-4106-845D-B4503039D220}"/>
              </a:ext>
            </a:extLst>
          </p:cNvPr>
          <p:cNvPicPr preferRelativeResize="0"/>
          <p:nvPr/>
        </p:nvPicPr>
        <p:blipFill>
          <a:blip r:embed="rId3">
            <a:alphaModFix/>
          </a:blip>
          <a:stretch>
            <a:fillRect/>
          </a:stretch>
        </p:blipFill>
        <p:spPr>
          <a:xfrm>
            <a:off x="1838888" y="1268016"/>
            <a:ext cx="5466224" cy="3332007"/>
          </a:xfrm>
          <a:prstGeom prst="rect">
            <a:avLst/>
          </a:prstGeom>
          <a:noFill/>
          <a:ln>
            <a:noFill/>
          </a:ln>
        </p:spPr>
      </p:pic>
    </p:spTree>
    <p:extLst>
      <p:ext uri="{BB962C8B-B14F-4D97-AF65-F5344CB8AC3E}">
        <p14:creationId xmlns:p14="http://schemas.microsoft.com/office/powerpoint/2010/main" val="342334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172"/>
          </a:xfrm>
          <a:prstGeom prst="rect">
            <a:avLst/>
          </a:prstGeom>
          <a:noFill/>
          <a:ln>
            <a:noFill/>
          </a:ln>
        </p:spPr>
        <p:txBody>
          <a:bodyPr spcFirstLastPara="1" wrap="square" lIns="68569" tIns="34275" rIns="68569" bIns="34275" anchor="ctr" anchorCtr="0">
            <a:noAutofit/>
          </a:bodyPr>
          <a:lstStyle/>
          <a:p>
            <a:pPr>
              <a:buSzPts val="4400"/>
            </a:pPr>
            <a:r>
              <a:rPr lang="en-US" dirty="0"/>
              <a:t>BST Destroy</a:t>
            </a:r>
            <a:endParaRPr dirty="0"/>
          </a:p>
        </p:txBody>
      </p:sp>
      <p:sp>
        <p:nvSpPr>
          <p:cNvPr id="2" name="Google Shape;462;p48">
            <a:extLst>
              <a:ext uri="{FF2B5EF4-FFF2-40B4-BE49-F238E27FC236}">
                <a16:creationId xmlns:a16="http://schemas.microsoft.com/office/drawing/2014/main" id="{2C664C8C-2EAC-442B-8288-4835CAB5A222}"/>
              </a:ext>
            </a:extLst>
          </p:cNvPr>
          <p:cNvSpPr txBox="1"/>
          <p:nvPr/>
        </p:nvSpPr>
        <p:spPr>
          <a:xfrm>
            <a:off x="1928737" y="1431125"/>
            <a:ext cx="5286525" cy="228125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sz="1600" b="1" dirty="0" err="1">
                <a:solidFill>
                  <a:schemeClr val="dk1"/>
                </a:solidFill>
                <a:latin typeface="Courier New"/>
                <a:ea typeface="Courier New"/>
                <a:cs typeface="Courier New"/>
                <a:sym typeface="Courier New"/>
              </a:rPr>
              <a:t>BSTNode</a:t>
            </a: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destroyBST</a:t>
            </a:r>
            <a:r>
              <a:rPr lang="en-US" sz="1600" b="1" dirty="0">
                <a:solidFill>
                  <a:schemeClr val="dk1"/>
                </a:solidFill>
                <a:latin typeface="Courier New"/>
                <a:ea typeface="Courier New"/>
                <a:cs typeface="Courier New"/>
                <a:sym typeface="Courier New"/>
              </a:rPr>
              <a:t>(</a:t>
            </a:r>
            <a:r>
              <a:rPr lang="en-US" sz="1600" b="1" dirty="0" err="1">
                <a:solidFill>
                  <a:schemeClr val="dk1"/>
                </a:solidFill>
                <a:latin typeface="Courier New"/>
                <a:ea typeface="Courier New"/>
                <a:cs typeface="Courier New"/>
                <a:sym typeface="Courier New"/>
              </a:rPr>
              <a:t>BSTNode</a:t>
            </a:r>
            <a:r>
              <a:rPr lang="en-US" sz="1600" b="1" dirty="0">
                <a:solidFill>
                  <a:schemeClr val="dk1"/>
                </a:solidFill>
                <a:latin typeface="Courier New"/>
                <a:ea typeface="Courier New"/>
                <a:cs typeface="Courier New"/>
                <a:sym typeface="Courier New"/>
              </a:rPr>
              <a:t>* root)</a:t>
            </a:r>
          </a:p>
          <a:p>
            <a:r>
              <a:rPr lang="en-US" sz="1600" b="1" dirty="0">
                <a:solidFill>
                  <a:schemeClr val="dk1"/>
                </a:solidFill>
                <a:latin typeface="Courier New"/>
                <a:ea typeface="Courier New"/>
                <a:cs typeface="Courier New"/>
                <a:sym typeface="Courier New"/>
              </a:rPr>
              <a:t>{</a:t>
            </a:r>
          </a:p>
          <a:p>
            <a:r>
              <a:rPr lang="en-US" sz="1600" b="1" dirty="0">
                <a:solidFill>
                  <a:schemeClr val="dk1"/>
                </a:solidFill>
                <a:latin typeface="Courier New"/>
                <a:ea typeface="Courier New"/>
                <a:cs typeface="Courier New"/>
                <a:sym typeface="Courier New"/>
              </a:rPr>
              <a:t>    if(root == NULL)</a:t>
            </a:r>
          </a:p>
          <a:p>
            <a:r>
              <a:rPr lang="en-US" sz="1600" b="1" dirty="0">
                <a:solidFill>
                  <a:schemeClr val="dk1"/>
                </a:solidFill>
                <a:latin typeface="Courier New"/>
                <a:ea typeface="Courier New"/>
                <a:cs typeface="Courier New"/>
                <a:sym typeface="Courier New"/>
              </a:rPr>
              <a:t>        return NULL;</a:t>
            </a:r>
          </a:p>
          <a:p>
            <a:r>
              <a:rPr lang="en-US" sz="1600" b="1" dirty="0">
                <a:solidFill>
                  <a:schemeClr val="dk1"/>
                </a:solidFill>
                <a:latin typeface="Courier New"/>
                <a:ea typeface="Courier New"/>
                <a:cs typeface="Courier New"/>
                <a:sym typeface="Courier New"/>
              </a:rPr>
              <a:t>    root-&gt;left = </a:t>
            </a:r>
            <a:r>
              <a:rPr lang="en-US" sz="1600" b="1" dirty="0" err="1">
                <a:solidFill>
                  <a:schemeClr val="dk1"/>
                </a:solidFill>
                <a:latin typeface="Courier New"/>
                <a:ea typeface="Courier New"/>
                <a:cs typeface="Courier New"/>
                <a:sym typeface="Courier New"/>
              </a:rPr>
              <a:t>destroyBST</a:t>
            </a:r>
            <a:r>
              <a:rPr lang="en-US" sz="1600" b="1" dirty="0">
                <a:solidFill>
                  <a:schemeClr val="dk1"/>
                </a:solidFill>
                <a:latin typeface="Courier New"/>
                <a:ea typeface="Courier New"/>
                <a:cs typeface="Courier New"/>
                <a:sym typeface="Courier New"/>
              </a:rPr>
              <a:t>(root-&gt;left);</a:t>
            </a:r>
          </a:p>
          <a:p>
            <a:r>
              <a:rPr lang="en-US" sz="1600" b="1" dirty="0">
                <a:solidFill>
                  <a:schemeClr val="dk1"/>
                </a:solidFill>
                <a:latin typeface="Courier New"/>
                <a:ea typeface="Courier New"/>
                <a:cs typeface="Courier New"/>
                <a:sym typeface="Courier New"/>
              </a:rPr>
              <a:t>    root-&gt;right = </a:t>
            </a:r>
            <a:r>
              <a:rPr lang="en-US" sz="1600" b="1" dirty="0" err="1">
                <a:solidFill>
                  <a:schemeClr val="dk1"/>
                </a:solidFill>
                <a:latin typeface="Courier New"/>
                <a:ea typeface="Courier New"/>
                <a:cs typeface="Courier New"/>
                <a:sym typeface="Courier New"/>
              </a:rPr>
              <a:t>destroyBST</a:t>
            </a:r>
            <a:r>
              <a:rPr lang="en-US" sz="1600" b="1" dirty="0">
                <a:solidFill>
                  <a:schemeClr val="dk1"/>
                </a:solidFill>
                <a:latin typeface="Courier New"/>
                <a:ea typeface="Courier New"/>
                <a:cs typeface="Courier New"/>
                <a:sym typeface="Courier New"/>
              </a:rPr>
              <a:t>(root-&gt;right);</a:t>
            </a:r>
          </a:p>
          <a:p>
            <a:r>
              <a:rPr lang="en-US" sz="1600" b="1" dirty="0">
                <a:solidFill>
                  <a:schemeClr val="dk1"/>
                </a:solidFill>
                <a:latin typeface="Courier New"/>
                <a:ea typeface="Courier New"/>
                <a:cs typeface="Courier New"/>
                <a:sym typeface="Courier New"/>
              </a:rPr>
              <a:t>    free(root);</a:t>
            </a:r>
          </a:p>
          <a:p>
            <a:r>
              <a:rPr lang="en-US" sz="1600" b="1" dirty="0">
                <a:solidFill>
                  <a:schemeClr val="dk1"/>
                </a:solidFill>
                <a:latin typeface="Courier New"/>
                <a:ea typeface="Courier New"/>
                <a:cs typeface="Courier New"/>
                <a:sym typeface="Courier New"/>
              </a:rPr>
              <a:t>    return NULL;</a:t>
            </a:r>
          </a:p>
          <a:p>
            <a:r>
              <a:rPr lang="en-US" sz="1600" b="1" dirty="0">
                <a:solidFill>
                  <a:schemeClr val="dk1"/>
                </a:solidFill>
                <a:latin typeface="Courier New"/>
                <a:ea typeface="Courier New"/>
                <a:cs typeface="Courier New"/>
                <a:sym typeface="Courier New"/>
              </a:rPr>
              <a:t>}</a:t>
            </a:r>
          </a:p>
        </p:txBody>
      </p:sp>
    </p:spTree>
    <p:extLst>
      <p:ext uri="{BB962C8B-B14F-4D97-AF65-F5344CB8AC3E}">
        <p14:creationId xmlns:p14="http://schemas.microsoft.com/office/powerpoint/2010/main" val="988229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Removal</a:t>
            </a:r>
            <a:endParaRPr dirty="0"/>
          </a:p>
        </p:txBody>
      </p:sp>
      <p:sp>
        <p:nvSpPr>
          <p:cNvPr id="155" name="Google Shape;155;p28"/>
          <p:cNvSpPr txBox="1">
            <a:spLocks noGrp="1"/>
          </p:cNvSpPr>
          <p:nvPr>
            <p:ph type="body" idx="1"/>
          </p:nvPr>
        </p:nvSpPr>
        <p:spPr>
          <a:xfrm>
            <a:off x="2388053" y="1369219"/>
            <a:ext cx="6127200" cy="3263400"/>
          </a:xfrm>
          <a:prstGeom prst="rect">
            <a:avLst/>
          </a:prstGeom>
          <a:noFill/>
          <a:ln>
            <a:noFill/>
          </a:ln>
        </p:spPr>
        <p:txBody>
          <a:bodyPr spcFirstLastPara="1" wrap="square" lIns="68569" tIns="34275" rIns="68569" bIns="34275" anchor="t" anchorCtr="0">
            <a:noAutofit/>
          </a:bodyPr>
          <a:lstStyle/>
          <a:p>
            <a:pPr marL="0" indent="0">
              <a:lnSpc>
                <a:spcPct val="100000"/>
              </a:lnSpc>
              <a:spcBef>
                <a:spcPts val="0"/>
              </a:spcBef>
              <a:buNone/>
            </a:pPr>
            <a:r>
              <a:rPr lang="en-US" sz="1500" dirty="0"/>
              <a:t>The function recursively traverses the BST to look for the node based on some key. If it is found, it checks for one of four cases involving the node to be removed</a:t>
            </a:r>
            <a:endParaRPr sz="1500" dirty="0"/>
          </a:p>
          <a:p>
            <a:pPr marL="0" indent="0">
              <a:lnSpc>
                <a:spcPct val="100000"/>
              </a:lnSpc>
              <a:spcBef>
                <a:spcPts val="0"/>
              </a:spcBef>
              <a:buNone/>
            </a:pPr>
            <a:endParaRPr sz="1500" dirty="0"/>
          </a:p>
          <a:p>
            <a:pPr marL="685800" indent="-266700">
              <a:lnSpc>
                <a:spcPct val="100000"/>
              </a:lnSpc>
              <a:spcBef>
                <a:spcPts val="375"/>
              </a:spcBef>
              <a:buSzPts val="2000"/>
              <a:buChar char="●"/>
            </a:pPr>
            <a:r>
              <a:rPr lang="en-US" sz="1500" b="1" dirty="0"/>
              <a:t>Case 1: </a:t>
            </a:r>
            <a:r>
              <a:rPr lang="en-US" sz="1500" dirty="0"/>
              <a:t>The node is a leaf. The node is replaced by NULL.</a:t>
            </a:r>
            <a:endParaRPr sz="1500" dirty="0"/>
          </a:p>
          <a:p>
            <a:pPr marL="685800" indent="-266700">
              <a:lnSpc>
                <a:spcPct val="100000"/>
              </a:lnSpc>
              <a:spcBef>
                <a:spcPts val="0"/>
              </a:spcBef>
              <a:buSzPts val="2000"/>
              <a:buChar char="●"/>
            </a:pPr>
            <a:r>
              <a:rPr lang="en-US" sz="1500" b="1" dirty="0"/>
              <a:t>Case 2: </a:t>
            </a:r>
            <a:r>
              <a:rPr lang="en-US" sz="1500" dirty="0"/>
              <a:t>The node is an internal node that has a right child and no left child. The node is replaced by the right child.</a:t>
            </a:r>
            <a:endParaRPr sz="1500" dirty="0"/>
          </a:p>
          <a:p>
            <a:pPr marL="685800" indent="-266700">
              <a:lnSpc>
                <a:spcPct val="100000"/>
              </a:lnSpc>
              <a:spcBef>
                <a:spcPts val="0"/>
              </a:spcBef>
              <a:buSzPts val="2000"/>
              <a:buChar char="●"/>
            </a:pPr>
            <a:r>
              <a:rPr lang="en-US" sz="1500" b="1" dirty="0"/>
              <a:t>Case 3: </a:t>
            </a:r>
            <a:r>
              <a:rPr lang="en-US" sz="1500" dirty="0"/>
              <a:t>The node is an internal node that has a left child and no right child. The node is replaced by the left child.</a:t>
            </a:r>
            <a:endParaRPr sz="1500" dirty="0"/>
          </a:p>
          <a:p>
            <a:pPr marL="685800" indent="-266700">
              <a:lnSpc>
                <a:spcPct val="100000"/>
              </a:lnSpc>
              <a:spcBef>
                <a:spcPts val="0"/>
              </a:spcBef>
              <a:buSzPts val="2000"/>
              <a:buChar char="●"/>
            </a:pPr>
            <a:r>
              <a:rPr lang="en-US" sz="1500" b="1" dirty="0"/>
              <a:t>Case 4: </a:t>
            </a:r>
            <a:r>
              <a:rPr lang="en-US" sz="1500" dirty="0"/>
              <a:t>The node is an internal node that has both a left and right child. This case involves finding the leftmost node in the right subtree to replace the node. </a:t>
            </a:r>
            <a:endParaRPr sz="1500" dirty="0"/>
          </a:p>
        </p:txBody>
      </p:sp>
      <p:sp>
        <p:nvSpPr>
          <p:cNvPr id="156" name="Google Shape;156;p28"/>
          <p:cNvSpPr/>
          <p:nvPr/>
        </p:nvSpPr>
        <p:spPr>
          <a:xfrm>
            <a:off x="332119" y="3981094"/>
            <a:ext cx="2048850" cy="724050"/>
          </a:xfrm>
          <a:prstGeom prst="roundRect">
            <a:avLst>
              <a:gd name="adj" fmla="val 16667"/>
            </a:avLst>
          </a:prstGeom>
          <a:solidFill>
            <a:srgbClr val="4472C4"/>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buSzPts val="1100"/>
            </a:pPr>
            <a:r>
              <a:rPr lang="en-US" sz="1500" b="1">
                <a:solidFill>
                  <a:srgbClr val="FFFFFF"/>
                </a:solidFill>
                <a:latin typeface="Calibri"/>
                <a:ea typeface="Calibri"/>
                <a:cs typeface="Calibri"/>
                <a:sym typeface="Calibri"/>
              </a:rPr>
              <a:t>Always deallocate when removing!</a:t>
            </a:r>
            <a:endParaRPr sz="1500" b="1">
              <a:solidFill>
                <a:srgbClr val="FFFFFF"/>
              </a:solidFill>
              <a:latin typeface="Calibri"/>
              <a:ea typeface="Calibri"/>
              <a:cs typeface="Calibri"/>
              <a:sym typeface="Calibri"/>
            </a:endParaRPr>
          </a:p>
        </p:txBody>
      </p:sp>
      <p:pic>
        <p:nvPicPr>
          <p:cNvPr id="157" name="Google Shape;157;p28"/>
          <p:cNvPicPr preferRelativeResize="0"/>
          <p:nvPr/>
        </p:nvPicPr>
        <p:blipFill>
          <a:blip r:embed="rId3">
            <a:alphaModFix/>
          </a:blip>
          <a:stretch>
            <a:fillRect/>
          </a:stretch>
        </p:blipFill>
        <p:spPr>
          <a:xfrm>
            <a:off x="439331" y="1707358"/>
            <a:ext cx="1834426" cy="18344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Removal – Case 1 (Leaf)</a:t>
            </a:r>
            <a:endParaRPr dirty="0"/>
          </a:p>
        </p:txBody>
      </p:sp>
      <p:pic>
        <p:nvPicPr>
          <p:cNvPr id="163" name="Google Shape;163;p29"/>
          <p:cNvPicPr preferRelativeResize="0"/>
          <p:nvPr/>
        </p:nvPicPr>
        <p:blipFill>
          <a:blip r:embed="rId3">
            <a:alphaModFix/>
          </a:blip>
          <a:stretch>
            <a:fillRect/>
          </a:stretch>
        </p:blipFill>
        <p:spPr>
          <a:xfrm>
            <a:off x="1718232" y="1359206"/>
            <a:ext cx="5466224" cy="3332007"/>
          </a:xfrm>
          <a:prstGeom prst="rect">
            <a:avLst/>
          </a:prstGeom>
          <a:noFill/>
          <a:ln>
            <a:noFill/>
          </a:ln>
        </p:spPr>
      </p:pic>
      <p:sp>
        <p:nvSpPr>
          <p:cNvPr id="164" name="Google Shape;164;p29"/>
          <p:cNvSpPr/>
          <p:nvPr/>
        </p:nvSpPr>
        <p:spPr>
          <a:xfrm>
            <a:off x="5761392" y="3964731"/>
            <a:ext cx="742500" cy="686025"/>
          </a:xfrm>
          <a:prstGeom prst="ellipse">
            <a:avLst/>
          </a:prstGeom>
          <a:noFill/>
          <a:ln w="38100" cap="flat" cmpd="sng">
            <a:solidFill>
              <a:srgbClr val="9900FF"/>
            </a:solidFill>
            <a:prstDash val="dash"/>
            <a:round/>
            <a:headEnd type="none" w="sm" len="sm"/>
            <a:tailEnd type="none" w="sm" len="sm"/>
          </a:ln>
        </p:spPr>
        <p:txBody>
          <a:bodyPr spcFirstLastPara="1" wrap="square" lIns="68569" tIns="68569" rIns="68569" bIns="68569" anchor="ctr" anchorCtr="0">
            <a:noAutofit/>
          </a:bodyPr>
          <a:lstStyle/>
          <a:p>
            <a:endParaRPr sz="1050"/>
          </a:p>
        </p:txBody>
      </p:sp>
      <p:sp>
        <p:nvSpPr>
          <p:cNvPr id="165" name="Google Shape;165;p29"/>
          <p:cNvSpPr txBox="1">
            <a:spLocks noGrp="1"/>
          </p:cNvSpPr>
          <p:nvPr>
            <p:ph type="body" idx="1"/>
          </p:nvPr>
        </p:nvSpPr>
        <p:spPr>
          <a:xfrm>
            <a:off x="376688" y="1359206"/>
            <a:ext cx="6127200" cy="542025"/>
          </a:xfrm>
          <a:prstGeom prst="rect">
            <a:avLst/>
          </a:prstGeom>
          <a:noFill/>
          <a:ln>
            <a:noFill/>
          </a:ln>
        </p:spPr>
        <p:txBody>
          <a:bodyPr spcFirstLastPara="1" wrap="square" lIns="68569" tIns="34275" rIns="68569" bIns="34275" anchor="t" anchorCtr="0">
            <a:noAutofit/>
          </a:bodyPr>
          <a:lstStyle/>
          <a:p>
            <a:pPr marL="0" indent="0">
              <a:lnSpc>
                <a:spcPct val="80000"/>
              </a:lnSpc>
              <a:spcBef>
                <a:spcPts val="0"/>
              </a:spcBef>
              <a:buSzPts val="2800"/>
              <a:buNone/>
            </a:pPr>
            <a:r>
              <a:rPr lang="en-US" dirty="0"/>
              <a:t>Remove [90]</a:t>
            </a:r>
            <a:endParaRPr dirty="0"/>
          </a:p>
        </p:txBody>
      </p:sp>
      <p:sp>
        <p:nvSpPr>
          <p:cNvPr id="166" name="Google Shape;166;p29"/>
          <p:cNvSpPr/>
          <p:nvPr/>
        </p:nvSpPr>
        <p:spPr>
          <a:xfrm>
            <a:off x="296466" y="2454267"/>
            <a:ext cx="1450181" cy="768347"/>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dirty="0">
                <a:solidFill>
                  <a:srgbClr val="FFFFFF"/>
                </a:solidFill>
                <a:latin typeface="Calibri"/>
                <a:ea typeface="Calibri"/>
                <a:cs typeface="Calibri"/>
                <a:sym typeface="Calibri"/>
              </a:rPr>
              <a:t>[90] is a leaf, so deallocate and set to </a:t>
            </a:r>
            <a:r>
              <a:rPr lang="en-US" sz="1500" b="1" dirty="0">
                <a:solidFill>
                  <a:srgbClr val="FFFFFF"/>
                </a:solidFill>
                <a:latin typeface="Courier New"/>
                <a:ea typeface="Courier New"/>
                <a:cs typeface="Courier New"/>
                <a:sym typeface="Courier New"/>
              </a:rPr>
              <a:t>NULL</a:t>
            </a:r>
            <a:r>
              <a:rPr lang="en-US" sz="1500" b="1" dirty="0">
                <a:solidFill>
                  <a:srgbClr val="FFFFFF"/>
                </a:solidFill>
                <a:latin typeface="Calibri"/>
                <a:ea typeface="Calibri"/>
                <a:cs typeface="Calibri"/>
                <a:sym typeface="Calibri"/>
              </a:rPr>
              <a:t>.</a:t>
            </a:r>
            <a:endParaRPr sz="1350" b="1" dirty="0">
              <a:solidFill>
                <a:srgbClr val="FFFFFF"/>
              </a:solidFill>
              <a:latin typeface="Courier New"/>
              <a:ea typeface="Courier New"/>
              <a:cs typeface="Courier New"/>
              <a:sym typeface="Courier New"/>
            </a:endParaRPr>
          </a:p>
        </p:txBody>
      </p:sp>
      <p:pic>
        <p:nvPicPr>
          <p:cNvPr id="2" name="Google Shape;176;p30">
            <a:extLst>
              <a:ext uri="{FF2B5EF4-FFF2-40B4-BE49-F238E27FC236}">
                <a16:creationId xmlns:a16="http://schemas.microsoft.com/office/drawing/2014/main" id="{1FA1AAD9-90EF-413C-B1F7-9A5188171912}"/>
              </a:ext>
            </a:extLst>
          </p:cNvPr>
          <p:cNvPicPr preferRelativeResize="0"/>
          <p:nvPr/>
        </p:nvPicPr>
        <p:blipFill>
          <a:blip r:embed="rId4">
            <a:alphaModFix/>
          </a:blip>
          <a:stretch>
            <a:fillRect/>
          </a:stretch>
        </p:blipFill>
        <p:spPr>
          <a:xfrm>
            <a:off x="146437" y="3775651"/>
            <a:ext cx="875120" cy="87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Removal – Case 2 (No Left Child)</a:t>
            </a:r>
            <a:endParaRPr dirty="0"/>
          </a:p>
        </p:txBody>
      </p:sp>
      <p:sp>
        <p:nvSpPr>
          <p:cNvPr id="172" name="Google Shape;172;p30"/>
          <p:cNvSpPr txBox="1">
            <a:spLocks noGrp="1"/>
          </p:cNvSpPr>
          <p:nvPr>
            <p:ph type="body" idx="1"/>
          </p:nvPr>
        </p:nvSpPr>
        <p:spPr>
          <a:xfrm>
            <a:off x="376688" y="1359206"/>
            <a:ext cx="6127200" cy="542025"/>
          </a:xfrm>
          <a:prstGeom prst="rect">
            <a:avLst/>
          </a:prstGeom>
          <a:noFill/>
          <a:ln>
            <a:noFill/>
          </a:ln>
        </p:spPr>
        <p:txBody>
          <a:bodyPr spcFirstLastPara="1" wrap="square" lIns="68569" tIns="34275" rIns="68569" bIns="34275" anchor="t" anchorCtr="0">
            <a:noAutofit/>
          </a:bodyPr>
          <a:lstStyle/>
          <a:p>
            <a:pPr marL="171450" indent="0">
              <a:lnSpc>
                <a:spcPct val="80000"/>
              </a:lnSpc>
              <a:spcBef>
                <a:spcPts val="0"/>
              </a:spcBef>
              <a:buNone/>
            </a:pPr>
            <a:r>
              <a:rPr lang="en-US"/>
              <a:t>Remove [10]</a:t>
            </a:r>
            <a:endParaRPr/>
          </a:p>
        </p:txBody>
      </p:sp>
      <p:pic>
        <p:nvPicPr>
          <p:cNvPr id="173" name="Google Shape;173;p30"/>
          <p:cNvPicPr preferRelativeResize="0"/>
          <p:nvPr/>
        </p:nvPicPr>
        <p:blipFill>
          <a:blip r:embed="rId3">
            <a:alphaModFix/>
          </a:blip>
          <a:stretch>
            <a:fillRect/>
          </a:stretch>
        </p:blipFill>
        <p:spPr>
          <a:xfrm>
            <a:off x="2739394" y="1496719"/>
            <a:ext cx="4455507" cy="2949619"/>
          </a:xfrm>
          <a:prstGeom prst="rect">
            <a:avLst/>
          </a:prstGeom>
          <a:noFill/>
          <a:ln>
            <a:noFill/>
          </a:ln>
        </p:spPr>
      </p:pic>
      <p:sp>
        <p:nvSpPr>
          <p:cNvPr id="174" name="Google Shape;174;p30"/>
          <p:cNvSpPr/>
          <p:nvPr/>
        </p:nvSpPr>
        <p:spPr>
          <a:xfrm>
            <a:off x="3069042" y="2204856"/>
            <a:ext cx="742500" cy="686025"/>
          </a:xfrm>
          <a:prstGeom prst="ellipse">
            <a:avLst/>
          </a:prstGeom>
          <a:noFill/>
          <a:ln w="38100" cap="flat" cmpd="sng">
            <a:solidFill>
              <a:srgbClr val="9900FF"/>
            </a:solidFill>
            <a:prstDash val="dash"/>
            <a:round/>
            <a:headEnd type="none" w="sm" len="sm"/>
            <a:tailEnd type="none" w="sm" len="sm"/>
          </a:ln>
        </p:spPr>
        <p:txBody>
          <a:bodyPr spcFirstLastPara="1" wrap="square" lIns="68569" tIns="68569" rIns="68569" bIns="68569" anchor="ctr" anchorCtr="0">
            <a:noAutofit/>
          </a:bodyPr>
          <a:lstStyle/>
          <a:p>
            <a:endParaRPr sz="1050"/>
          </a:p>
        </p:txBody>
      </p:sp>
      <p:sp>
        <p:nvSpPr>
          <p:cNvPr id="175" name="Google Shape;175;p30"/>
          <p:cNvSpPr/>
          <p:nvPr/>
        </p:nvSpPr>
        <p:spPr>
          <a:xfrm>
            <a:off x="241669" y="2300354"/>
            <a:ext cx="2051475" cy="1076173"/>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dirty="0">
                <a:solidFill>
                  <a:srgbClr val="FFFFFF"/>
                </a:solidFill>
                <a:latin typeface="Calibri"/>
                <a:ea typeface="Calibri"/>
                <a:cs typeface="Calibri"/>
                <a:sym typeface="Calibri"/>
              </a:rPr>
              <a:t>[10] has no left child. Deallocate [10] and its right child [30] subtree will take its place.</a:t>
            </a:r>
            <a:endParaRPr sz="1350" b="1" dirty="0">
              <a:solidFill>
                <a:srgbClr val="FFFFFF"/>
              </a:solidFill>
              <a:latin typeface="Courier New"/>
              <a:ea typeface="Courier New"/>
              <a:cs typeface="Courier New"/>
              <a:sym typeface="Courier New"/>
            </a:endParaRPr>
          </a:p>
        </p:txBody>
      </p:sp>
      <p:pic>
        <p:nvPicPr>
          <p:cNvPr id="176" name="Google Shape;176;p30"/>
          <p:cNvPicPr preferRelativeResize="0"/>
          <p:nvPr/>
        </p:nvPicPr>
        <p:blipFill>
          <a:blip r:embed="rId4">
            <a:alphaModFix/>
          </a:blip>
          <a:stretch>
            <a:fillRect/>
          </a:stretch>
        </p:blipFill>
        <p:spPr>
          <a:xfrm>
            <a:off x="146437" y="3775651"/>
            <a:ext cx="875120" cy="87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2426569" y="1359207"/>
            <a:ext cx="5519120" cy="3204919"/>
          </a:xfrm>
          <a:prstGeom prst="rect">
            <a:avLst/>
          </a:prstGeom>
          <a:noFill/>
          <a:ln>
            <a:noFill/>
          </a:ln>
        </p:spPr>
      </p:pic>
      <p:sp>
        <p:nvSpPr>
          <p:cNvPr id="182" name="Google Shape;182;p31"/>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Removal – Case 3 (No Right Child)</a:t>
            </a:r>
            <a:endParaRPr dirty="0"/>
          </a:p>
        </p:txBody>
      </p:sp>
      <p:sp>
        <p:nvSpPr>
          <p:cNvPr id="183" name="Google Shape;183;p31"/>
          <p:cNvSpPr txBox="1">
            <a:spLocks noGrp="1"/>
          </p:cNvSpPr>
          <p:nvPr>
            <p:ph type="body" idx="1"/>
          </p:nvPr>
        </p:nvSpPr>
        <p:spPr>
          <a:xfrm>
            <a:off x="376688" y="1359206"/>
            <a:ext cx="6127200" cy="542025"/>
          </a:xfrm>
          <a:prstGeom prst="rect">
            <a:avLst/>
          </a:prstGeom>
          <a:noFill/>
          <a:ln>
            <a:noFill/>
          </a:ln>
        </p:spPr>
        <p:txBody>
          <a:bodyPr spcFirstLastPara="1" wrap="square" lIns="68569" tIns="34275" rIns="68569" bIns="34275" anchor="t" anchorCtr="0">
            <a:noAutofit/>
          </a:bodyPr>
          <a:lstStyle/>
          <a:p>
            <a:pPr marL="0" indent="0">
              <a:lnSpc>
                <a:spcPct val="80000"/>
              </a:lnSpc>
              <a:spcBef>
                <a:spcPts val="0"/>
              </a:spcBef>
              <a:buSzPts val="2800"/>
              <a:buNone/>
            </a:pPr>
            <a:r>
              <a:rPr lang="en-US" dirty="0"/>
              <a:t>Remove [20]</a:t>
            </a:r>
            <a:endParaRPr dirty="0"/>
          </a:p>
        </p:txBody>
      </p:sp>
      <p:sp>
        <p:nvSpPr>
          <p:cNvPr id="184" name="Google Shape;184;p31"/>
          <p:cNvSpPr/>
          <p:nvPr/>
        </p:nvSpPr>
        <p:spPr>
          <a:xfrm>
            <a:off x="3267136" y="2273575"/>
            <a:ext cx="742500" cy="686025"/>
          </a:xfrm>
          <a:prstGeom prst="ellipse">
            <a:avLst/>
          </a:prstGeom>
          <a:noFill/>
          <a:ln w="38100" cap="flat" cmpd="sng">
            <a:solidFill>
              <a:srgbClr val="9900FF"/>
            </a:solidFill>
            <a:prstDash val="dash"/>
            <a:round/>
            <a:headEnd type="none" w="sm" len="sm"/>
            <a:tailEnd type="none" w="sm" len="sm"/>
          </a:ln>
        </p:spPr>
        <p:txBody>
          <a:bodyPr spcFirstLastPara="1" wrap="square" lIns="68569" tIns="68569" rIns="68569" bIns="68569" anchor="ctr" anchorCtr="0">
            <a:noAutofit/>
          </a:bodyPr>
          <a:lstStyle/>
          <a:p>
            <a:endParaRPr sz="1050"/>
          </a:p>
        </p:txBody>
      </p:sp>
      <p:sp>
        <p:nvSpPr>
          <p:cNvPr id="185" name="Google Shape;185;p31"/>
          <p:cNvSpPr/>
          <p:nvPr/>
        </p:nvSpPr>
        <p:spPr>
          <a:xfrm>
            <a:off x="284531" y="2166096"/>
            <a:ext cx="2327175" cy="11061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rgbClr val="FFFFFF"/>
                </a:solidFill>
                <a:latin typeface="Calibri"/>
                <a:ea typeface="Calibri"/>
                <a:cs typeface="Calibri"/>
                <a:sym typeface="Calibri"/>
              </a:rPr>
              <a:t>[20] has no right child. Deallocate [20] and its left child [10] subtree will take its place.</a:t>
            </a:r>
            <a:endParaRPr sz="1350" b="1">
              <a:solidFill>
                <a:srgbClr val="FFFFFF"/>
              </a:solidFill>
              <a:latin typeface="Courier New"/>
              <a:ea typeface="Courier New"/>
              <a:cs typeface="Courier New"/>
              <a:sym typeface="Courier New"/>
            </a:endParaRPr>
          </a:p>
        </p:txBody>
      </p:sp>
      <p:pic>
        <p:nvPicPr>
          <p:cNvPr id="186" name="Google Shape;186;p31"/>
          <p:cNvPicPr preferRelativeResize="0"/>
          <p:nvPr/>
        </p:nvPicPr>
        <p:blipFill>
          <a:blip r:embed="rId4">
            <a:alphaModFix/>
          </a:blip>
          <a:stretch>
            <a:fillRect/>
          </a:stretch>
        </p:blipFill>
        <p:spPr>
          <a:xfrm>
            <a:off x="146437" y="3775651"/>
            <a:ext cx="875120" cy="87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32"/>
          <p:cNvPicPr preferRelativeResize="0"/>
          <p:nvPr/>
        </p:nvPicPr>
        <p:blipFill>
          <a:blip r:embed="rId3">
            <a:alphaModFix/>
          </a:blip>
          <a:stretch>
            <a:fillRect/>
          </a:stretch>
        </p:blipFill>
        <p:spPr>
          <a:xfrm>
            <a:off x="2426569" y="1359207"/>
            <a:ext cx="5519120" cy="3204919"/>
          </a:xfrm>
          <a:prstGeom prst="rect">
            <a:avLst/>
          </a:prstGeom>
          <a:noFill/>
          <a:ln>
            <a:noFill/>
          </a:ln>
        </p:spPr>
      </p:pic>
      <p:sp>
        <p:nvSpPr>
          <p:cNvPr id="192" name="Google Shape;192;p32"/>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Removal – Case 4 (Internal Node with Both Children)</a:t>
            </a:r>
            <a:endParaRPr dirty="0"/>
          </a:p>
        </p:txBody>
      </p:sp>
      <p:sp>
        <p:nvSpPr>
          <p:cNvPr id="193" name="Google Shape;193;p32"/>
          <p:cNvSpPr txBox="1">
            <a:spLocks noGrp="1"/>
          </p:cNvSpPr>
          <p:nvPr>
            <p:ph type="body" idx="1"/>
          </p:nvPr>
        </p:nvSpPr>
        <p:spPr>
          <a:xfrm>
            <a:off x="376688" y="1359206"/>
            <a:ext cx="6127200" cy="542025"/>
          </a:xfrm>
          <a:prstGeom prst="rect">
            <a:avLst/>
          </a:prstGeom>
          <a:noFill/>
          <a:ln>
            <a:noFill/>
          </a:ln>
        </p:spPr>
        <p:txBody>
          <a:bodyPr spcFirstLastPara="1" wrap="square" lIns="68569" tIns="34275" rIns="68569" bIns="34275" anchor="t" anchorCtr="0">
            <a:noAutofit/>
          </a:bodyPr>
          <a:lstStyle/>
          <a:p>
            <a:pPr marL="0" indent="0">
              <a:lnSpc>
                <a:spcPct val="80000"/>
              </a:lnSpc>
              <a:spcBef>
                <a:spcPts val="0"/>
              </a:spcBef>
              <a:buSzPts val="2800"/>
              <a:buNone/>
            </a:pPr>
            <a:r>
              <a:rPr lang="en-US" dirty="0"/>
              <a:t>Remove [70]</a:t>
            </a:r>
            <a:endParaRPr dirty="0"/>
          </a:p>
        </p:txBody>
      </p:sp>
      <p:sp>
        <p:nvSpPr>
          <p:cNvPr id="194" name="Google Shape;194;p32"/>
          <p:cNvSpPr/>
          <p:nvPr/>
        </p:nvSpPr>
        <p:spPr>
          <a:xfrm>
            <a:off x="313988" y="2236407"/>
            <a:ext cx="2175282" cy="1204068"/>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dirty="0">
                <a:solidFill>
                  <a:srgbClr val="FFFFFF"/>
                </a:solidFill>
                <a:latin typeface="Calibri"/>
                <a:ea typeface="Calibri"/>
                <a:cs typeface="Calibri"/>
                <a:sym typeface="Calibri"/>
              </a:rPr>
              <a:t>[70] is an internal node. Go to the right child and then go far left as possible in that subtree. [90] replaces [70]. </a:t>
            </a:r>
            <a:endParaRPr sz="1500" b="1" dirty="0">
              <a:solidFill>
                <a:srgbClr val="FFFFFF"/>
              </a:solidFill>
              <a:latin typeface="Courier New"/>
              <a:ea typeface="Courier New"/>
              <a:cs typeface="Courier New"/>
              <a:sym typeface="Courier New"/>
            </a:endParaRPr>
          </a:p>
        </p:txBody>
      </p:sp>
      <p:sp>
        <p:nvSpPr>
          <p:cNvPr id="196" name="Google Shape;196;p32"/>
          <p:cNvSpPr/>
          <p:nvPr/>
        </p:nvSpPr>
        <p:spPr>
          <a:xfrm>
            <a:off x="6209123" y="2268775"/>
            <a:ext cx="742500" cy="686025"/>
          </a:xfrm>
          <a:prstGeom prst="ellipse">
            <a:avLst/>
          </a:prstGeom>
          <a:noFill/>
          <a:ln w="38100" cap="flat" cmpd="sng">
            <a:solidFill>
              <a:srgbClr val="9900FF"/>
            </a:solidFill>
            <a:prstDash val="dash"/>
            <a:round/>
            <a:headEnd type="none" w="sm" len="sm"/>
            <a:tailEnd type="none" w="sm" len="sm"/>
          </a:ln>
        </p:spPr>
        <p:txBody>
          <a:bodyPr spcFirstLastPara="1" wrap="square" lIns="68569" tIns="68569" rIns="68569" bIns="68569" anchor="ctr" anchorCtr="0">
            <a:noAutofit/>
          </a:bodyPr>
          <a:lstStyle/>
          <a:p>
            <a:endParaRPr sz="1050"/>
          </a:p>
        </p:txBody>
      </p:sp>
      <p:pic>
        <p:nvPicPr>
          <p:cNvPr id="197" name="Google Shape;197;p32"/>
          <p:cNvPicPr preferRelativeResize="0"/>
          <p:nvPr/>
        </p:nvPicPr>
        <p:blipFill>
          <a:blip r:embed="rId4">
            <a:alphaModFix/>
          </a:blip>
          <a:stretch>
            <a:fillRect/>
          </a:stretch>
        </p:blipFill>
        <p:spPr>
          <a:xfrm>
            <a:off x="146437" y="3775651"/>
            <a:ext cx="875120" cy="87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9"/>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BST Removal – Find Left Most Child</a:t>
            </a:r>
            <a:endParaRPr dirty="0"/>
          </a:p>
        </p:txBody>
      </p:sp>
      <p:sp>
        <p:nvSpPr>
          <p:cNvPr id="2" name="Google Shape;462;p48">
            <a:extLst>
              <a:ext uri="{FF2B5EF4-FFF2-40B4-BE49-F238E27FC236}">
                <a16:creationId xmlns:a16="http://schemas.microsoft.com/office/drawing/2014/main" id="{54537663-1027-449C-AC53-AB2532766109}"/>
              </a:ext>
            </a:extLst>
          </p:cNvPr>
          <p:cNvSpPr txBox="1"/>
          <p:nvPr/>
        </p:nvSpPr>
        <p:spPr>
          <a:xfrm>
            <a:off x="2101324" y="1654629"/>
            <a:ext cx="4941352" cy="1834241"/>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68569" tIns="34275" rIns="68569" bIns="34275" anchor="t" anchorCtr="0">
            <a:noAutofit/>
          </a:bodyPr>
          <a:lstStyle/>
          <a:p>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a:t>
            </a:r>
            <a:r>
              <a:rPr lang="en-US" b="1" dirty="0" err="1">
                <a:solidFill>
                  <a:schemeClr val="dk1"/>
                </a:solidFill>
                <a:latin typeface="Courier New"/>
                <a:ea typeface="Courier New"/>
                <a:cs typeface="Courier New"/>
                <a:sym typeface="Courier New"/>
              </a:rPr>
              <a:t>findLeftMostChild</a:t>
            </a:r>
            <a:r>
              <a:rPr lang="en-US" b="1" dirty="0">
                <a:solidFill>
                  <a:schemeClr val="dk1"/>
                </a:solidFill>
                <a:latin typeface="Courier New"/>
                <a:ea typeface="Courier New"/>
                <a:cs typeface="Courier New"/>
                <a:sym typeface="Courier New"/>
              </a:rPr>
              <a:t>(</a:t>
            </a:r>
            <a:r>
              <a:rPr lang="en-US" b="1" dirty="0" err="1">
                <a:solidFill>
                  <a:schemeClr val="dk1"/>
                </a:solidFill>
                <a:latin typeface="Courier New"/>
                <a:ea typeface="Courier New"/>
                <a:cs typeface="Courier New"/>
                <a:sym typeface="Courier New"/>
              </a:rPr>
              <a:t>BSTNode</a:t>
            </a:r>
            <a:r>
              <a:rPr lang="en-US" b="1" dirty="0">
                <a:solidFill>
                  <a:schemeClr val="dk1"/>
                </a:solidFill>
                <a:latin typeface="Courier New"/>
                <a:ea typeface="Courier New"/>
                <a:cs typeface="Courier New"/>
                <a:sym typeface="Courier New"/>
              </a:rPr>
              <a:t>* root)</a:t>
            </a:r>
          </a:p>
          <a:p>
            <a:r>
              <a:rPr lang="en-US" b="1" dirty="0">
                <a:solidFill>
                  <a:schemeClr val="dk1"/>
                </a:solidFill>
                <a:latin typeface="Courier New"/>
                <a:ea typeface="Courier New"/>
                <a:cs typeface="Courier New"/>
                <a:sym typeface="Courier New"/>
              </a:rPr>
              <a:t>{</a:t>
            </a:r>
          </a:p>
          <a:p>
            <a:r>
              <a:rPr lang="en-US" b="1" dirty="0">
                <a:solidFill>
                  <a:schemeClr val="dk1"/>
                </a:solidFill>
                <a:latin typeface="Courier New"/>
                <a:ea typeface="Courier New"/>
                <a:cs typeface="Courier New"/>
                <a:sym typeface="Courier New"/>
              </a:rPr>
              <a:t>    if(root == NULL)</a:t>
            </a:r>
          </a:p>
          <a:p>
            <a:r>
              <a:rPr lang="en-US" b="1" dirty="0">
                <a:solidFill>
                  <a:schemeClr val="dk1"/>
                </a:solidFill>
                <a:latin typeface="Courier New"/>
                <a:ea typeface="Courier New"/>
                <a:cs typeface="Courier New"/>
                <a:sym typeface="Courier New"/>
              </a:rPr>
              <a:t>        return NULL;</a:t>
            </a:r>
          </a:p>
          <a:p>
            <a:r>
              <a:rPr lang="en-US" b="1" dirty="0">
                <a:solidFill>
                  <a:schemeClr val="dk1"/>
                </a:solidFill>
                <a:latin typeface="Courier New"/>
                <a:ea typeface="Courier New"/>
                <a:cs typeface="Courier New"/>
                <a:sym typeface="Courier New"/>
              </a:rPr>
              <a:t>    else if(root-&gt;left != NULL)</a:t>
            </a:r>
          </a:p>
          <a:p>
            <a:r>
              <a:rPr lang="en-US" b="1" dirty="0">
                <a:solidFill>
                  <a:schemeClr val="dk1"/>
                </a:solidFill>
                <a:latin typeface="Courier New"/>
                <a:ea typeface="Courier New"/>
                <a:cs typeface="Courier New"/>
                <a:sym typeface="Courier New"/>
              </a:rPr>
              <a:t>        return </a:t>
            </a:r>
            <a:r>
              <a:rPr lang="en-US" b="1" dirty="0" err="1">
                <a:solidFill>
                  <a:schemeClr val="dk1"/>
                </a:solidFill>
                <a:latin typeface="Courier New"/>
                <a:ea typeface="Courier New"/>
                <a:cs typeface="Courier New"/>
                <a:sym typeface="Courier New"/>
              </a:rPr>
              <a:t>findLeftMostChild</a:t>
            </a:r>
            <a:r>
              <a:rPr lang="en-US" b="1" dirty="0">
                <a:solidFill>
                  <a:schemeClr val="dk1"/>
                </a:solidFill>
                <a:latin typeface="Courier New"/>
                <a:ea typeface="Courier New"/>
                <a:cs typeface="Courier New"/>
                <a:sym typeface="Courier New"/>
              </a:rPr>
              <a:t>(root-&gt;left);</a:t>
            </a:r>
          </a:p>
          <a:p>
            <a:r>
              <a:rPr lang="en-US" b="1" dirty="0">
                <a:solidFill>
                  <a:schemeClr val="dk1"/>
                </a:solidFill>
                <a:latin typeface="Courier New"/>
                <a:ea typeface="Courier New"/>
                <a:cs typeface="Courier New"/>
                <a:sym typeface="Courier New"/>
              </a:rPr>
              <a:t>    return root;</a:t>
            </a:r>
          </a:p>
          <a:p>
            <a:r>
              <a:rPr lang="en-US" b="1" dirty="0">
                <a:solidFill>
                  <a:schemeClr val="dk1"/>
                </a:solidFill>
                <a:latin typeface="Courier New"/>
                <a:ea typeface="Courier New"/>
                <a:cs typeface="Courier New"/>
                <a:sym typeface="Courier New"/>
              </a:rPr>
              <a:t>}</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1236</TotalTime>
  <Words>698</Words>
  <Application>Microsoft Macintosh PowerPoint</Application>
  <PresentationFormat>On-screen Show (16:9)</PresentationFormat>
  <Paragraphs>83</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Simple Light</vt:lpstr>
      <vt:lpstr>Module-11: Part-4: BST – Destroy, Removal</vt:lpstr>
      <vt:lpstr>BST Destroy</vt:lpstr>
      <vt:lpstr>BST Destroy</vt:lpstr>
      <vt:lpstr>BST Removal</vt:lpstr>
      <vt:lpstr>BST Removal – Case 1 (Leaf)</vt:lpstr>
      <vt:lpstr>BST Removal – Case 2 (No Left Child)</vt:lpstr>
      <vt:lpstr>BST Removal – Case 3 (No Right Child)</vt:lpstr>
      <vt:lpstr>BST Removal – Case 4 (Internal Node with Both Children)</vt:lpstr>
      <vt:lpstr>BST Removal – Find Left Most Child</vt:lpstr>
      <vt:lpstr>BST Removal</vt:lpstr>
      <vt:lpstr>BST – Other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Roderick Simms</cp:lastModifiedBy>
  <cp:revision>3</cp:revision>
  <dcterms:modified xsi:type="dcterms:W3CDTF">2020-12-01T21:10:29Z</dcterms:modified>
</cp:coreProperties>
</file>