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8" r:id="rId3"/>
    <p:sldId id="260" r:id="rId4"/>
    <p:sldId id="261" r:id="rId5"/>
    <p:sldId id="262" r:id="rId6"/>
    <p:sldId id="263" r:id="rId7"/>
    <p:sldId id="265" r:id="rId8"/>
    <p:sldId id="267" r:id="rId9"/>
    <p:sldId id="268" r:id="rId10"/>
    <p:sldId id="26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46C72-C9A4-49F6-917F-634FD4CDE56D}" v="2" dt="2020-09-20T21:07:00.712"/>
    <p1510:client id="{AF6C3B33-3A9C-446F-B995-B5768686AAA7}" v="1" dt="2020-09-20T20:49:44.567"/>
    <p1510:client id="{CC4D4882-9C3F-4133-B088-0A1C02BE9D01}" v="2" dt="2020-09-20T16:27:15.264"/>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1T15:20:00.677" v="207" actId="20577"/>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1T15:20:00.677" v="207" actId="20577"/>
        <pc:sldMkLst>
          <pc:docMk/>
          <pc:sldMk cId="0" sldId="261"/>
        </pc:sldMkLst>
        <pc:spChg chg="mod">
          <ac:chgData name="Kevin Desai" userId="759d0333-e80f-43e9-9a9d-29343a9d66ae" providerId="ADAL" clId="{9D846C72-C9A4-49F6-917F-634FD4CDE56D}" dt="2020-09-21T15:20:00.677" v="207" actId="20577"/>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8c8282115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88c828211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8c8282115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88c828211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8c8282115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8c828211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8c8282115_0_2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88c8282115_0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8c8282115_0_2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8c8282115_0_2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8c8282115_0_24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88c8282115_0_2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c8282115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c8282115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8c828211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8c828211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8c828211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88c8282115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Fgets puts it in the buffer</a:t>
            </a:r>
            <a:endParaRPr/>
          </a:p>
        </p:txBody>
      </p:sp>
      <p:sp>
        <p:nvSpPr>
          <p:cNvPr id="162" name="Google Shape;162;g88c8282115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301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Module-06: Part-3: File Parsing CSV</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CS 1714 - Intro to Programming 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a:t>
            </a:r>
            <a:r>
              <a:rPr lang="en" b="1">
                <a:latin typeface="Courier New"/>
                <a:ea typeface="Courier New"/>
                <a:cs typeface="Courier New"/>
                <a:sym typeface="Courier New"/>
              </a:rPr>
              <a:t>sscanf()</a:t>
            </a:r>
            <a:r>
              <a:rPr lang="en"/>
              <a:t> with commas</a:t>
            </a:r>
            <a:endParaRPr/>
          </a:p>
        </p:txBody>
      </p:sp>
      <p:sp>
        <p:nvSpPr>
          <p:cNvPr id="174" name="Google Shape;174;p27"/>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None/>
            </a:pPr>
            <a:r>
              <a:rPr lang="en" sz="1600"/>
              <a:t>If your CSV row involves a string, you cannot simply use </a:t>
            </a:r>
            <a:r>
              <a:rPr lang="en" sz="1600" b="1">
                <a:latin typeface="Courier New"/>
                <a:ea typeface="Courier New"/>
                <a:cs typeface="Courier New"/>
                <a:sym typeface="Courier New"/>
              </a:rPr>
              <a:t>%s</a:t>
            </a:r>
            <a:r>
              <a:rPr lang="en" sz="1600" b="1"/>
              <a:t> </a:t>
            </a:r>
            <a:r>
              <a:rPr lang="en" sz="1600"/>
              <a:t>in </a:t>
            </a:r>
            <a:r>
              <a:rPr lang="en" sz="1600" b="1">
                <a:latin typeface="Courier New"/>
                <a:ea typeface="Courier New"/>
                <a:cs typeface="Courier New"/>
                <a:sym typeface="Courier New"/>
              </a:rPr>
              <a:t>sscanf()</a:t>
            </a:r>
            <a:r>
              <a:rPr lang="en" sz="1600"/>
              <a:t> to get a column of information. It will treat the commas and all other characters in that row as part of the string and therefore, reads in the rest of the line.</a:t>
            </a:r>
            <a:endParaRPr sz="1600"/>
          </a:p>
          <a:p>
            <a:pPr marL="0" lvl="0" indent="0" algn="l" rtl="0">
              <a:lnSpc>
                <a:spcPct val="100000"/>
              </a:lnSpc>
              <a:spcBef>
                <a:spcPts val="800"/>
              </a:spcBef>
              <a:spcAft>
                <a:spcPts val="0"/>
              </a:spcAft>
              <a:buNone/>
            </a:pPr>
            <a:r>
              <a:rPr lang="en" sz="1600"/>
              <a:t>We have to use a special token in </a:t>
            </a:r>
            <a:r>
              <a:rPr lang="en" sz="1600" b="1">
                <a:latin typeface="Courier New"/>
                <a:ea typeface="Courier New"/>
                <a:cs typeface="Courier New"/>
                <a:sym typeface="Courier New"/>
              </a:rPr>
              <a:t>sscanf</a:t>
            </a:r>
            <a:r>
              <a:rPr lang="en" sz="1600"/>
              <a:t> to grab everything until the first comma: </a:t>
            </a:r>
            <a:r>
              <a:rPr lang="en" sz="1600" b="1">
                <a:latin typeface="Courier New"/>
                <a:ea typeface="Courier New"/>
                <a:cs typeface="Courier New"/>
                <a:sym typeface="Courier New"/>
              </a:rPr>
              <a:t>%[^,]</a:t>
            </a:r>
            <a:r>
              <a:rPr lang="en" sz="1600"/>
              <a:t>. This format specifier allows us to read in a string up to but not including the comma. </a:t>
            </a:r>
            <a:endParaRPr sz="1600"/>
          </a:p>
          <a:p>
            <a:pPr marL="0" lvl="0" indent="0" algn="l" rtl="0">
              <a:lnSpc>
                <a:spcPct val="100000"/>
              </a:lnSpc>
              <a:spcBef>
                <a:spcPts val="800"/>
              </a:spcBef>
              <a:spcAft>
                <a:spcPts val="1600"/>
              </a:spcAft>
              <a:buNone/>
            </a:pPr>
            <a:endParaRPr sz="1600"/>
          </a:p>
        </p:txBody>
      </p:sp>
      <p:sp>
        <p:nvSpPr>
          <p:cNvPr id="175" name="Google Shape;175;p27"/>
          <p:cNvSpPr txBox="1"/>
          <p:nvPr/>
        </p:nvSpPr>
        <p:spPr>
          <a:xfrm>
            <a:off x="1084247" y="2747462"/>
            <a:ext cx="5307381" cy="20877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char buffer[1024];</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arg1[100];</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int arg2;</a:t>
            </a:r>
            <a:endParaRPr sz="1300" dirty="0">
              <a:solidFill>
                <a:schemeClr val="dk1"/>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double arg3;</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while(fgets(buffer, 1024, fileIn) != NULL)</a:t>
            </a:r>
            <a:endParaRPr sz="1200" dirty="0"/>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t>
            </a:r>
            <a:endParaRPr sz="1200" dirty="0"/>
          </a:p>
          <a:p>
            <a:pPr marL="0" marR="0" lvl="0" indent="457200" algn="l" rtl="0">
              <a:spcBef>
                <a:spcPts val="0"/>
              </a:spcBef>
              <a:spcAft>
                <a:spcPts val="0"/>
              </a:spcAft>
              <a:buNone/>
            </a:pPr>
            <a:r>
              <a:rPr lang="en" sz="1200" b="1" dirty="0">
                <a:solidFill>
                  <a:schemeClr val="dk1"/>
                </a:solidFill>
                <a:latin typeface="Courier New"/>
                <a:ea typeface="Courier New"/>
                <a:cs typeface="Courier New"/>
                <a:sym typeface="Courier New"/>
              </a:rPr>
              <a:t>sscanf(buffer, "%[^,],%d,%lf", arg1, &amp;arg2, &amp;arg3);</a:t>
            </a:r>
            <a:endParaRPr sz="1200" dirty="0"/>
          </a:p>
          <a:p>
            <a:pPr marL="0" marR="0" lvl="0" indent="457200" algn="l" rtl="0">
              <a:spcBef>
                <a:spcPts val="0"/>
              </a:spcBef>
              <a:spcAft>
                <a:spcPts val="0"/>
              </a:spcAft>
              <a:buNone/>
            </a:pPr>
            <a:r>
              <a:rPr lang="en" sz="1200" b="1" dirty="0">
                <a:solidFill>
                  <a:schemeClr val="dk1"/>
                </a:solidFill>
                <a:latin typeface="Courier New"/>
                <a:ea typeface="Courier New"/>
                <a:cs typeface="Courier New"/>
                <a:sym typeface="Courier New"/>
              </a:rPr>
              <a:t>printf("%s %d %lf\n", arg1, arg2, arg3);</a:t>
            </a:r>
            <a:endParaRPr sz="1200" dirty="0"/>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t>
            </a:r>
            <a:endParaRPr sz="1200" dirty="0"/>
          </a:p>
        </p:txBody>
      </p:sp>
      <p:sp>
        <p:nvSpPr>
          <p:cNvPr id="176" name="Google Shape;176;p27"/>
          <p:cNvSpPr/>
          <p:nvPr/>
        </p:nvSpPr>
        <p:spPr>
          <a:xfrm>
            <a:off x="6816600" y="2747462"/>
            <a:ext cx="2015700" cy="7680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rPr>
              <a:t>Notice the comma is also in the </a:t>
            </a:r>
            <a:r>
              <a:rPr lang="en" b="1" dirty="0">
                <a:solidFill>
                  <a:srgbClr val="FFFFFF"/>
                </a:solidFill>
                <a:latin typeface="Courier New"/>
                <a:ea typeface="Courier New"/>
                <a:cs typeface="Courier New"/>
                <a:sym typeface="Courier New"/>
              </a:rPr>
              <a:t>sscanf() </a:t>
            </a:r>
            <a:r>
              <a:rPr lang="en" dirty="0">
                <a:solidFill>
                  <a:srgbClr val="FFFFFF"/>
                </a:solidFill>
              </a:rPr>
              <a:t>statement.</a:t>
            </a:r>
            <a:endParaRPr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Reading from a File</a:t>
            </a:r>
            <a:endParaRPr/>
          </a:p>
        </p:txBody>
      </p:sp>
      <p:sp>
        <p:nvSpPr>
          <p:cNvPr id="75" name="Google Shape;75;p16"/>
          <p:cNvSpPr txBox="1">
            <a:spLocks noGrp="1"/>
          </p:cNvSpPr>
          <p:nvPr>
            <p:ph type="body" idx="1"/>
          </p:nvPr>
        </p:nvSpPr>
        <p:spPr>
          <a:xfrm>
            <a:off x="3868150" y="1152475"/>
            <a:ext cx="4964100" cy="3416400"/>
          </a:xfrm>
          <a:prstGeom prst="rect">
            <a:avLst/>
          </a:prstGeom>
          <a:noFill/>
          <a:ln>
            <a:noFill/>
          </a:ln>
        </p:spPr>
        <p:txBody>
          <a:bodyPr spcFirstLastPara="1" wrap="square" lIns="68575" tIns="34275" rIns="68575" bIns="34275" anchor="t" anchorCtr="0">
            <a:noAutofit/>
          </a:bodyPr>
          <a:lstStyle/>
          <a:p>
            <a:pPr marL="457200" lvl="0" indent="-342900" algn="l" rtl="0">
              <a:lnSpc>
                <a:spcPct val="90000"/>
              </a:lnSpc>
              <a:spcBef>
                <a:spcPts val="0"/>
              </a:spcBef>
              <a:spcAft>
                <a:spcPts val="0"/>
              </a:spcAft>
              <a:buSzPts val="1800"/>
              <a:buAutoNum type="arabicPeriod"/>
            </a:pPr>
            <a:r>
              <a:rPr lang="en" dirty="0"/>
              <a:t>Open the file (and make sure it opened)</a:t>
            </a:r>
          </a:p>
          <a:p>
            <a:pPr marL="457200" lvl="0" indent="-342900" algn="l" rtl="0">
              <a:lnSpc>
                <a:spcPct val="90000"/>
              </a:lnSpc>
              <a:spcBef>
                <a:spcPts val="0"/>
              </a:spcBef>
              <a:spcAft>
                <a:spcPts val="0"/>
              </a:spcAft>
              <a:buSzPts val="1800"/>
              <a:buAutoNum type="arabicPeriod"/>
            </a:pPr>
            <a:endParaRPr lang="en" dirty="0"/>
          </a:p>
          <a:p>
            <a:pPr marL="457200" lvl="0" indent="-342900" algn="l" rtl="0">
              <a:lnSpc>
                <a:spcPct val="90000"/>
              </a:lnSpc>
              <a:spcBef>
                <a:spcPts val="0"/>
              </a:spcBef>
              <a:spcAft>
                <a:spcPts val="0"/>
              </a:spcAft>
              <a:buSzPts val="1800"/>
              <a:buAutoNum type="arabicPeriod"/>
            </a:pPr>
            <a:endParaRPr lang="en" dirty="0"/>
          </a:p>
          <a:p>
            <a:pPr marL="457200" lvl="0" indent="-342900" algn="l" rtl="0">
              <a:lnSpc>
                <a:spcPct val="90000"/>
              </a:lnSpc>
              <a:spcBef>
                <a:spcPts val="0"/>
              </a:spcBef>
              <a:spcAft>
                <a:spcPts val="0"/>
              </a:spcAft>
              <a:buSzPts val="1800"/>
              <a:buAutoNum type="arabicPeriod"/>
            </a:pPr>
            <a:r>
              <a:rPr lang="en" dirty="0"/>
              <a:t>Use a file reading function: </a:t>
            </a:r>
            <a:r>
              <a:rPr lang="en" b="1" dirty="0">
                <a:latin typeface="Courier New"/>
                <a:ea typeface="Courier New"/>
                <a:cs typeface="Courier New"/>
                <a:sym typeface="Courier New"/>
              </a:rPr>
              <a:t>fgetc()</a:t>
            </a:r>
            <a:r>
              <a:rPr lang="en" dirty="0"/>
              <a:t>, </a:t>
            </a:r>
            <a:r>
              <a:rPr lang="en" b="1" dirty="0">
                <a:latin typeface="Courier New"/>
                <a:ea typeface="Courier New"/>
                <a:cs typeface="Courier New"/>
                <a:sym typeface="Courier New"/>
              </a:rPr>
              <a:t>fgets()</a:t>
            </a:r>
            <a:r>
              <a:rPr lang="en" dirty="0"/>
              <a:t>, or </a:t>
            </a:r>
            <a:r>
              <a:rPr lang="en" b="1" dirty="0">
                <a:latin typeface="Courier New"/>
                <a:ea typeface="Courier New"/>
                <a:cs typeface="Courier New"/>
                <a:sym typeface="Courier New"/>
              </a:rPr>
              <a:t>fscanf()</a:t>
            </a:r>
          </a:p>
          <a:p>
            <a:pPr marL="457200" lvl="0" indent="-342900" algn="l" rtl="0">
              <a:lnSpc>
                <a:spcPct val="90000"/>
              </a:lnSpc>
              <a:spcBef>
                <a:spcPts val="0"/>
              </a:spcBef>
              <a:spcAft>
                <a:spcPts val="0"/>
              </a:spcAft>
              <a:buSzPts val="1800"/>
              <a:buAutoNum type="arabicPeriod"/>
            </a:pPr>
            <a:endParaRPr lang="en" b="1" dirty="0">
              <a:latin typeface="Courier New"/>
              <a:cs typeface="Courier New"/>
              <a:sym typeface="Courier New"/>
            </a:endParaRPr>
          </a:p>
          <a:p>
            <a:pPr marL="457200" lvl="0" indent="-342900" algn="l" rtl="0">
              <a:lnSpc>
                <a:spcPct val="90000"/>
              </a:lnSpc>
              <a:spcBef>
                <a:spcPts val="0"/>
              </a:spcBef>
              <a:spcAft>
                <a:spcPts val="0"/>
              </a:spcAft>
              <a:buSzPts val="1800"/>
              <a:buAutoNum type="arabicPeriod"/>
            </a:pPr>
            <a:endParaRPr lang="en" b="1" dirty="0">
              <a:latin typeface="Courier New"/>
              <a:cs typeface="Courier New"/>
              <a:sym typeface="Courier New"/>
            </a:endParaRPr>
          </a:p>
          <a:p>
            <a:pPr marL="457200" lvl="0" indent="-342900" algn="l" rtl="0">
              <a:lnSpc>
                <a:spcPct val="90000"/>
              </a:lnSpc>
              <a:spcBef>
                <a:spcPts val="0"/>
              </a:spcBef>
              <a:spcAft>
                <a:spcPts val="0"/>
              </a:spcAft>
              <a:buSzPts val="1800"/>
              <a:buAutoNum type="arabicPeriod"/>
            </a:pPr>
            <a:r>
              <a:rPr lang="en" dirty="0"/>
              <a:t>The function is usually called within an indefinite loop (e.g., </a:t>
            </a:r>
            <a:r>
              <a:rPr lang="en" b="1" dirty="0">
                <a:latin typeface="Courier New"/>
                <a:ea typeface="Courier New"/>
                <a:cs typeface="Courier New"/>
                <a:sym typeface="Courier New"/>
              </a:rPr>
              <a:t>while</a:t>
            </a:r>
            <a:r>
              <a:rPr lang="en" dirty="0"/>
              <a:t>)</a:t>
            </a:r>
          </a:p>
          <a:p>
            <a:pPr marL="457200" lvl="0" indent="-342900" algn="l" rtl="0">
              <a:lnSpc>
                <a:spcPct val="90000"/>
              </a:lnSpc>
              <a:spcBef>
                <a:spcPts val="0"/>
              </a:spcBef>
              <a:spcAft>
                <a:spcPts val="0"/>
              </a:spcAft>
              <a:buSzPts val="1800"/>
              <a:buAutoNum type="arabicPeriod"/>
            </a:pPr>
            <a:endParaRPr lang="en" dirty="0"/>
          </a:p>
          <a:p>
            <a:pPr marL="457200" lvl="0" indent="-342900" algn="l" rtl="0">
              <a:lnSpc>
                <a:spcPct val="90000"/>
              </a:lnSpc>
              <a:spcBef>
                <a:spcPts val="0"/>
              </a:spcBef>
              <a:spcAft>
                <a:spcPts val="0"/>
              </a:spcAft>
              <a:buSzPts val="1800"/>
              <a:buAutoNum type="arabicPeriod"/>
            </a:pPr>
            <a:endParaRPr lang="en" dirty="0"/>
          </a:p>
          <a:p>
            <a:pPr marL="457200" lvl="0" indent="-342900" algn="l" rtl="0">
              <a:lnSpc>
                <a:spcPct val="90000"/>
              </a:lnSpc>
              <a:spcBef>
                <a:spcPts val="0"/>
              </a:spcBef>
              <a:spcAft>
                <a:spcPts val="0"/>
              </a:spcAft>
              <a:buSzPts val="1800"/>
              <a:buAutoNum type="arabicPeriod"/>
            </a:pPr>
            <a:r>
              <a:rPr lang="en" dirty="0"/>
              <a:t>Close the file when done with </a:t>
            </a:r>
            <a:r>
              <a:rPr lang="en" b="1" dirty="0">
                <a:latin typeface="Courier New"/>
                <a:ea typeface="Courier New"/>
                <a:cs typeface="Courier New"/>
                <a:sym typeface="Courier New"/>
              </a:rPr>
              <a:t>fclose()</a:t>
            </a:r>
            <a:endParaRPr b="1" dirty="0">
              <a:latin typeface="Courier New"/>
              <a:ea typeface="Courier New"/>
              <a:cs typeface="Courier New"/>
              <a:sym typeface="Courier New"/>
            </a:endParaRPr>
          </a:p>
        </p:txBody>
      </p:sp>
      <p:pic>
        <p:nvPicPr>
          <p:cNvPr id="76" name="Google Shape;76;p16"/>
          <p:cNvPicPr preferRelativeResize="0"/>
          <p:nvPr/>
        </p:nvPicPr>
        <p:blipFill rotWithShape="1">
          <a:blip r:embed="rId3">
            <a:alphaModFix/>
          </a:blip>
          <a:srcRect/>
          <a:stretch/>
        </p:blipFill>
        <p:spPr>
          <a:xfrm>
            <a:off x="229453" y="1268016"/>
            <a:ext cx="2786987" cy="2786987"/>
          </a:xfrm>
          <a:prstGeom prst="rect">
            <a:avLst/>
          </a:prstGeom>
          <a:noFill/>
          <a:ln>
            <a:noFill/>
          </a:ln>
        </p:spPr>
      </p:pic>
      <p:pic>
        <p:nvPicPr>
          <p:cNvPr id="77" name="Google Shape;77;p16"/>
          <p:cNvPicPr preferRelativeResize="0"/>
          <p:nvPr/>
        </p:nvPicPr>
        <p:blipFill rotWithShape="1">
          <a:blip r:embed="rId4">
            <a:alphaModFix/>
          </a:blip>
          <a:srcRect/>
          <a:stretch/>
        </p:blipFill>
        <p:spPr>
          <a:xfrm>
            <a:off x="1323569" y="2124208"/>
            <a:ext cx="2226698" cy="1753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File Content</a:t>
            </a:r>
            <a:endParaRPr/>
          </a:p>
        </p:txBody>
      </p:sp>
      <p:graphicFrame>
        <p:nvGraphicFramePr>
          <p:cNvPr id="90" name="Google Shape;90;p18"/>
          <p:cNvGraphicFramePr/>
          <p:nvPr/>
        </p:nvGraphicFramePr>
        <p:xfrm>
          <a:off x="866038" y="1652188"/>
          <a:ext cx="2052625" cy="396210"/>
        </p:xfrm>
        <a:graphic>
          <a:graphicData uri="http://schemas.openxmlformats.org/drawingml/2006/table">
            <a:tbl>
              <a:tblPr>
                <a:noFill/>
              </a:tblPr>
              <a:tblGrid>
                <a:gridCol w="410525">
                  <a:extLst>
                    <a:ext uri="{9D8B030D-6E8A-4147-A177-3AD203B41FA5}">
                      <a16:colId xmlns:a16="http://schemas.microsoft.com/office/drawing/2014/main" val="20000"/>
                    </a:ext>
                  </a:extLst>
                </a:gridCol>
                <a:gridCol w="410525">
                  <a:extLst>
                    <a:ext uri="{9D8B030D-6E8A-4147-A177-3AD203B41FA5}">
                      <a16:colId xmlns:a16="http://schemas.microsoft.com/office/drawing/2014/main" val="20001"/>
                    </a:ext>
                  </a:extLst>
                </a:gridCol>
                <a:gridCol w="410525">
                  <a:extLst>
                    <a:ext uri="{9D8B030D-6E8A-4147-A177-3AD203B41FA5}">
                      <a16:colId xmlns:a16="http://schemas.microsoft.com/office/drawing/2014/main" val="20002"/>
                    </a:ext>
                  </a:extLst>
                </a:gridCol>
                <a:gridCol w="410525">
                  <a:extLst>
                    <a:ext uri="{9D8B030D-6E8A-4147-A177-3AD203B41FA5}">
                      <a16:colId xmlns:a16="http://schemas.microsoft.com/office/drawing/2014/main" val="20003"/>
                    </a:ext>
                  </a:extLst>
                </a:gridCol>
                <a:gridCol w="410525">
                  <a:extLst>
                    <a:ext uri="{9D8B030D-6E8A-4147-A177-3AD203B41FA5}">
                      <a16:colId xmlns:a16="http://schemas.microsoft.com/office/drawing/2014/main" val="20004"/>
                    </a:ext>
                  </a:extLst>
                </a:gridCol>
              </a:tblGrid>
              <a:tr h="39620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bl>
          </a:graphicData>
        </a:graphic>
      </p:graphicFrame>
      <p:graphicFrame>
        <p:nvGraphicFramePr>
          <p:cNvPr id="91" name="Google Shape;91;p18"/>
          <p:cNvGraphicFramePr/>
          <p:nvPr/>
        </p:nvGraphicFramePr>
        <p:xfrm>
          <a:off x="408838" y="2891788"/>
          <a:ext cx="410525" cy="396210"/>
        </p:xfrm>
        <a:graphic>
          <a:graphicData uri="http://schemas.openxmlformats.org/drawingml/2006/table">
            <a:tbl>
              <a:tblPr>
                <a:noFill/>
              </a:tblPr>
              <a:tblGrid>
                <a:gridCol w="410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bl>
          </a:graphicData>
        </a:graphic>
      </p:graphicFrame>
      <p:sp>
        <p:nvSpPr>
          <p:cNvPr id="92" name="Google Shape;92;p18"/>
          <p:cNvSpPr txBox="1">
            <a:spLocks noGrp="1"/>
          </p:cNvSpPr>
          <p:nvPr>
            <p:ph type="body" idx="1"/>
          </p:nvPr>
        </p:nvSpPr>
        <p:spPr>
          <a:xfrm>
            <a:off x="3690725" y="1152475"/>
            <a:ext cx="514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Parsing the input breaks the input data into meaningful and manageable parts. For example, if you read in a sentence, you could parse it into the different words or individual characters. Parsing depends on how your file is organized and the goal of your program. </a:t>
            </a:r>
            <a:endParaRPr sz="1600" dirty="0"/>
          </a:p>
          <a:p>
            <a:pPr marL="0" lvl="0" indent="0" algn="l" rtl="0">
              <a:spcBef>
                <a:spcPts val="1600"/>
              </a:spcBef>
              <a:spcAft>
                <a:spcPts val="0"/>
              </a:spcAft>
              <a:buNone/>
            </a:pPr>
            <a:r>
              <a:rPr lang="en" sz="1600" dirty="0"/>
              <a:t>When inputting file content, we usually have to store the data in our program (e.g., variables, arrays, arrays of structs, etc) so we can continue to work with the data throughout the program runtime. This may first require you to parse out the data. </a:t>
            </a:r>
            <a:endParaRPr sz="1600" dirty="0"/>
          </a:p>
          <a:p>
            <a:pPr marL="0" lvl="0" indent="0" algn="l" rtl="0">
              <a:spcBef>
                <a:spcPts val="1600"/>
              </a:spcBef>
              <a:spcAft>
                <a:spcPts val="1600"/>
              </a:spcAft>
              <a:buNone/>
            </a:pPr>
            <a:r>
              <a:rPr lang="en" sz="1600" dirty="0"/>
              <a:t>We will learn how to parse data read in from CSV.</a:t>
            </a:r>
            <a:endParaRPr sz="1600" dirty="0"/>
          </a:p>
        </p:txBody>
      </p:sp>
      <p:graphicFrame>
        <p:nvGraphicFramePr>
          <p:cNvPr id="93" name="Google Shape;93;p18"/>
          <p:cNvGraphicFramePr/>
          <p:nvPr/>
        </p:nvGraphicFramePr>
        <p:xfrm>
          <a:off x="1018438" y="2891788"/>
          <a:ext cx="410525" cy="396210"/>
        </p:xfrm>
        <a:graphic>
          <a:graphicData uri="http://schemas.openxmlformats.org/drawingml/2006/table">
            <a:tbl>
              <a:tblPr>
                <a:noFill/>
              </a:tblPr>
              <a:tblGrid>
                <a:gridCol w="410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bl>
          </a:graphicData>
        </a:graphic>
      </p:graphicFrame>
      <p:graphicFrame>
        <p:nvGraphicFramePr>
          <p:cNvPr id="94" name="Google Shape;94;p18"/>
          <p:cNvGraphicFramePr/>
          <p:nvPr/>
        </p:nvGraphicFramePr>
        <p:xfrm>
          <a:off x="1704238" y="2891788"/>
          <a:ext cx="410525" cy="396210"/>
        </p:xfrm>
        <a:graphic>
          <a:graphicData uri="http://schemas.openxmlformats.org/drawingml/2006/table">
            <a:tbl>
              <a:tblPr>
                <a:noFill/>
              </a:tblPr>
              <a:tblGrid>
                <a:gridCol w="410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bl>
          </a:graphicData>
        </a:graphic>
      </p:graphicFrame>
      <p:graphicFrame>
        <p:nvGraphicFramePr>
          <p:cNvPr id="95" name="Google Shape;95;p18"/>
          <p:cNvGraphicFramePr/>
          <p:nvPr/>
        </p:nvGraphicFramePr>
        <p:xfrm>
          <a:off x="2313838" y="2891788"/>
          <a:ext cx="410525" cy="396210"/>
        </p:xfrm>
        <a:graphic>
          <a:graphicData uri="http://schemas.openxmlformats.org/drawingml/2006/table">
            <a:tbl>
              <a:tblPr>
                <a:noFill/>
              </a:tblPr>
              <a:tblGrid>
                <a:gridCol w="410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bl>
          </a:graphicData>
        </a:graphic>
      </p:graphicFrame>
      <p:graphicFrame>
        <p:nvGraphicFramePr>
          <p:cNvPr id="96" name="Google Shape;96;p18"/>
          <p:cNvGraphicFramePr/>
          <p:nvPr/>
        </p:nvGraphicFramePr>
        <p:xfrm>
          <a:off x="2923438" y="2891788"/>
          <a:ext cx="410525" cy="396210"/>
        </p:xfrm>
        <a:graphic>
          <a:graphicData uri="http://schemas.openxmlformats.org/drawingml/2006/table">
            <a:tbl>
              <a:tblPr>
                <a:noFill/>
              </a:tblPr>
              <a:tblGrid>
                <a:gridCol w="4105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bl>
          </a:graphicData>
        </a:graphic>
      </p:graphicFrame>
      <p:cxnSp>
        <p:nvCxnSpPr>
          <p:cNvPr id="97" name="Google Shape;97;p18"/>
          <p:cNvCxnSpPr/>
          <p:nvPr/>
        </p:nvCxnSpPr>
        <p:spPr>
          <a:xfrm flipH="1">
            <a:off x="674200" y="2141100"/>
            <a:ext cx="1147500" cy="650700"/>
          </a:xfrm>
          <a:prstGeom prst="straightConnector1">
            <a:avLst/>
          </a:prstGeom>
          <a:noFill/>
          <a:ln w="28575" cap="flat" cmpd="sng">
            <a:solidFill>
              <a:schemeClr val="dk2"/>
            </a:solidFill>
            <a:prstDash val="solid"/>
            <a:round/>
            <a:headEnd type="none" w="med" len="med"/>
            <a:tailEnd type="triangle" w="med" len="med"/>
          </a:ln>
        </p:spPr>
      </p:cxnSp>
      <p:cxnSp>
        <p:nvCxnSpPr>
          <p:cNvPr id="98" name="Google Shape;98;p18"/>
          <p:cNvCxnSpPr/>
          <p:nvPr/>
        </p:nvCxnSpPr>
        <p:spPr>
          <a:xfrm>
            <a:off x="1928175" y="2164750"/>
            <a:ext cx="1088400" cy="615000"/>
          </a:xfrm>
          <a:prstGeom prst="straightConnector1">
            <a:avLst/>
          </a:prstGeom>
          <a:noFill/>
          <a:ln w="28575" cap="flat" cmpd="sng">
            <a:solidFill>
              <a:schemeClr val="dk2"/>
            </a:solidFill>
            <a:prstDash val="solid"/>
            <a:round/>
            <a:headEnd type="none" w="med" len="med"/>
            <a:tailEnd type="triangle" w="med" len="med"/>
          </a:ln>
        </p:spPr>
      </p:cxnSp>
      <p:cxnSp>
        <p:nvCxnSpPr>
          <p:cNvPr id="99" name="Google Shape;99;p18"/>
          <p:cNvCxnSpPr/>
          <p:nvPr/>
        </p:nvCxnSpPr>
        <p:spPr>
          <a:xfrm>
            <a:off x="1904500" y="2188400"/>
            <a:ext cx="532500" cy="615000"/>
          </a:xfrm>
          <a:prstGeom prst="straightConnector1">
            <a:avLst/>
          </a:prstGeom>
          <a:noFill/>
          <a:ln w="28575" cap="flat" cmpd="sng">
            <a:solidFill>
              <a:schemeClr val="dk2"/>
            </a:solidFill>
            <a:prstDash val="solid"/>
            <a:round/>
            <a:headEnd type="none" w="med" len="med"/>
            <a:tailEnd type="triangle" w="med" len="med"/>
          </a:ln>
        </p:spPr>
      </p:cxnSp>
      <p:cxnSp>
        <p:nvCxnSpPr>
          <p:cNvPr id="100" name="Google Shape;100;p18"/>
          <p:cNvCxnSpPr/>
          <p:nvPr/>
        </p:nvCxnSpPr>
        <p:spPr>
          <a:xfrm flipH="1">
            <a:off x="1253900" y="2188400"/>
            <a:ext cx="603300" cy="603300"/>
          </a:xfrm>
          <a:prstGeom prst="straightConnector1">
            <a:avLst/>
          </a:prstGeom>
          <a:noFill/>
          <a:ln w="28575" cap="flat" cmpd="sng">
            <a:solidFill>
              <a:schemeClr val="dk2"/>
            </a:solidFill>
            <a:prstDash val="solid"/>
            <a:round/>
            <a:headEnd type="none" w="med" len="med"/>
            <a:tailEnd type="triangle" w="med" len="med"/>
          </a:ln>
        </p:spPr>
      </p:cxnSp>
      <p:cxnSp>
        <p:nvCxnSpPr>
          <p:cNvPr id="101" name="Google Shape;101;p18"/>
          <p:cNvCxnSpPr/>
          <p:nvPr/>
        </p:nvCxnSpPr>
        <p:spPr>
          <a:xfrm flipH="1">
            <a:off x="1880800" y="2223900"/>
            <a:ext cx="23700" cy="5679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Comma Separated Values</a:t>
            </a:r>
            <a:endParaRPr/>
          </a:p>
        </p:txBody>
      </p:sp>
      <p:sp>
        <p:nvSpPr>
          <p:cNvPr id="107" name="Google Shape;107;p19"/>
          <p:cNvSpPr txBox="1">
            <a:spLocks noGrp="1"/>
          </p:cNvSpPr>
          <p:nvPr>
            <p:ph type="body" idx="1"/>
          </p:nvPr>
        </p:nvSpPr>
        <p:spPr>
          <a:xfrm>
            <a:off x="2318525" y="1152475"/>
            <a:ext cx="65139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n" sz="1600"/>
              <a:t>CSV (comma-separated value) files is a standard format for storing data in a tabular format. CSV files are stored in a plain-text format and can be viewed in any text editor (e.g., </a:t>
            </a:r>
            <a:r>
              <a:rPr lang="en" sz="1600" b="1">
                <a:latin typeface="Courier New"/>
                <a:ea typeface="Courier New"/>
                <a:cs typeface="Courier New"/>
                <a:sym typeface="Courier New"/>
              </a:rPr>
              <a:t>vim</a:t>
            </a:r>
            <a:r>
              <a:rPr lang="en" sz="1600"/>
              <a:t>) and can even be opened in Excel. CSV files are a popular way for agencies to share data online.</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 sz="1600"/>
              <a:t>When you look at a CSV file, you will see rows of data where each row has several values separated by commas. Here is an example of a CSV file of a list of product inventory. Each row has the product name, quantity, and price separated by commas. In this example, there is also a header row, which is optional, telling us what each “column” is.</a:t>
            </a:r>
            <a:endParaRPr sz="1600"/>
          </a:p>
          <a:p>
            <a:pPr marL="177800" lvl="0" indent="-38100" algn="l" rtl="0">
              <a:lnSpc>
                <a:spcPct val="100000"/>
              </a:lnSpc>
              <a:spcBef>
                <a:spcPts val="800"/>
              </a:spcBef>
              <a:spcAft>
                <a:spcPts val="0"/>
              </a:spcAft>
              <a:buClr>
                <a:schemeClr val="dk1"/>
              </a:buClr>
              <a:buSzPts val="2100"/>
              <a:buNone/>
            </a:pPr>
            <a:endParaRPr sz="1600"/>
          </a:p>
          <a:p>
            <a:pPr marL="177800" lvl="0" indent="-38100" algn="l" rtl="0">
              <a:lnSpc>
                <a:spcPct val="100000"/>
              </a:lnSpc>
              <a:spcBef>
                <a:spcPts val="800"/>
              </a:spcBef>
              <a:spcAft>
                <a:spcPts val="1600"/>
              </a:spcAft>
              <a:buClr>
                <a:schemeClr val="dk1"/>
              </a:buClr>
              <a:buSzPts val="2100"/>
              <a:buNone/>
            </a:pPr>
            <a:endParaRPr sz="1600"/>
          </a:p>
        </p:txBody>
      </p:sp>
      <p:sp>
        <p:nvSpPr>
          <p:cNvPr id="108" name="Google Shape;108;p19"/>
          <p:cNvSpPr txBox="1"/>
          <p:nvPr/>
        </p:nvSpPr>
        <p:spPr>
          <a:xfrm>
            <a:off x="3195600" y="3830862"/>
            <a:ext cx="2752800" cy="9921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product,quantity,price</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Apple</a:t>
            </a:r>
            <a:r>
              <a:rPr lang="en" sz="1400" b="1" dirty="0">
                <a:solidFill>
                  <a:schemeClr val="dk1"/>
                </a:solidFill>
                <a:latin typeface="Courier New"/>
                <a:ea typeface="Courier New"/>
                <a:cs typeface="Courier New"/>
                <a:sym typeface="Courier New"/>
              </a:rPr>
              <a:t>,10,</a:t>
            </a:r>
            <a:r>
              <a:rPr lang="en" b="1" dirty="0">
                <a:solidFill>
                  <a:schemeClr val="dk1"/>
                </a:solidFill>
                <a:latin typeface="Courier New"/>
                <a:ea typeface="Courier New"/>
                <a:cs typeface="Courier New"/>
                <a:sym typeface="Courier New"/>
              </a:rPr>
              <a:t>1</a:t>
            </a:r>
            <a:r>
              <a:rPr lang="en" sz="1400" b="1" dirty="0">
                <a:solidFill>
                  <a:schemeClr val="dk1"/>
                </a:solidFill>
                <a:latin typeface="Courier New"/>
                <a:ea typeface="Courier New"/>
                <a:cs typeface="Courier New"/>
                <a:sym typeface="Courier New"/>
              </a:rPr>
              <a:t>.25</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Banana,28,.99</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Orange</a:t>
            </a:r>
            <a:r>
              <a:rPr lang="en" sz="1400" b="1" dirty="0">
                <a:solidFill>
                  <a:schemeClr val="dk1"/>
                </a:solidFill>
                <a:latin typeface="Courier New"/>
                <a:ea typeface="Courier New"/>
                <a:cs typeface="Courier New"/>
                <a:sym typeface="Courier New"/>
              </a:rPr>
              <a:t>,150,1.79</a:t>
            </a:r>
            <a:endParaRPr b="1" dirty="0">
              <a:solidFill>
                <a:schemeClr val="dk1"/>
              </a:solidFill>
              <a:latin typeface="Courier New"/>
              <a:ea typeface="Courier New"/>
              <a:cs typeface="Courier New"/>
              <a:sym typeface="Courier New"/>
            </a:endParaRPr>
          </a:p>
        </p:txBody>
      </p:sp>
      <p:pic>
        <p:nvPicPr>
          <p:cNvPr id="110" name="Google Shape;110;p19"/>
          <p:cNvPicPr preferRelativeResize="0"/>
          <p:nvPr/>
        </p:nvPicPr>
        <p:blipFill>
          <a:blip r:embed="rId3">
            <a:alphaModFix/>
          </a:blip>
          <a:stretch>
            <a:fillRect/>
          </a:stretch>
        </p:blipFill>
        <p:spPr>
          <a:xfrm>
            <a:off x="311700" y="1557750"/>
            <a:ext cx="1838700" cy="1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Comma Separated Values (cont’d)</a:t>
            </a:r>
            <a:endParaRPr/>
          </a:p>
        </p:txBody>
      </p:sp>
      <p:sp>
        <p:nvSpPr>
          <p:cNvPr id="117" name="Google Shape;117;p20"/>
          <p:cNvSpPr txBox="1">
            <a:spLocks noGrp="1"/>
          </p:cNvSpPr>
          <p:nvPr>
            <p:ph type="body" idx="1"/>
          </p:nvPr>
        </p:nvSpPr>
        <p:spPr>
          <a:xfrm>
            <a:off x="2318525" y="1152475"/>
            <a:ext cx="65139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Clr>
                <a:schemeClr val="dk1"/>
              </a:buClr>
              <a:buSzPts val="1100"/>
              <a:buNone/>
            </a:pPr>
            <a:r>
              <a:rPr lang="en" sz="1600"/>
              <a:t>CSV files are usually auto-generated (e.g., from databases).</a:t>
            </a:r>
            <a:endParaRPr sz="1600"/>
          </a:p>
          <a:p>
            <a:pPr marL="0" lvl="0" indent="0" algn="l" rtl="0">
              <a:lnSpc>
                <a:spcPct val="100000"/>
              </a:lnSpc>
              <a:spcBef>
                <a:spcPts val="1600"/>
              </a:spcBef>
              <a:spcAft>
                <a:spcPts val="0"/>
              </a:spcAft>
              <a:buClr>
                <a:schemeClr val="dk1"/>
              </a:buClr>
              <a:buSzPts val="2100"/>
              <a:buNone/>
            </a:pPr>
            <a:r>
              <a:rPr lang="en" sz="1600"/>
              <a:t>CSV files are also known as comma-delimited files. Also, commas are the most common delimiter used to separate the values, but other characters can also be used (e.g., |). </a:t>
            </a:r>
            <a:endParaRPr sz="1600"/>
          </a:p>
          <a:p>
            <a:pPr marL="0" lvl="0" indent="0" algn="l" rtl="0">
              <a:lnSpc>
                <a:spcPct val="100000"/>
              </a:lnSpc>
              <a:spcBef>
                <a:spcPts val="1600"/>
              </a:spcBef>
              <a:spcAft>
                <a:spcPts val="1600"/>
              </a:spcAft>
              <a:buClr>
                <a:schemeClr val="dk1"/>
              </a:buClr>
              <a:buSzPts val="2100"/>
              <a:buNone/>
            </a:pPr>
            <a:r>
              <a:rPr lang="en" sz="1600"/>
              <a:t>Some CSV files will also surround each value in quotes!</a:t>
            </a:r>
            <a:endParaRPr sz="1600"/>
          </a:p>
        </p:txBody>
      </p:sp>
      <p:pic>
        <p:nvPicPr>
          <p:cNvPr id="118" name="Google Shape;118;p20"/>
          <p:cNvPicPr preferRelativeResize="0"/>
          <p:nvPr/>
        </p:nvPicPr>
        <p:blipFill>
          <a:blip r:embed="rId3">
            <a:alphaModFix/>
          </a:blip>
          <a:stretch>
            <a:fillRect/>
          </a:stretch>
        </p:blipFill>
        <p:spPr>
          <a:xfrm>
            <a:off x="311700" y="1557750"/>
            <a:ext cx="1838700" cy="1838700"/>
          </a:xfrm>
          <a:prstGeom prst="rect">
            <a:avLst/>
          </a:prstGeom>
          <a:noFill/>
          <a:ln>
            <a:noFill/>
          </a:ln>
        </p:spPr>
      </p:pic>
      <p:sp>
        <p:nvSpPr>
          <p:cNvPr id="119" name="Google Shape;119;p20"/>
          <p:cNvSpPr/>
          <p:nvPr/>
        </p:nvSpPr>
        <p:spPr>
          <a:xfrm>
            <a:off x="3542700" y="3531619"/>
            <a:ext cx="2058600" cy="651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rgbClr val="FFFFFF"/>
                </a:solidFill>
              </a:rPr>
              <a:t>We will only work with basic CSV files.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CSV Files</a:t>
            </a:r>
            <a:endParaRPr/>
          </a:p>
        </p:txBody>
      </p:sp>
      <p:sp>
        <p:nvSpPr>
          <p:cNvPr id="125" name="Google Shape;125;p21"/>
          <p:cNvSpPr txBox="1">
            <a:spLocks noGrp="1"/>
          </p:cNvSpPr>
          <p:nvPr>
            <p:ph type="body" idx="1"/>
          </p:nvPr>
        </p:nvSpPr>
        <p:spPr>
          <a:xfrm>
            <a:off x="2318525" y="1017725"/>
            <a:ext cx="6513900" cy="1225413"/>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1600"/>
              </a:spcAft>
              <a:buClr>
                <a:schemeClr val="dk1"/>
              </a:buClr>
              <a:buSzPts val="2100"/>
              <a:buNone/>
            </a:pPr>
            <a:r>
              <a:rPr lang="en" sz="1400"/>
              <a:t>Did you know that the UTSA Schedule of Classes generates a CSV file of its schedule? Here is a snapshot of part of that CSV file. There are 12 leading rows plus a header row, the data, and a summary row. It also has 21 columns of information. If you wanted to work with main part of the data, your program has to extract out the meaningful pieces.  </a:t>
            </a:r>
            <a:endParaRPr sz="1400"/>
          </a:p>
        </p:txBody>
      </p:sp>
      <p:pic>
        <p:nvPicPr>
          <p:cNvPr id="127" name="Google Shape;127;p21"/>
          <p:cNvPicPr preferRelativeResize="0"/>
          <p:nvPr/>
        </p:nvPicPr>
        <p:blipFill>
          <a:blip r:embed="rId3">
            <a:alphaModFix/>
          </a:blip>
          <a:stretch>
            <a:fillRect/>
          </a:stretch>
        </p:blipFill>
        <p:spPr>
          <a:xfrm>
            <a:off x="311700" y="1557750"/>
            <a:ext cx="1838700" cy="1838700"/>
          </a:xfrm>
          <a:prstGeom prst="rect">
            <a:avLst/>
          </a:prstGeom>
          <a:noFill/>
          <a:ln>
            <a:noFill/>
          </a:ln>
        </p:spPr>
      </p:pic>
      <p:pic>
        <p:nvPicPr>
          <p:cNvPr id="2" name="Picture 1">
            <a:extLst>
              <a:ext uri="{FF2B5EF4-FFF2-40B4-BE49-F238E27FC236}">
                <a16:creationId xmlns:a16="http://schemas.microsoft.com/office/drawing/2014/main" id="{9E0E6084-96BE-4A1E-93FB-D8B0C769CF78}"/>
              </a:ext>
            </a:extLst>
          </p:cNvPr>
          <p:cNvPicPr>
            <a:picLocks noChangeAspect="1"/>
          </p:cNvPicPr>
          <p:nvPr/>
        </p:nvPicPr>
        <p:blipFill>
          <a:blip r:embed="rId4"/>
          <a:stretch>
            <a:fillRect/>
          </a:stretch>
        </p:blipFill>
        <p:spPr>
          <a:xfrm>
            <a:off x="2318525" y="2314575"/>
            <a:ext cx="6133418" cy="27219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fgets()</a:t>
            </a:r>
            <a:endParaRPr b="1">
              <a:latin typeface="Courier New"/>
              <a:ea typeface="Courier New"/>
              <a:cs typeface="Courier New"/>
              <a:sym typeface="Courier New"/>
            </a:endParaRPr>
          </a:p>
        </p:txBody>
      </p:sp>
      <p:sp>
        <p:nvSpPr>
          <p:cNvPr id="141" name="Google Shape;14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Use </a:t>
            </a:r>
            <a:r>
              <a:rPr lang="en" sz="1600" b="1">
                <a:latin typeface="Courier New"/>
                <a:ea typeface="Courier New"/>
                <a:cs typeface="Courier New"/>
                <a:sym typeface="Courier New"/>
              </a:rPr>
              <a:t>fgets()</a:t>
            </a:r>
            <a:r>
              <a:rPr lang="en" sz="1600"/>
              <a:t> to read in each row of the CSV file. It uses a </a:t>
            </a:r>
            <a:r>
              <a:rPr lang="en" sz="1600" b="1">
                <a:latin typeface="Courier New"/>
                <a:ea typeface="Courier New"/>
                <a:cs typeface="Courier New"/>
                <a:sym typeface="Courier New"/>
              </a:rPr>
              <a:t>while</a:t>
            </a:r>
            <a:r>
              <a:rPr lang="en" sz="1600"/>
              <a:t> loop to keep reading until it cannot read anymore, when </a:t>
            </a:r>
            <a:r>
              <a:rPr lang="en" sz="1600" b="1">
                <a:latin typeface="Courier New"/>
                <a:ea typeface="Courier New"/>
                <a:cs typeface="Courier New"/>
                <a:sym typeface="Courier New"/>
              </a:rPr>
              <a:t>fgets() </a:t>
            </a:r>
            <a:r>
              <a:rPr lang="en" sz="1600"/>
              <a:t>returns </a:t>
            </a:r>
            <a:r>
              <a:rPr lang="en" sz="1600" b="1">
                <a:latin typeface="Courier New"/>
                <a:ea typeface="Courier New"/>
                <a:cs typeface="Courier New"/>
                <a:sym typeface="Courier New"/>
              </a:rPr>
              <a:t>NULL</a:t>
            </a:r>
            <a:r>
              <a:rPr lang="en" sz="1600"/>
              <a:t>. Make sure the length is wide enough to read in all the characters in a row. </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r>
              <a:rPr lang="en" sz="1600"/>
              <a:t>For each iteration of the loop, the destination variable (</a:t>
            </a:r>
            <a:r>
              <a:rPr lang="en" sz="1600" b="1">
                <a:latin typeface="Courier New"/>
                <a:ea typeface="Courier New"/>
                <a:cs typeface="Courier New"/>
                <a:sym typeface="Courier New"/>
              </a:rPr>
              <a:t>buffer</a:t>
            </a:r>
            <a:r>
              <a:rPr lang="en" sz="1600"/>
              <a:t>) has the current row of data, which will need to be parsed. You must also consider if there are header row(s) that you still need to read in but may have to ignore. </a:t>
            </a:r>
            <a:endParaRPr sz="1600"/>
          </a:p>
        </p:txBody>
      </p:sp>
      <p:sp>
        <p:nvSpPr>
          <p:cNvPr id="142" name="Google Shape;142;p23"/>
          <p:cNvSpPr txBox="1"/>
          <p:nvPr/>
        </p:nvSpPr>
        <p:spPr>
          <a:xfrm>
            <a:off x="2129503" y="2084275"/>
            <a:ext cx="4884994" cy="15528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char buffer[500];</a:t>
            </a:r>
            <a:endParaRPr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while(fgets(buffer, 500, fileIn) != NULL)</a:t>
            </a:r>
            <a:endParaRPr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printf("%s\n", buffer);</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buffer now has one row from 	the CSV that is ready for parsing */ </a:t>
            </a:r>
            <a:endParaRPr b="1" dirty="0">
              <a:solidFill>
                <a:srgbClr val="666666"/>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rgbClr val="7F7F7F"/>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300"/>
              <a:buFont typeface="Courier New"/>
              <a:buNone/>
            </a:pPr>
            <a:r>
              <a:rPr lang="en" b="1">
                <a:latin typeface="Courier New"/>
                <a:ea typeface="Courier New"/>
                <a:cs typeface="Courier New"/>
                <a:sym typeface="Courier New"/>
              </a:rPr>
              <a:t>sscanf()</a:t>
            </a:r>
            <a:endParaRPr/>
          </a:p>
        </p:txBody>
      </p:sp>
      <p:sp>
        <p:nvSpPr>
          <p:cNvPr id="155" name="Google Shape;15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This function is used to parse out a string into separate values (i.e., variables).  </a:t>
            </a:r>
            <a:r>
              <a:rPr lang="en" b="1" dirty="0">
                <a:latin typeface="Courier New"/>
                <a:ea typeface="Courier New"/>
                <a:cs typeface="Courier New"/>
                <a:sym typeface="Courier New"/>
              </a:rPr>
              <a:t>sscanf()</a:t>
            </a:r>
            <a:r>
              <a:rPr lang="en" dirty="0"/>
              <a:t> is useful when you have a line of text that has a specific structure.</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156" name="Google Shape;156;p25"/>
          <p:cNvSpPr txBox="1"/>
          <p:nvPr/>
        </p:nvSpPr>
        <p:spPr>
          <a:xfrm>
            <a:off x="1624790" y="2028850"/>
            <a:ext cx="5894419" cy="300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int sscanf(const char* str, const char *format, …)</a:t>
            </a:r>
            <a:endParaRPr sz="1100" dirty="0"/>
          </a:p>
        </p:txBody>
      </p:sp>
      <p:sp>
        <p:nvSpPr>
          <p:cNvPr id="157" name="Google Shape;157;p25"/>
          <p:cNvSpPr txBox="1"/>
          <p:nvPr/>
        </p:nvSpPr>
        <p:spPr>
          <a:xfrm>
            <a:off x="421482" y="2689262"/>
            <a:ext cx="4612375" cy="15195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rgbClr val="666666"/>
                </a:solidFill>
                <a:latin typeface="Courier New"/>
                <a:ea typeface="Courier New"/>
                <a:cs typeface="Courier New"/>
                <a:sym typeface="Courier New"/>
              </a:rPr>
              <a:t>/* Example */</a:t>
            </a:r>
            <a:endParaRPr sz="15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char buffer[100] = "235,238,15";</a:t>
            </a:r>
            <a:endParaRPr sz="1100" dirty="0"/>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int a, b, c;</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sscanf(buffer, "%d,%d,%d", &amp;a, &amp;b, &amp;c);</a:t>
            </a:r>
            <a:endParaRPr sz="1100" dirty="0"/>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printf("%d %d %d", a, b, c) ;</a:t>
            </a:r>
            <a:endParaRPr sz="1100" dirty="0"/>
          </a:p>
        </p:txBody>
      </p:sp>
      <p:sp>
        <p:nvSpPr>
          <p:cNvPr id="2" name="Google Shape;168;p26">
            <a:extLst>
              <a:ext uri="{FF2B5EF4-FFF2-40B4-BE49-F238E27FC236}">
                <a16:creationId xmlns:a16="http://schemas.microsoft.com/office/drawing/2014/main" id="{07144600-DE3F-45F3-83A9-3A559043A30E}"/>
              </a:ext>
            </a:extLst>
          </p:cNvPr>
          <p:cNvSpPr/>
          <p:nvPr/>
        </p:nvSpPr>
        <p:spPr>
          <a:xfrm>
            <a:off x="5607591" y="2814351"/>
            <a:ext cx="2650975" cy="7491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err="1">
                <a:solidFill>
                  <a:srgbClr val="FFFFFF"/>
                </a:solidFill>
                <a:latin typeface="Courier New"/>
                <a:ea typeface="Courier New"/>
                <a:cs typeface="Courier New"/>
                <a:sym typeface="Courier New"/>
              </a:rPr>
              <a:t>sscanf</a:t>
            </a:r>
            <a:r>
              <a:rPr lang="en-US" b="1" dirty="0">
                <a:solidFill>
                  <a:srgbClr val="FFFFFF"/>
                </a:solidFill>
                <a:latin typeface="Courier New"/>
                <a:ea typeface="Courier New"/>
                <a:cs typeface="Courier New"/>
                <a:sym typeface="Courier New"/>
              </a:rPr>
              <a:t>()</a:t>
            </a:r>
            <a:r>
              <a:rPr lang="en-US" dirty="0">
                <a:solidFill>
                  <a:srgbClr val="FFFFFF"/>
                </a:solidFill>
              </a:rPr>
              <a:t> will “break” up the buffer string by data types that we can work on it individually.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a:t>
            </a:r>
            <a:r>
              <a:rPr lang="en" b="1">
                <a:latin typeface="Courier New"/>
                <a:ea typeface="Courier New"/>
                <a:cs typeface="Courier New"/>
                <a:sym typeface="Courier New"/>
              </a:rPr>
              <a:t>sscanf()</a:t>
            </a:r>
            <a:r>
              <a:rPr lang="en"/>
              <a:t> with </a:t>
            </a:r>
            <a:r>
              <a:rPr lang="en" b="1">
                <a:latin typeface="Courier New"/>
                <a:ea typeface="Courier New"/>
                <a:cs typeface="Courier New"/>
                <a:sym typeface="Courier New"/>
              </a:rPr>
              <a:t>fgets()</a:t>
            </a:r>
            <a:endParaRPr b="1">
              <a:latin typeface="Courier New"/>
              <a:ea typeface="Courier New"/>
              <a:cs typeface="Courier New"/>
              <a:sym typeface="Courier New"/>
            </a:endParaRPr>
          </a:p>
        </p:txBody>
      </p:sp>
      <p:sp>
        <p:nvSpPr>
          <p:cNvPr id="165" name="Google Shape;165;p26"/>
          <p:cNvSpPr txBox="1"/>
          <p:nvPr/>
        </p:nvSpPr>
        <p:spPr>
          <a:xfrm>
            <a:off x="1941300" y="2163964"/>
            <a:ext cx="5261400" cy="19524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read formatted line using fgets() and sscanf() */</a:t>
            </a:r>
            <a:endParaRPr sz="1300" dirty="0">
              <a:solidFill>
                <a:srgbClr val="666666"/>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buffer[1024];</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int arg2;</a:t>
            </a:r>
            <a:endParaRPr sz="1300" dirty="0">
              <a:solidFill>
                <a:schemeClr val="dk1"/>
              </a:solidFill>
            </a:endParaRPr>
          </a:p>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double arg3;</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while(fgets(buffer, 1024, fileIn) != NULL)</a:t>
            </a:r>
            <a:endParaRPr sz="13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300" dirty="0"/>
          </a:p>
          <a:p>
            <a:pPr marL="0" marR="0" lvl="0" indent="457200" algn="l" rtl="0">
              <a:spcBef>
                <a:spcPts val="0"/>
              </a:spcBef>
              <a:spcAft>
                <a:spcPts val="0"/>
              </a:spcAft>
              <a:buNone/>
            </a:pPr>
            <a:r>
              <a:rPr lang="en" sz="1300" b="1" dirty="0">
                <a:solidFill>
                  <a:schemeClr val="dk1"/>
                </a:solidFill>
                <a:latin typeface="Courier New"/>
                <a:ea typeface="Courier New"/>
                <a:cs typeface="Courier New"/>
                <a:sym typeface="Courier New"/>
              </a:rPr>
              <a:t>sscanf(buffer, "%d,%lf", &amp;arg2, &amp;arg3);</a:t>
            </a:r>
            <a:endParaRPr sz="1300" dirty="0"/>
          </a:p>
          <a:p>
            <a:pPr marL="0" marR="0" lvl="0" indent="457200" algn="l" rtl="0">
              <a:spcBef>
                <a:spcPts val="0"/>
              </a:spcBef>
              <a:spcAft>
                <a:spcPts val="0"/>
              </a:spcAft>
              <a:buNone/>
            </a:pPr>
            <a:r>
              <a:rPr lang="en" sz="1300" b="1" dirty="0">
                <a:solidFill>
                  <a:schemeClr val="dk1"/>
                </a:solidFill>
                <a:latin typeface="Courier New"/>
                <a:ea typeface="Courier New"/>
                <a:cs typeface="Courier New"/>
                <a:sym typeface="Courier New"/>
              </a:rPr>
              <a:t>printf("%d %lf\n", arg2, arg3);</a:t>
            </a:r>
            <a:endParaRPr sz="13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300" dirty="0"/>
          </a:p>
        </p:txBody>
      </p:sp>
      <p:sp>
        <p:nvSpPr>
          <p:cNvPr id="166" name="Google Shape;166;p26"/>
          <p:cNvSpPr/>
          <p:nvPr/>
        </p:nvSpPr>
        <p:spPr>
          <a:xfrm>
            <a:off x="1941300" y="4231753"/>
            <a:ext cx="2494969" cy="749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Here, each CSV row has an integer followed by a double separated by a comma.</a:t>
            </a:r>
            <a:endParaRPr dirty="0">
              <a:solidFill>
                <a:srgbClr val="FFFFFF"/>
              </a:solidFill>
            </a:endParaRPr>
          </a:p>
        </p:txBody>
      </p:sp>
      <p:sp>
        <p:nvSpPr>
          <p:cNvPr id="167" name="Google Shape;167;p26"/>
          <p:cNvSpPr txBox="1">
            <a:spLocks noGrp="1"/>
          </p:cNvSpPr>
          <p:nvPr>
            <p:ph type="body" idx="1"/>
          </p:nvPr>
        </p:nvSpPr>
        <p:spPr>
          <a:xfrm>
            <a:off x="311700" y="1152475"/>
            <a:ext cx="8520600" cy="89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t>Here is an example of how to use </a:t>
            </a:r>
            <a:r>
              <a:rPr lang="en" sz="1500" b="1" dirty="0">
                <a:latin typeface="Courier New"/>
                <a:ea typeface="Courier New"/>
                <a:cs typeface="Courier New"/>
                <a:sym typeface="Courier New"/>
              </a:rPr>
              <a:t>sscanf()</a:t>
            </a:r>
            <a:r>
              <a:rPr lang="en" sz="1500" dirty="0"/>
              <a:t> and </a:t>
            </a:r>
            <a:r>
              <a:rPr lang="en" sz="1500" b="1" dirty="0">
                <a:latin typeface="Courier New"/>
                <a:ea typeface="Courier New"/>
                <a:cs typeface="Courier New"/>
                <a:sym typeface="Courier New"/>
              </a:rPr>
              <a:t>fgets()</a:t>
            </a:r>
            <a:r>
              <a:rPr lang="en" sz="1500" dirty="0"/>
              <a:t> to read in each CSV row and parse out the data. In this case, we are just printing out these individual values, but you can also use them or save them for further analysis.</a:t>
            </a:r>
            <a:endParaRPr sz="1500" dirty="0"/>
          </a:p>
        </p:txBody>
      </p:sp>
      <p:sp>
        <p:nvSpPr>
          <p:cNvPr id="168" name="Google Shape;168;p26"/>
          <p:cNvSpPr/>
          <p:nvPr/>
        </p:nvSpPr>
        <p:spPr>
          <a:xfrm>
            <a:off x="5186363" y="4231753"/>
            <a:ext cx="2016337" cy="7491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rgbClr val="FFFFFF"/>
                </a:solidFill>
              </a:rPr>
              <a:t>Notice the comma is also in the </a:t>
            </a:r>
            <a:r>
              <a:rPr lang="en-US" b="1" dirty="0" err="1">
                <a:solidFill>
                  <a:srgbClr val="FFFFFF"/>
                </a:solidFill>
                <a:latin typeface="Courier New"/>
                <a:ea typeface="Courier New"/>
                <a:cs typeface="Courier New"/>
                <a:sym typeface="Courier New"/>
              </a:rPr>
              <a:t>sscanf</a:t>
            </a:r>
            <a:r>
              <a:rPr lang="en-US" b="1" dirty="0">
                <a:solidFill>
                  <a:srgbClr val="FFFFFF"/>
                </a:solidFill>
                <a:latin typeface="Courier New"/>
                <a:ea typeface="Courier New"/>
                <a:cs typeface="Courier New"/>
                <a:sym typeface="Courier New"/>
              </a:rPr>
              <a:t>() </a:t>
            </a:r>
            <a:r>
              <a:rPr lang="en-US" dirty="0">
                <a:solidFill>
                  <a:srgbClr val="FFFFFF"/>
                </a:solidFill>
              </a:rPr>
              <a:t>statement.</a:t>
            </a:r>
            <a:endParaRPr lang="en-US" sz="1800" dirty="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1097</Words>
  <Application>Microsoft Office PowerPoint</Application>
  <PresentationFormat>On-screen Show (16:9)</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Module-06: Part-3: File Parsing CSV</vt:lpstr>
      <vt:lpstr>Reading from a File</vt:lpstr>
      <vt:lpstr>Working with File Content</vt:lpstr>
      <vt:lpstr>Comma Separated Values</vt:lpstr>
      <vt:lpstr>Comma Separated Values (cont’d)</vt:lpstr>
      <vt:lpstr>CSV Files</vt:lpstr>
      <vt:lpstr>fgets()</vt:lpstr>
      <vt:lpstr>sscanf()</vt:lpstr>
      <vt:lpstr>Using sscanf() with fgets()</vt:lpstr>
      <vt:lpstr>Using sscanf() with commas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2020-09-21T15:20:31Z</dcterms:modified>
</cp:coreProperties>
</file>