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6" r:id="rId18"/>
    <p:sldId id="27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B4D5E-C021-495E-8AF1-CC7C137F1BB7}" v="1" dt="2020-09-20T21:54:17.168"/>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49" d="100"/>
          <a:sy n="149" d="100"/>
        </p:scale>
        <p:origin x="45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99FB4D5E-C021-495E-8AF1-CC7C137F1BB7}"/>
    <pc:docChg chg="undo custSel addSld delSld modSld">
      <pc:chgData name="Kevin Desai" userId="759d0333-e80f-43e9-9a9d-29343a9d66ae" providerId="ADAL" clId="{99FB4D5E-C021-495E-8AF1-CC7C137F1BB7}" dt="2020-09-22T23:34:11.466" v="198" actId="5793"/>
      <pc:docMkLst>
        <pc:docMk/>
      </pc:docMkLst>
      <pc:sldChg chg="modSp mod">
        <pc:chgData name="Kevin Desai" userId="759d0333-e80f-43e9-9a9d-29343a9d66ae" providerId="ADAL" clId="{99FB4D5E-C021-495E-8AF1-CC7C137F1BB7}" dt="2020-09-22T23:34:11.466" v="198" actId="5793"/>
        <pc:sldMkLst>
          <pc:docMk/>
          <pc:sldMk cId="0" sldId="256"/>
        </pc:sldMkLst>
        <pc:spChg chg="mod">
          <ac:chgData name="Kevin Desai" userId="759d0333-e80f-43e9-9a9d-29343a9d66ae" providerId="ADAL" clId="{99FB4D5E-C021-495E-8AF1-CC7C137F1BB7}" dt="2020-09-20T21:52:28.657" v="33" actId="20577"/>
          <ac:spMkLst>
            <pc:docMk/>
            <pc:sldMk cId="0" sldId="256"/>
            <ac:spMk id="61" creationId="{00000000-0000-0000-0000-000000000000}"/>
          </ac:spMkLst>
        </pc:spChg>
        <pc:spChg chg="mod">
          <ac:chgData name="Kevin Desai" userId="759d0333-e80f-43e9-9a9d-29343a9d66ae" providerId="ADAL" clId="{99FB4D5E-C021-495E-8AF1-CC7C137F1BB7}" dt="2020-09-22T23:34:11.466" v="198" actId="5793"/>
          <ac:spMkLst>
            <pc:docMk/>
            <pc:sldMk cId="0" sldId="256"/>
            <ac:spMk id="62" creationId="{00000000-0000-0000-0000-000000000000}"/>
          </ac:spMkLst>
        </pc:spChg>
      </pc:sldChg>
      <pc:sldChg chg="add del">
        <pc:chgData name="Kevin Desai" userId="759d0333-e80f-43e9-9a9d-29343a9d66ae" providerId="ADAL" clId="{99FB4D5E-C021-495E-8AF1-CC7C137F1BB7}" dt="2020-09-20T21:54:17.165" v="34"/>
        <pc:sldMkLst>
          <pc:docMk/>
          <pc:sldMk cId="0" sldId="258"/>
        </pc:sldMkLst>
      </pc:sldChg>
      <pc:sldChg chg="add del">
        <pc:chgData name="Kevin Desai" userId="759d0333-e80f-43e9-9a9d-29343a9d66ae" providerId="ADAL" clId="{99FB4D5E-C021-495E-8AF1-CC7C137F1BB7}" dt="2020-09-20T21:54:21.069" v="35" actId="47"/>
        <pc:sldMkLst>
          <pc:docMk/>
          <pc:sldMk cId="0" sldId="259"/>
        </pc:sldMkLst>
      </pc:sldChg>
      <pc:sldChg chg="modSp add del mod">
        <pc:chgData name="Kevin Desai" userId="759d0333-e80f-43e9-9a9d-29343a9d66ae" providerId="ADAL" clId="{99FB4D5E-C021-495E-8AF1-CC7C137F1BB7}" dt="2020-09-20T21:54:37.329" v="41" actId="1076"/>
        <pc:sldMkLst>
          <pc:docMk/>
          <pc:sldMk cId="0" sldId="260"/>
        </pc:sldMkLst>
        <pc:spChg chg="mod">
          <ac:chgData name="Kevin Desai" userId="759d0333-e80f-43e9-9a9d-29343a9d66ae" providerId="ADAL" clId="{99FB4D5E-C021-495E-8AF1-CC7C137F1BB7}" dt="2020-09-20T21:54:37.329" v="41" actId="1076"/>
          <ac:spMkLst>
            <pc:docMk/>
            <pc:sldMk cId="0" sldId="260"/>
            <ac:spMk id="101" creationId="{00000000-0000-0000-0000-000000000000}"/>
          </ac:spMkLst>
        </pc:spChg>
        <pc:grpChg chg="mod">
          <ac:chgData name="Kevin Desai" userId="759d0333-e80f-43e9-9a9d-29343a9d66ae" providerId="ADAL" clId="{99FB4D5E-C021-495E-8AF1-CC7C137F1BB7}" dt="2020-09-20T21:54:25.577" v="37" actId="1076"/>
          <ac:grpSpMkLst>
            <pc:docMk/>
            <pc:sldMk cId="0" sldId="260"/>
            <ac:grpSpMk id="97" creationId="{00000000-0000-0000-0000-000000000000}"/>
          </ac:grpSpMkLst>
        </pc:grpChg>
      </pc:sldChg>
      <pc:sldChg chg="modSp add del mod">
        <pc:chgData name="Kevin Desai" userId="759d0333-e80f-43e9-9a9d-29343a9d66ae" providerId="ADAL" clId="{99FB4D5E-C021-495E-8AF1-CC7C137F1BB7}" dt="2020-09-20T21:54:51.002" v="45" actId="20577"/>
        <pc:sldMkLst>
          <pc:docMk/>
          <pc:sldMk cId="0" sldId="261"/>
        </pc:sldMkLst>
        <pc:spChg chg="mod">
          <ac:chgData name="Kevin Desai" userId="759d0333-e80f-43e9-9a9d-29343a9d66ae" providerId="ADAL" clId="{99FB4D5E-C021-495E-8AF1-CC7C137F1BB7}" dt="2020-09-20T21:54:51.002" v="45" actId="20577"/>
          <ac:spMkLst>
            <pc:docMk/>
            <pc:sldMk cId="0" sldId="261"/>
            <ac:spMk id="108" creationId="{00000000-0000-0000-0000-000000000000}"/>
          </ac:spMkLst>
        </pc:spChg>
      </pc:sldChg>
      <pc:sldChg chg="add del">
        <pc:chgData name="Kevin Desai" userId="759d0333-e80f-43e9-9a9d-29343a9d66ae" providerId="ADAL" clId="{99FB4D5E-C021-495E-8AF1-CC7C137F1BB7}" dt="2020-09-20T21:54:17.165" v="34"/>
        <pc:sldMkLst>
          <pc:docMk/>
          <pc:sldMk cId="0" sldId="262"/>
        </pc:sldMkLst>
      </pc:sldChg>
      <pc:sldChg chg="add del">
        <pc:chgData name="Kevin Desai" userId="759d0333-e80f-43e9-9a9d-29343a9d66ae" providerId="ADAL" clId="{99FB4D5E-C021-495E-8AF1-CC7C137F1BB7}" dt="2020-09-20T21:54:17.165" v="34"/>
        <pc:sldMkLst>
          <pc:docMk/>
          <pc:sldMk cId="0" sldId="263"/>
        </pc:sldMkLst>
      </pc:sldChg>
      <pc:sldChg chg="add">
        <pc:chgData name="Kevin Desai" userId="759d0333-e80f-43e9-9a9d-29343a9d66ae" providerId="ADAL" clId="{99FB4D5E-C021-495E-8AF1-CC7C137F1BB7}" dt="2020-09-20T21:54:17.165" v="34"/>
        <pc:sldMkLst>
          <pc:docMk/>
          <pc:sldMk cId="0" sldId="264"/>
        </pc:sldMkLst>
      </pc:sldChg>
      <pc:sldChg chg="modSp add mod">
        <pc:chgData name="Kevin Desai" userId="759d0333-e80f-43e9-9a9d-29343a9d66ae" providerId="ADAL" clId="{99FB4D5E-C021-495E-8AF1-CC7C137F1BB7}" dt="2020-09-20T21:55:32.166" v="51" actId="1076"/>
        <pc:sldMkLst>
          <pc:docMk/>
          <pc:sldMk cId="0" sldId="265"/>
        </pc:sldMkLst>
        <pc:spChg chg="mod">
          <ac:chgData name="Kevin Desai" userId="759d0333-e80f-43e9-9a9d-29343a9d66ae" providerId="ADAL" clId="{99FB4D5E-C021-495E-8AF1-CC7C137F1BB7}" dt="2020-09-20T21:55:28.018" v="50" actId="1076"/>
          <ac:spMkLst>
            <pc:docMk/>
            <pc:sldMk cId="0" sldId="265"/>
            <ac:spMk id="141" creationId="{00000000-0000-0000-0000-000000000000}"/>
          </ac:spMkLst>
        </pc:spChg>
        <pc:spChg chg="mod">
          <ac:chgData name="Kevin Desai" userId="759d0333-e80f-43e9-9a9d-29343a9d66ae" providerId="ADAL" clId="{99FB4D5E-C021-495E-8AF1-CC7C137F1BB7}" dt="2020-09-20T21:55:32.166" v="51" actId="1076"/>
          <ac:spMkLst>
            <pc:docMk/>
            <pc:sldMk cId="0" sldId="265"/>
            <ac:spMk id="143" creationId="{00000000-0000-0000-0000-000000000000}"/>
          </ac:spMkLst>
        </pc:spChg>
      </pc:sldChg>
      <pc:sldChg chg="add">
        <pc:chgData name="Kevin Desai" userId="759d0333-e80f-43e9-9a9d-29343a9d66ae" providerId="ADAL" clId="{99FB4D5E-C021-495E-8AF1-CC7C137F1BB7}" dt="2020-09-20T21:54:17.165" v="34"/>
        <pc:sldMkLst>
          <pc:docMk/>
          <pc:sldMk cId="0" sldId="266"/>
        </pc:sldMkLst>
      </pc:sldChg>
      <pc:sldChg chg="add">
        <pc:chgData name="Kevin Desai" userId="759d0333-e80f-43e9-9a9d-29343a9d66ae" providerId="ADAL" clId="{99FB4D5E-C021-495E-8AF1-CC7C137F1BB7}" dt="2020-09-20T21:54:17.165" v="34"/>
        <pc:sldMkLst>
          <pc:docMk/>
          <pc:sldMk cId="0" sldId="267"/>
        </pc:sldMkLst>
      </pc:sldChg>
      <pc:sldChg chg="add">
        <pc:chgData name="Kevin Desai" userId="759d0333-e80f-43e9-9a9d-29343a9d66ae" providerId="ADAL" clId="{99FB4D5E-C021-495E-8AF1-CC7C137F1BB7}" dt="2020-09-20T21:54:17.165" v="34"/>
        <pc:sldMkLst>
          <pc:docMk/>
          <pc:sldMk cId="0" sldId="268"/>
        </pc:sldMkLst>
      </pc:sldChg>
      <pc:sldChg chg="add">
        <pc:chgData name="Kevin Desai" userId="759d0333-e80f-43e9-9a9d-29343a9d66ae" providerId="ADAL" clId="{99FB4D5E-C021-495E-8AF1-CC7C137F1BB7}" dt="2020-09-20T21:54:17.165" v="34"/>
        <pc:sldMkLst>
          <pc:docMk/>
          <pc:sldMk cId="0" sldId="269"/>
        </pc:sldMkLst>
      </pc:sldChg>
      <pc:sldChg chg="add">
        <pc:chgData name="Kevin Desai" userId="759d0333-e80f-43e9-9a9d-29343a9d66ae" providerId="ADAL" clId="{99FB4D5E-C021-495E-8AF1-CC7C137F1BB7}" dt="2020-09-20T21:54:17.165" v="34"/>
        <pc:sldMkLst>
          <pc:docMk/>
          <pc:sldMk cId="0" sldId="270"/>
        </pc:sldMkLst>
      </pc:sldChg>
      <pc:sldChg chg="add del">
        <pc:chgData name="Kevin Desai" userId="759d0333-e80f-43e9-9a9d-29343a9d66ae" providerId="ADAL" clId="{99FB4D5E-C021-495E-8AF1-CC7C137F1BB7}" dt="2020-09-20T21:55:55.732" v="52" actId="47"/>
        <pc:sldMkLst>
          <pc:docMk/>
          <pc:sldMk cId="0" sldId="271"/>
        </pc:sldMkLst>
      </pc:sldChg>
      <pc:sldChg chg="modSp add mod">
        <pc:chgData name="Kevin Desai" userId="759d0333-e80f-43e9-9a9d-29343a9d66ae" providerId="ADAL" clId="{99FB4D5E-C021-495E-8AF1-CC7C137F1BB7}" dt="2020-09-20T21:56:05.450" v="54" actId="20577"/>
        <pc:sldMkLst>
          <pc:docMk/>
          <pc:sldMk cId="0" sldId="272"/>
        </pc:sldMkLst>
        <pc:spChg chg="mod">
          <ac:chgData name="Kevin Desai" userId="759d0333-e80f-43e9-9a9d-29343a9d66ae" providerId="ADAL" clId="{99FB4D5E-C021-495E-8AF1-CC7C137F1BB7}" dt="2020-09-20T21:56:05.450" v="54" actId="20577"/>
          <ac:spMkLst>
            <pc:docMk/>
            <pc:sldMk cId="0" sldId="272"/>
            <ac:spMk id="192" creationId="{00000000-0000-0000-0000-000000000000}"/>
          </ac:spMkLst>
        </pc:spChg>
      </pc:sldChg>
      <pc:sldChg chg="modSp add mod">
        <pc:chgData name="Kevin Desai" userId="759d0333-e80f-43e9-9a9d-29343a9d66ae" providerId="ADAL" clId="{99FB4D5E-C021-495E-8AF1-CC7C137F1BB7}" dt="2020-09-20T22:25:53.253" v="83" actId="20577"/>
        <pc:sldMkLst>
          <pc:docMk/>
          <pc:sldMk cId="0" sldId="273"/>
        </pc:sldMkLst>
        <pc:spChg chg="mod">
          <ac:chgData name="Kevin Desai" userId="759d0333-e80f-43e9-9a9d-29343a9d66ae" providerId="ADAL" clId="{99FB4D5E-C021-495E-8AF1-CC7C137F1BB7}" dt="2020-09-20T22:25:53.253" v="83" actId="20577"/>
          <ac:spMkLst>
            <pc:docMk/>
            <pc:sldMk cId="0" sldId="273"/>
            <ac:spMk id="198" creationId="{00000000-0000-0000-0000-000000000000}"/>
          </ac:spMkLst>
        </pc:spChg>
      </pc:sldChg>
      <pc:sldChg chg="addSp modSp add mod">
        <pc:chgData name="Kevin Desai" userId="759d0333-e80f-43e9-9a9d-29343a9d66ae" providerId="ADAL" clId="{99FB4D5E-C021-495E-8AF1-CC7C137F1BB7}" dt="2020-09-20T22:28:24.082" v="187" actId="1035"/>
        <pc:sldMkLst>
          <pc:docMk/>
          <pc:sldMk cId="0" sldId="274"/>
        </pc:sldMkLst>
        <pc:spChg chg="add mod">
          <ac:chgData name="Kevin Desai" userId="759d0333-e80f-43e9-9a9d-29343a9d66ae" providerId="ADAL" clId="{99FB4D5E-C021-495E-8AF1-CC7C137F1BB7}" dt="2020-09-20T22:28:24.082" v="187" actId="1035"/>
          <ac:spMkLst>
            <pc:docMk/>
            <pc:sldMk cId="0" sldId="274"/>
            <ac:spMk id="2" creationId="{A42665E2-7B74-4319-A951-A40E17DFA6C8}"/>
          </ac:spMkLst>
        </pc:spChg>
        <pc:spChg chg="add mod">
          <ac:chgData name="Kevin Desai" userId="759d0333-e80f-43e9-9a9d-29343a9d66ae" providerId="ADAL" clId="{99FB4D5E-C021-495E-8AF1-CC7C137F1BB7}" dt="2020-09-20T22:28:24.082" v="187" actId="1035"/>
          <ac:spMkLst>
            <pc:docMk/>
            <pc:sldMk cId="0" sldId="274"/>
            <ac:spMk id="3" creationId="{49F30EBE-6E24-494C-8747-BC7C770B3D17}"/>
          </ac:spMkLst>
        </pc:spChg>
        <pc:spChg chg="mod">
          <ac:chgData name="Kevin Desai" userId="759d0333-e80f-43e9-9a9d-29343a9d66ae" providerId="ADAL" clId="{99FB4D5E-C021-495E-8AF1-CC7C137F1BB7}" dt="2020-09-20T22:28:24.082" v="187" actId="1035"/>
          <ac:spMkLst>
            <pc:docMk/>
            <pc:sldMk cId="0" sldId="274"/>
            <ac:spMk id="204" creationId="{00000000-0000-0000-0000-000000000000}"/>
          </ac:spMkLst>
        </pc:spChg>
        <pc:spChg chg="mod">
          <ac:chgData name="Kevin Desai" userId="759d0333-e80f-43e9-9a9d-29343a9d66ae" providerId="ADAL" clId="{99FB4D5E-C021-495E-8AF1-CC7C137F1BB7}" dt="2020-09-20T22:28:24.082" v="187" actId="1035"/>
          <ac:spMkLst>
            <pc:docMk/>
            <pc:sldMk cId="0" sldId="274"/>
            <ac:spMk id="205" creationId="{00000000-0000-0000-0000-000000000000}"/>
          </ac:spMkLst>
        </pc:spChg>
        <pc:spChg chg="mod">
          <ac:chgData name="Kevin Desai" userId="759d0333-e80f-43e9-9a9d-29343a9d66ae" providerId="ADAL" clId="{99FB4D5E-C021-495E-8AF1-CC7C137F1BB7}" dt="2020-09-20T22:26:02.440" v="92" actId="20577"/>
          <ac:spMkLst>
            <pc:docMk/>
            <pc:sldMk cId="0" sldId="274"/>
            <ac:spMk id="206" creationId="{00000000-0000-0000-0000-000000000000}"/>
          </ac:spMkLst>
        </pc:spChg>
      </pc:sldChg>
      <pc:sldChg chg="delSp modSp add del mod">
        <pc:chgData name="Kevin Desai" userId="759d0333-e80f-43e9-9a9d-29343a9d66ae" providerId="ADAL" clId="{99FB4D5E-C021-495E-8AF1-CC7C137F1BB7}" dt="2020-09-20T22:28:32.805" v="188" actId="47"/>
        <pc:sldMkLst>
          <pc:docMk/>
          <pc:sldMk cId="0" sldId="275"/>
        </pc:sldMkLst>
        <pc:spChg chg="del">
          <ac:chgData name="Kevin Desai" userId="759d0333-e80f-43e9-9a9d-29343a9d66ae" providerId="ADAL" clId="{99FB4D5E-C021-495E-8AF1-CC7C137F1BB7}" dt="2020-09-20T22:26:29.642" v="102" actId="478"/>
          <ac:spMkLst>
            <pc:docMk/>
            <pc:sldMk cId="0" sldId="275"/>
            <ac:spMk id="214" creationId="{00000000-0000-0000-0000-000000000000}"/>
          </ac:spMkLst>
        </pc:spChg>
        <pc:spChg chg="mod">
          <ac:chgData name="Kevin Desai" userId="759d0333-e80f-43e9-9a9d-29343a9d66ae" providerId="ADAL" clId="{99FB4D5E-C021-495E-8AF1-CC7C137F1BB7}" dt="2020-09-20T22:26:18.031" v="101" actId="20577"/>
          <ac:spMkLst>
            <pc:docMk/>
            <pc:sldMk cId="0" sldId="275"/>
            <ac:spMk id="216" creationId="{00000000-0000-0000-0000-000000000000}"/>
          </ac:spMkLst>
        </pc:spChg>
      </pc:sldChg>
      <pc:sldChg chg="add">
        <pc:chgData name="Kevin Desai" userId="759d0333-e80f-43e9-9a9d-29343a9d66ae" providerId="ADAL" clId="{99FB4D5E-C021-495E-8AF1-CC7C137F1BB7}" dt="2020-09-20T21:54:17.165" v="34"/>
        <pc:sldMkLst>
          <pc:docMk/>
          <pc:sldMk cId="0" sldId="276"/>
        </pc:sldMkLst>
      </pc:sldChg>
      <pc:sldChg chg="add del">
        <pc:chgData name="Kevin Desai" userId="759d0333-e80f-43e9-9a9d-29343a9d66ae" providerId="ADAL" clId="{99FB4D5E-C021-495E-8AF1-CC7C137F1BB7}" dt="2020-09-20T22:22:23.215" v="55" actId="47"/>
        <pc:sldMkLst>
          <pc:docMk/>
          <pc:sldMk cId="0" sldId="277"/>
        </pc:sldMkLst>
      </pc:sldChg>
      <pc:sldChg chg="add">
        <pc:chgData name="Kevin Desai" userId="759d0333-e80f-43e9-9a9d-29343a9d66ae" providerId="ADAL" clId="{99FB4D5E-C021-495E-8AF1-CC7C137F1BB7}" dt="2020-09-20T21:54:17.165" v="34"/>
        <pc:sldMkLst>
          <pc:docMk/>
          <pc:sldMk cId="0" sldId="278"/>
        </pc:sldMkLst>
      </pc:sldChg>
      <pc:sldMasterChg chg="delSldLayout">
        <pc:chgData name="Kevin Desai" userId="759d0333-e80f-43e9-9a9d-29343a9d66ae" providerId="ADAL" clId="{99FB4D5E-C021-495E-8AF1-CC7C137F1BB7}" dt="2020-09-20T21:52:18.993" v="0" actId="47"/>
        <pc:sldMasterMkLst>
          <pc:docMk/>
          <pc:sldMasterMk cId="0" sldId="2147483660"/>
        </pc:sldMasterMkLst>
        <pc:sldLayoutChg chg="del">
          <pc:chgData name="Kevin Desai" userId="759d0333-e80f-43e9-9a9d-29343a9d66ae" providerId="ADAL" clId="{99FB4D5E-C021-495E-8AF1-CC7C137F1BB7}" dt="2020-09-20T21:52:18.993" v="0" actId="47"/>
          <pc:sldLayoutMkLst>
            <pc:docMk/>
            <pc:sldMasterMk cId="0" sldId="2147483660"/>
            <pc:sldLayoutMk cId="2554514595"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7d2c5504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7d2c5504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7d2c5504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7d2c5504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7d2c5504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7d2c5504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d2c5504c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7d2c5504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d2c5504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7d2c5504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81ffb061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81ffb061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7d2c550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7d2c550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7c7551f3e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7c7551f3e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7c7551f3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7c7551f3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7d042f7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7d042f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7c7551f3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7c7551f3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7c7551f3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7c7551f3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c7551f3e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c7551f3e_0_3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87c7551f3e_0_3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7c7551f3e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7c7551f3e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d2c5504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7d2c550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33 lines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7d2c5504c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7d2c5504c_0_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87d2c5504c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7d2c5504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7d2c5504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046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Module-07: Part-2: Makefiles</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Object Code</a:t>
            </a:r>
            <a:endParaRPr/>
          </a:p>
        </p:txBody>
      </p:sp>
      <p:sp>
        <p:nvSpPr>
          <p:cNvPr id="156" name="Google Shape;15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Here are a few lines of the object code generated from the x86_64 (on CS Fox Linux Servers) example. The assembly code in the right columns is what you saw from our assembly code example.</a:t>
            </a:r>
            <a:endParaRPr sz="1500"/>
          </a:p>
        </p:txBody>
      </p:sp>
      <p:sp>
        <p:nvSpPr>
          <p:cNvPr id="157" name="Google Shape;157;p25"/>
          <p:cNvSpPr txBox="1"/>
          <p:nvPr/>
        </p:nvSpPr>
        <p:spPr>
          <a:xfrm>
            <a:off x="1323875" y="2046775"/>
            <a:ext cx="6908700" cy="26619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0000000000000000 &lt;main&gt;:</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0:	55                   	push   %rbp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1:	48 89 e5             	mov    %rsp,%rbp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4:	48 83 ec 20          	sub    $0x20,%rsp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8:	64 48 8b 04 25 28 00 	mov    %fs:0x28,%rax</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f:	00 00 </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11:	48 89 45 f8          	mov    %rax,-0x8(%rbp)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15:	31 c0                	xor    %eax,%eax</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17:	c7 45 f0 54 65 78 61 	movl   $0x61786554,-0x10(%rbp)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1e:	66 c7 45 f4 73 00    	movw   $0x73,-0xc(%rbp)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24:	48 8d 45 f0          	lea    -0x10(%rbp),%rax</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28:	48 89 c7             	mov    %rax,%rdi</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2b:	e8 00 00 00 00       	callq  30 &lt;main+0x30&gt;</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200" b="1">
                <a:solidFill>
                  <a:schemeClr val="dk1"/>
                </a:solidFill>
                <a:latin typeface="Courier New"/>
                <a:ea typeface="Courier New"/>
                <a:cs typeface="Courier New"/>
                <a:sym typeface="Courier New"/>
              </a:rPr>
              <a:t>  30:	89 45 ec             	mov    %eax,-0x14(%rbp)</a:t>
            </a:r>
            <a:endParaRPr sz="12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endParaRPr sz="1200" b="1">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Linking</a:t>
            </a:r>
            <a:endParaRPr/>
          </a:p>
        </p:txBody>
      </p:sp>
      <p:sp>
        <p:nvSpPr>
          <p:cNvPr id="163" name="Google Shape;16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final stage of </a:t>
            </a:r>
            <a:r>
              <a:rPr lang="en" b="1">
                <a:latin typeface="Courier New"/>
                <a:ea typeface="Courier New"/>
                <a:cs typeface="Courier New"/>
                <a:sym typeface="Courier New"/>
              </a:rPr>
              <a:t>gcc</a:t>
            </a:r>
            <a:r>
              <a:rPr lang="en"/>
              <a:t> is linking, which is when </a:t>
            </a:r>
            <a:r>
              <a:rPr lang="en" b="1">
                <a:latin typeface="Courier New"/>
                <a:ea typeface="Courier New"/>
                <a:cs typeface="Courier New"/>
                <a:sym typeface="Courier New"/>
              </a:rPr>
              <a:t>gcc</a:t>
            </a:r>
            <a:r>
              <a:rPr lang="en"/>
              <a:t> will combine all the object code files in the correct order, bring in the object code from libraries to replace any placeholders in our code, and then create the executable.</a:t>
            </a:r>
            <a:endParaRPr/>
          </a:p>
          <a:p>
            <a:pPr marL="0" lvl="0" indent="0" algn="l" rtl="0">
              <a:spcBef>
                <a:spcPts val="1600"/>
              </a:spcBef>
              <a:spcAft>
                <a:spcPts val="0"/>
              </a:spcAft>
              <a:buNone/>
            </a:pPr>
            <a:r>
              <a:rPr lang="en"/>
              <a:t>Assume that you have multiple object files: </a:t>
            </a:r>
            <a:r>
              <a:rPr lang="en" b="1">
                <a:latin typeface="Courier New"/>
                <a:ea typeface="Courier New"/>
                <a:cs typeface="Courier New"/>
                <a:sym typeface="Courier New"/>
              </a:rPr>
              <a:t>main.o</a:t>
            </a:r>
            <a:r>
              <a:rPr lang="en"/>
              <a:t> and </a:t>
            </a:r>
            <a:r>
              <a:rPr lang="en" b="1">
                <a:latin typeface="Courier New"/>
                <a:ea typeface="Courier New"/>
                <a:cs typeface="Courier New"/>
                <a:sym typeface="Courier New"/>
              </a:rPr>
              <a:t>myfunctions.o</a:t>
            </a:r>
            <a:endParaRPr b="1">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en"/>
              <a:t>Use </a:t>
            </a:r>
            <a:r>
              <a:rPr lang="en" b="1">
                <a:latin typeface="Courier New"/>
                <a:ea typeface="Courier New"/>
                <a:cs typeface="Courier New"/>
                <a:sym typeface="Courier New"/>
              </a:rPr>
              <a:t>gcc</a:t>
            </a:r>
            <a:r>
              <a:rPr lang="en"/>
              <a:t> and list all the object files you have. Then, use the </a:t>
            </a:r>
            <a:r>
              <a:rPr lang="en" b="1">
                <a:latin typeface="Courier New"/>
                <a:ea typeface="Courier New"/>
                <a:cs typeface="Courier New"/>
                <a:sym typeface="Courier New"/>
              </a:rPr>
              <a:t>-o</a:t>
            </a:r>
            <a:r>
              <a:rPr lang="en"/>
              <a:t> to designate the executable name. If you do not use the </a:t>
            </a:r>
            <a:r>
              <a:rPr lang="en" b="1">
                <a:latin typeface="Courier New"/>
                <a:ea typeface="Courier New"/>
                <a:cs typeface="Courier New"/>
                <a:sym typeface="Courier New"/>
              </a:rPr>
              <a:t>-o</a:t>
            </a:r>
            <a:r>
              <a:rPr lang="en"/>
              <a:t> option, it will create the default </a:t>
            </a:r>
            <a:r>
              <a:rPr lang="en" b="1">
                <a:latin typeface="Courier New"/>
                <a:ea typeface="Courier New"/>
                <a:cs typeface="Courier New"/>
                <a:sym typeface="Courier New"/>
              </a:rPr>
              <a:t>a.out</a:t>
            </a:r>
            <a:r>
              <a:rPr lang="en"/>
              <a:t>.</a:t>
            </a:r>
            <a:endParaRPr b="1">
              <a:latin typeface="Courier New"/>
              <a:ea typeface="Courier New"/>
              <a:cs typeface="Courier New"/>
              <a:sym typeface="Courier New"/>
            </a:endParaRPr>
          </a:p>
        </p:txBody>
      </p:sp>
      <p:sp>
        <p:nvSpPr>
          <p:cNvPr id="164" name="Google Shape;164;p26"/>
          <p:cNvSpPr txBox="1"/>
          <p:nvPr/>
        </p:nvSpPr>
        <p:spPr>
          <a:xfrm>
            <a:off x="2371250" y="3718500"/>
            <a:ext cx="5147400" cy="381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gcc main.o functions.o –o myprogram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Source Files</a:t>
            </a:r>
            <a:endParaRPr/>
          </a:p>
        </p:txBody>
      </p:sp>
      <p:sp>
        <p:nvSpPr>
          <p:cNvPr id="170" name="Google Shape;17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that you have multiple source files: </a:t>
            </a:r>
            <a:r>
              <a:rPr lang="en" b="1">
                <a:latin typeface="Courier New"/>
                <a:ea typeface="Courier New"/>
                <a:cs typeface="Courier New"/>
                <a:sym typeface="Courier New"/>
              </a:rPr>
              <a:t>main.c</a:t>
            </a:r>
            <a:r>
              <a:rPr lang="en"/>
              <a:t> and </a:t>
            </a:r>
            <a:r>
              <a:rPr lang="en" b="1">
                <a:latin typeface="Courier New"/>
                <a:ea typeface="Courier New"/>
                <a:cs typeface="Courier New"/>
                <a:sym typeface="Courier New"/>
              </a:rPr>
              <a:t>myfunctions.c</a:t>
            </a:r>
            <a:r>
              <a:rPr lang="en"/>
              <a:t> and are building the executable named </a:t>
            </a:r>
            <a:r>
              <a:rPr lang="en" b="1">
                <a:latin typeface="Courier New"/>
                <a:ea typeface="Courier New"/>
                <a:cs typeface="Courier New"/>
                <a:sym typeface="Courier New"/>
              </a:rPr>
              <a:t>myprogram</a:t>
            </a:r>
            <a:r>
              <a:rPr lang="en"/>
              <a:t>. The approach we have been using to compile all source files in the same </a:t>
            </a:r>
            <a:r>
              <a:rPr lang="en" b="1">
                <a:latin typeface="Courier New"/>
                <a:ea typeface="Courier New"/>
                <a:cs typeface="Courier New"/>
                <a:sym typeface="Courier New"/>
              </a:rPr>
              <a:t>gcc</a:t>
            </a:r>
            <a:r>
              <a:rPr lang="en"/>
              <a:t> statement is:</a:t>
            </a:r>
            <a:endParaRPr/>
          </a:p>
          <a:p>
            <a:pPr marL="0" lvl="0" indent="0" algn="l" rtl="0">
              <a:spcBef>
                <a:spcPts val="1600"/>
              </a:spcBef>
              <a:spcAft>
                <a:spcPts val="0"/>
              </a:spcAft>
              <a:buNone/>
            </a:pPr>
            <a:endParaRPr/>
          </a:p>
          <a:p>
            <a:pPr marL="0" lvl="0" indent="0" algn="l" rtl="0">
              <a:spcBef>
                <a:spcPts val="1600"/>
              </a:spcBef>
              <a:spcAft>
                <a:spcPts val="0"/>
              </a:spcAft>
              <a:buNone/>
            </a:pPr>
            <a:r>
              <a:rPr lang="en"/>
              <a:t>Now, the approach to compile multiple source files separately and then link them separately involve these multiple </a:t>
            </a:r>
            <a:r>
              <a:rPr lang="en" b="1">
                <a:latin typeface="Courier New"/>
                <a:ea typeface="Courier New"/>
                <a:cs typeface="Courier New"/>
                <a:sym typeface="Courier New"/>
              </a:rPr>
              <a:t>gcc</a:t>
            </a:r>
            <a:r>
              <a:rPr lang="en"/>
              <a:t> statements: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71" name="Google Shape;171;p27"/>
          <p:cNvSpPr txBox="1"/>
          <p:nvPr/>
        </p:nvSpPr>
        <p:spPr>
          <a:xfrm>
            <a:off x="2241450" y="2276550"/>
            <a:ext cx="4661100" cy="3816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main.c myfunctions.c -o myprogram </a:t>
            </a:r>
            <a:endParaRPr sz="1100"/>
          </a:p>
        </p:txBody>
      </p:sp>
      <p:sp>
        <p:nvSpPr>
          <p:cNvPr id="172" name="Google Shape;172;p27"/>
          <p:cNvSpPr txBox="1"/>
          <p:nvPr/>
        </p:nvSpPr>
        <p:spPr>
          <a:xfrm>
            <a:off x="2287050" y="3576475"/>
            <a:ext cx="4569900" cy="992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main.c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myfunctions.c </a:t>
            </a:r>
            <a:endParaRPr sz="1100"/>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main.o myfunctions.o –o myprogram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and Linking</a:t>
            </a:r>
            <a:endParaRPr/>
          </a:p>
        </p:txBody>
      </p:sp>
      <p:sp>
        <p:nvSpPr>
          <p:cNvPr id="178" name="Google Shape;17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Separating compiling from linking can save time by only focusing on re-compiling changed files. Imagine if you had many files and/or it took a long time to compile each file.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r>
              <a:rPr lang="en"/>
              <a:t>Because projects can have multiple files (imagine hundreds), finding the files to recompile might be difficult. Also, our final linking </a:t>
            </a:r>
            <a:r>
              <a:rPr lang="en" b="1">
                <a:latin typeface="Courier New"/>
                <a:ea typeface="Courier New"/>
                <a:cs typeface="Courier New"/>
                <a:sym typeface="Courier New"/>
              </a:rPr>
              <a:t>gcc</a:t>
            </a:r>
            <a:r>
              <a:rPr lang="en"/>
              <a:t> command might get too tedious to type. We can use </a:t>
            </a:r>
            <a:r>
              <a:rPr lang="en" b="1">
                <a:latin typeface="Courier New"/>
                <a:ea typeface="Courier New"/>
                <a:cs typeface="Courier New"/>
                <a:sym typeface="Courier New"/>
              </a:rPr>
              <a:t>makefiles</a:t>
            </a:r>
            <a:r>
              <a:rPr lang="en"/>
              <a:t> to help us automate this process.</a:t>
            </a:r>
            <a:endParaRPr/>
          </a:p>
        </p:txBody>
      </p:sp>
      <p:sp>
        <p:nvSpPr>
          <p:cNvPr id="179" name="Google Shape;179;p28"/>
          <p:cNvSpPr txBox="1"/>
          <p:nvPr/>
        </p:nvSpPr>
        <p:spPr>
          <a:xfrm>
            <a:off x="2287050" y="2227950"/>
            <a:ext cx="4569900" cy="992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main.c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–c myfunctions.c </a:t>
            </a:r>
            <a:endParaRPr sz="1100"/>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gcc main.o myfunctions.o –o myprogram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Makefiles</a:t>
            </a:r>
            <a:endParaRPr/>
          </a:p>
        </p:txBody>
      </p:sp>
      <p:sp>
        <p:nvSpPr>
          <p:cNvPr id="192" name="Google Shape;19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can create a simple makefile to help organize, compile, and link multiple source files together. This file is saved as </a:t>
            </a:r>
            <a:r>
              <a:rPr lang="en" b="1" dirty="0">
                <a:latin typeface="Courier New"/>
                <a:ea typeface="Courier New"/>
                <a:cs typeface="Courier New"/>
                <a:sym typeface="Courier New"/>
              </a:rPr>
              <a:t>makefile</a:t>
            </a:r>
            <a:r>
              <a:rPr lang="en" dirty="0"/>
              <a:t>. You can use </a:t>
            </a:r>
            <a:r>
              <a:rPr lang="en" b="1" dirty="0"/>
              <a:t>vim</a:t>
            </a:r>
            <a:r>
              <a:rPr lang="en" dirty="0"/>
              <a:t> to create this file. </a:t>
            </a:r>
            <a:endParaRPr dirty="0"/>
          </a:p>
          <a:p>
            <a:pPr marL="0" lvl="0" indent="0" algn="l" rtl="0">
              <a:spcBef>
                <a:spcPts val="1600"/>
              </a:spcBef>
              <a:spcAft>
                <a:spcPts val="0"/>
              </a:spcAft>
              <a:buNone/>
            </a:pPr>
            <a:r>
              <a:rPr lang="en" dirty="0"/>
              <a:t>A makefile consists of several </a:t>
            </a:r>
            <a:r>
              <a:rPr lang="en" b="1" dirty="0"/>
              <a:t>make rules</a:t>
            </a:r>
            <a:r>
              <a:rPr lang="en" dirty="0"/>
              <a:t>. A make rule has a target, list of prerequisites separated by a space, and a list of commands on separate lines (</a:t>
            </a:r>
            <a:r>
              <a:rPr lang="en" b="1" dirty="0"/>
              <a:t>make recipe</a:t>
            </a:r>
            <a:r>
              <a:rPr lang="en" dirty="0"/>
              <a:t>). </a:t>
            </a:r>
            <a:endParaRPr dirty="0"/>
          </a:p>
          <a:p>
            <a:pPr marL="0" lvl="0" indent="0" algn="l" rtl="0">
              <a:lnSpc>
                <a:spcPct val="100000"/>
              </a:lnSpc>
              <a:spcBef>
                <a:spcPts val="1600"/>
              </a:spcBef>
              <a:spcAft>
                <a:spcPts val="0"/>
              </a:spcAft>
              <a:buNone/>
            </a:pPr>
            <a:r>
              <a:rPr lang="en" dirty="0"/>
              <a:t>	</a:t>
            </a:r>
            <a:r>
              <a:rPr lang="en" b="1" dirty="0">
                <a:latin typeface="Courier New"/>
                <a:ea typeface="Courier New"/>
                <a:cs typeface="Courier New"/>
                <a:sym typeface="Courier New"/>
              </a:rPr>
              <a:t>target: prerequisite1 prerequisite2  </a:t>
            </a:r>
            <a:endParaRPr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latin typeface="Courier New"/>
                <a:ea typeface="Courier New"/>
                <a:cs typeface="Courier New"/>
                <a:sym typeface="Courier New"/>
              </a:rPr>
              <a:t>		Command 1</a:t>
            </a:r>
            <a:endParaRPr b="1" dirty="0">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latin typeface="Courier New"/>
                <a:ea typeface="Courier New"/>
                <a:cs typeface="Courier New"/>
                <a:sym typeface="Courier New"/>
              </a:rPr>
              <a:t>		Command 2</a:t>
            </a:r>
            <a:endParaRPr b="1" dirty="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Makefiles</a:t>
            </a:r>
            <a:endParaRPr/>
          </a:p>
        </p:txBody>
      </p:sp>
      <p:sp>
        <p:nvSpPr>
          <p:cNvPr id="198" name="Google Shape;19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Each </a:t>
            </a:r>
            <a:r>
              <a:rPr lang="en" b="1" dirty="0"/>
              <a:t>target</a:t>
            </a:r>
            <a:r>
              <a:rPr lang="en" dirty="0"/>
              <a:t> should be the object file we are trying to build. Include a target for each source file. </a:t>
            </a:r>
            <a:r>
              <a:rPr lang="en" b="1" dirty="0">
                <a:latin typeface="Courier New"/>
                <a:ea typeface="Courier New"/>
                <a:cs typeface="Courier New"/>
                <a:sym typeface="Courier New"/>
              </a:rPr>
              <a:t>clean</a:t>
            </a:r>
            <a:r>
              <a:rPr lang="en" dirty="0"/>
              <a:t> is a special target used for deleting object files and executable files.</a:t>
            </a:r>
            <a:endParaRPr dirty="0"/>
          </a:p>
          <a:p>
            <a:pPr marL="0" lvl="0" indent="0" algn="l" rtl="0">
              <a:spcBef>
                <a:spcPts val="1600"/>
              </a:spcBef>
              <a:spcAft>
                <a:spcPts val="0"/>
              </a:spcAft>
              <a:buNone/>
            </a:pPr>
            <a:r>
              <a:rPr lang="en" dirty="0"/>
              <a:t>Each </a:t>
            </a:r>
            <a:r>
              <a:rPr lang="en" b="1" dirty="0"/>
              <a:t>prerequisite</a:t>
            </a:r>
            <a:r>
              <a:rPr lang="en" dirty="0"/>
              <a:t> is a dependency that is needed to build the object file (all the header and source files). If a dependency is modified, make will rebuild this target. </a:t>
            </a:r>
            <a:endParaRPr dirty="0"/>
          </a:p>
          <a:p>
            <a:pPr marL="0" lvl="0" indent="0" algn="l" rtl="0">
              <a:spcBef>
                <a:spcPts val="1600"/>
              </a:spcBef>
              <a:spcAft>
                <a:spcPts val="0"/>
              </a:spcAft>
              <a:buNone/>
            </a:pPr>
            <a:r>
              <a:rPr lang="en" dirty="0"/>
              <a:t>The </a:t>
            </a:r>
            <a:r>
              <a:rPr lang="en" b="1" dirty="0"/>
              <a:t>make recipe</a:t>
            </a:r>
            <a:r>
              <a:rPr lang="en" dirty="0"/>
              <a:t> are the commands that are needed to build that target. Think of what command(s) you would enter on the command line.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makefile</a:t>
            </a:r>
            <a:endParaRPr/>
          </a:p>
        </p:txBody>
      </p:sp>
      <p:sp>
        <p:nvSpPr>
          <p:cNvPr id="204" name="Google Shape;204;p32"/>
          <p:cNvSpPr/>
          <p:nvPr/>
        </p:nvSpPr>
        <p:spPr>
          <a:xfrm>
            <a:off x="5379700" y="2165420"/>
            <a:ext cx="3551700" cy="663504"/>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sz="1300" b="1">
                <a:solidFill>
                  <a:schemeClr val="lt1"/>
                </a:solidFill>
                <a:latin typeface="Courier New"/>
                <a:ea typeface="Courier New"/>
                <a:cs typeface="Courier New"/>
                <a:sym typeface="Courier New"/>
              </a:rPr>
              <a:t>clean</a:t>
            </a:r>
            <a:r>
              <a:rPr lang="en" sz="1300">
                <a:solidFill>
                  <a:schemeClr val="lt1"/>
                </a:solidFill>
              </a:rPr>
              <a:t> commands will remove any files generated by this </a:t>
            </a:r>
            <a:r>
              <a:rPr lang="en" sz="1300" b="1">
                <a:solidFill>
                  <a:schemeClr val="lt1"/>
                </a:solidFill>
              </a:rPr>
              <a:t>Makefile</a:t>
            </a:r>
            <a:r>
              <a:rPr lang="en" sz="1300">
                <a:solidFill>
                  <a:schemeClr val="lt1"/>
                </a:solidFill>
              </a:rPr>
              <a:t> program (</a:t>
            </a:r>
            <a:r>
              <a:rPr lang="en" sz="1300" b="1">
                <a:solidFill>
                  <a:schemeClr val="lt1"/>
                </a:solidFill>
                <a:latin typeface="Courier New"/>
                <a:ea typeface="Courier New"/>
                <a:cs typeface="Courier New"/>
                <a:sym typeface="Courier New"/>
              </a:rPr>
              <a:t>.o</a:t>
            </a:r>
            <a:r>
              <a:rPr lang="en" sz="1300" b="1">
                <a:solidFill>
                  <a:schemeClr val="lt1"/>
                </a:solidFill>
              </a:rPr>
              <a:t> </a:t>
            </a:r>
            <a:r>
              <a:rPr lang="en" sz="1300">
                <a:solidFill>
                  <a:schemeClr val="lt1"/>
                </a:solidFill>
              </a:rPr>
              <a:t>files and the executable).</a:t>
            </a:r>
            <a:endParaRPr sz="1300" b="1">
              <a:solidFill>
                <a:schemeClr val="lt1"/>
              </a:solidFill>
            </a:endParaRPr>
          </a:p>
        </p:txBody>
      </p:sp>
      <p:sp>
        <p:nvSpPr>
          <p:cNvPr id="205" name="Google Shape;205;p32"/>
          <p:cNvSpPr/>
          <p:nvPr/>
        </p:nvSpPr>
        <p:spPr>
          <a:xfrm>
            <a:off x="5379700" y="2930048"/>
            <a:ext cx="3551700" cy="663504"/>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300">
                <a:solidFill>
                  <a:schemeClr val="lt1"/>
                </a:solidFill>
              </a:rPr>
              <a:t>Make recipes require a tab. Regular </a:t>
            </a:r>
            <a:r>
              <a:rPr lang="en" sz="1300" b="1">
                <a:solidFill>
                  <a:schemeClr val="lt1"/>
                </a:solidFill>
              </a:rPr>
              <a:t>vim</a:t>
            </a:r>
            <a:r>
              <a:rPr lang="en" sz="1300">
                <a:solidFill>
                  <a:schemeClr val="lt1"/>
                </a:solidFill>
              </a:rPr>
              <a:t> tabs do NOT work! To force a tab in </a:t>
            </a:r>
            <a:r>
              <a:rPr lang="en" sz="1300" b="1">
                <a:solidFill>
                  <a:schemeClr val="lt1"/>
                </a:solidFill>
              </a:rPr>
              <a:t>vim</a:t>
            </a:r>
            <a:r>
              <a:rPr lang="en" sz="1300">
                <a:solidFill>
                  <a:schemeClr val="lt1"/>
                </a:solidFill>
              </a:rPr>
              <a:t>, be in Insert Mode, hit CTRL+V, and then tab.</a:t>
            </a:r>
            <a:endParaRPr sz="1300">
              <a:solidFill>
                <a:schemeClr val="dk1"/>
              </a:solidFill>
            </a:endParaRPr>
          </a:p>
        </p:txBody>
      </p:sp>
      <p:sp>
        <p:nvSpPr>
          <p:cNvPr id="206" name="Google Shape;206;p32"/>
          <p:cNvSpPr txBox="1"/>
          <p:nvPr/>
        </p:nvSpPr>
        <p:spPr>
          <a:xfrm>
            <a:off x="212600" y="1149325"/>
            <a:ext cx="5058000" cy="2070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myprogram: main.o myfunctions.o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main.o myfunctions.o -o myprogram</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main.o: main.c myfunctions.h</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-c main.c -o main.o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myfunctions.o: myfunctions.c myfunctions.h</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-c myfunctions.c -o myfunctions.o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clean:</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rm -rf *.o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rm myprogram</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207" name="Google Shape;207;p32"/>
          <p:cNvSpPr txBox="1"/>
          <p:nvPr/>
        </p:nvSpPr>
        <p:spPr>
          <a:xfrm>
            <a:off x="212600" y="3351525"/>
            <a:ext cx="5564100" cy="11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This makefile is for a program that has three files:</a:t>
            </a:r>
            <a:endParaRPr sz="1600" dirty="0"/>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main.c</a:t>
            </a:r>
            <a:endParaRPr sz="1600" b="1"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myfunctions.c</a:t>
            </a:r>
            <a:endParaRPr sz="1600" b="1"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myfunctions.h</a:t>
            </a:r>
            <a:endParaRPr sz="1600" b="1" dirty="0">
              <a:latin typeface="Courier New"/>
              <a:ea typeface="Courier New"/>
              <a:cs typeface="Courier New"/>
              <a:sym typeface="Courier New"/>
            </a:endParaRPr>
          </a:p>
        </p:txBody>
      </p:sp>
      <p:sp>
        <p:nvSpPr>
          <p:cNvPr id="2" name="Google Shape;213;p33">
            <a:extLst>
              <a:ext uri="{FF2B5EF4-FFF2-40B4-BE49-F238E27FC236}">
                <a16:creationId xmlns:a16="http://schemas.microsoft.com/office/drawing/2014/main" id="{A42665E2-7B74-4319-A951-A40E17DFA6C8}"/>
              </a:ext>
            </a:extLst>
          </p:cNvPr>
          <p:cNvSpPr/>
          <p:nvPr/>
        </p:nvSpPr>
        <p:spPr>
          <a:xfrm>
            <a:off x="5379700" y="285748"/>
            <a:ext cx="3551700" cy="660049"/>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300" dirty="0">
                <a:solidFill>
                  <a:schemeClr val="lt1"/>
                </a:solidFill>
              </a:rPr>
              <a:t>You need a make rule for each object file as determined by each source file. List out all the prerequisites this source file has.</a:t>
            </a:r>
            <a:endParaRPr sz="1300" dirty="0"/>
          </a:p>
        </p:txBody>
      </p:sp>
      <p:sp>
        <p:nvSpPr>
          <p:cNvPr id="3" name="Google Shape;215;p33">
            <a:extLst>
              <a:ext uri="{FF2B5EF4-FFF2-40B4-BE49-F238E27FC236}">
                <a16:creationId xmlns:a16="http://schemas.microsoft.com/office/drawing/2014/main" id="{49F30EBE-6E24-494C-8747-BC7C770B3D17}"/>
              </a:ext>
            </a:extLst>
          </p:cNvPr>
          <p:cNvSpPr/>
          <p:nvPr/>
        </p:nvSpPr>
        <p:spPr>
          <a:xfrm>
            <a:off x="5379700" y="1046922"/>
            <a:ext cx="3551700" cy="1017374"/>
          </a:xfrm>
          <a:prstGeom prst="rect">
            <a:avLst/>
          </a:prstGeom>
          <a:solidFill>
            <a:srgbClr val="6AA84F"/>
          </a:solidFill>
          <a:ln w="12700" cap="flat" cmpd="sng">
            <a:solidFill>
              <a:srgbClr val="517E33"/>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sz="1300" dirty="0">
                <a:solidFill>
                  <a:schemeClr val="lt1"/>
                </a:solidFill>
              </a:rPr>
              <a:t>You do not actually need to use the </a:t>
            </a:r>
            <a:r>
              <a:rPr lang="en" sz="1300" b="1" dirty="0">
                <a:solidFill>
                  <a:schemeClr val="lt1"/>
                </a:solidFill>
                <a:latin typeface="Courier New"/>
                <a:ea typeface="Courier New"/>
                <a:cs typeface="Courier New"/>
                <a:sym typeface="Courier New"/>
              </a:rPr>
              <a:t>-o</a:t>
            </a:r>
            <a:r>
              <a:rPr lang="en" sz="1300" dirty="0">
                <a:solidFill>
                  <a:schemeClr val="lt1"/>
                </a:solidFill>
              </a:rPr>
              <a:t> option in the individual </a:t>
            </a:r>
            <a:r>
              <a:rPr lang="en" sz="1300" b="1" dirty="0">
                <a:solidFill>
                  <a:schemeClr val="lt1"/>
                </a:solidFill>
              </a:rPr>
              <a:t>gcc</a:t>
            </a:r>
            <a:r>
              <a:rPr lang="en" sz="1300" dirty="0">
                <a:solidFill>
                  <a:schemeClr val="lt1"/>
                </a:solidFill>
              </a:rPr>
              <a:t> commands for the individual source files. They were included to make explicitly sure what the object file names will be.</a:t>
            </a:r>
            <a:endParaRPr sz="1300"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Makefile</a:t>
            </a:r>
            <a:endParaRPr/>
          </a:p>
        </p:txBody>
      </p:sp>
      <p:sp>
        <p:nvSpPr>
          <p:cNvPr id="222" name="Google Shape;22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To execute the </a:t>
            </a:r>
            <a:r>
              <a:rPr lang="en" b="1"/>
              <a:t>Makefile</a:t>
            </a:r>
            <a:r>
              <a:rPr lang="en"/>
              <a:t>, type </a:t>
            </a:r>
            <a:r>
              <a:rPr lang="en" b="1">
                <a:latin typeface="Courier New"/>
                <a:ea typeface="Courier New"/>
                <a:cs typeface="Courier New"/>
                <a:sym typeface="Courier New"/>
              </a:rPr>
              <a:t>make</a:t>
            </a:r>
            <a:r>
              <a:rPr lang="en"/>
              <a:t> at the command line. This will step through all the make rules that apply. It will only run the commands for files that changed and their dependent files. </a:t>
            </a:r>
            <a:endParaRPr/>
          </a:p>
          <a:p>
            <a:pPr marL="0" lvl="0" indent="0" algn="l" rtl="0">
              <a:spcBef>
                <a:spcPts val="1600"/>
              </a:spcBef>
              <a:spcAft>
                <a:spcPts val="0"/>
              </a:spcAft>
              <a:buClr>
                <a:schemeClr val="dk1"/>
              </a:buClr>
              <a:buSzPts val="1100"/>
              <a:buFont typeface="Arial"/>
              <a:buNone/>
            </a:pPr>
            <a:r>
              <a:rPr lang="en"/>
              <a:t>Our </a:t>
            </a:r>
            <a:r>
              <a:rPr lang="en" b="1"/>
              <a:t>Makefile</a:t>
            </a:r>
            <a:r>
              <a:rPr lang="en"/>
              <a:t> creates an executable, named </a:t>
            </a:r>
            <a:r>
              <a:rPr lang="en" b="1">
                <a:latin typeface="Courier New"/>
                <a:ea typeface="Courier New"/>
                <a:cs typeface="Courier New"/>
                <a:sym typeface="Courier New"/>
              </a:rPr>
              <a:t>myprogram</a:t>
            </a:r>
            <a:r>
              <a:rPr lang="en"/>
              <a:t>. Depending on your Linux machine, we may no longer need to add </a:t>
            </a:r>
            <a:r>
              <a:rPr lang="en">
                <a:latin typeface="Courier New"/>
                <a:ea typeface="Courier New"/>
                <a:cs typeface="Courier New"/>
                <a:sym typeface="Courier New"/>
              </a:rPr>
              <a:t>./</a:t>
            </a:r>
            <a:r>
              <a:rPr lang="en"/>
              <a:t> in front of the executable name to execute it!</a:t>
            </a:r>
            <a:endParaRPr/>
          </a:p>
          <a:p>
            <a:pPr marL="0" lvl="0" indent="0" algn="l" rtl="0">
              <a:spcBef>
                <a:spcPts val="1600"/>
              </a:spcBef>
              <a:spcAft>
                <a:spcPts val="0"/>
              </a:spcAft>
              <a:buClr>
                <a:schemeClr val="dk1"/>
              </a:buClr>
              <a:buSzPts val="1100"/>
              <a:buFont typeface="Arial"/>
              <a:buNone/>
            </a:pPr>
            <a:r>
              <a:rPr lang="en"/>
              <a:t>To clean up the </a:t>
            </a:r>
            <a:r>
              <a:rPr lang="en" b="1"/>
              <a:t>Makefile</a:t>
            </a:r>
            <a:r>
              <a:rPr lang="en"/>
              <a:t>'s files, type </a:t>
            </a:r>
            <a:r>
              <a:rPr lang="en" b="1">
                <a:latin typeface="Courier New"/>
                <a:ea typeface="Courier New"/>
                <a:cs typeface="Courier New"/>
                <a:sym typeface="Courier New"/>
              </a:rPr>
              <a:t>make clean</a:t>
            </a:r>
            <a:r>
              <a:rPr lang="en"/>
              <a:t> at the command line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Makefiles</a:t>
            </a:r>
            <a:endParaRPr b="1">
              <a:latin typeface="Courier New"/>
              <a:ea typeface="Courier New"/>
              <a:cs typeface="Courier New"/>
              <a:sym typeface="Courier New"/>
            </a:endParaRPr>
          </a:p>
        </p:txBody>
      </p:sp>
      <p:sp>
        <p:nvSpPr>
          <p:cNvPr id="235" name="Google Shape;235;p36"/>
          <p:cNvSpPr txBox="1">
            <a:spLocks noGrp="1"/>
          </p:cNvSpPr>
          <p:nvPr>
            <p:ph type="body" idx="1"/>
          </p:nvPr>
        </p:nvSpPr>
        <p:spPr>
          <a:xfrm>
            <a:off x="2873650" y="1228675"/>
            <a:ext cx="5958600" cy="15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t>There are several advantages to makefiles:</a:t>
            </a:r>
            <a:r>
              <a:rPr lang="en" sz="1500" b="1"/>
              <a:t> </a:t>
            </a:r>
            <a:endParaRPr sz="1500"/>
          </a:p>
          <a:p>
            <a:pPr marL="457200" lvl="0" indent="-323850" algn="l" rtl="0">
              <a:spcBef>
                <a:spcPts val="0"/>
              </a:spcBef>
              <a:spcAft>
                <a:spcPts val="0"/>
              </a:spcAft>
              <a:buSzPts val="1500"/>
              <a:buChar char="●"/>
            </a:pPr>
            <a:r>
              <a:rPr lang="en" sz="1500"/>
              <a:t>Makefiles automate the compiling and linking process (without having to retype the entire </a:t>
            </a:r>
            <a:r>
              <a:rPr lang="en" sz="1500" b="1">
                <a:latin typeface="Courier New"/>
                <a:ea typeface="Courier New"/>
                <a:cs typeface="Courier New"/>
                <a:sym typeface="Courier New"/>
              </a:rPr>
              <a:t>gcc</a:t>
            </a:r>
            <a:r>
              <a:rPr lang="en" sz="1500"/>
              <a:t> statement). There is less repetition, and less room for errors, for retyping the </a:t>
            </a:r>
            <a:r>
              <a:rPr lang="en" sz="1500" b="1">
                <a:latin typeface="Courier New"/>
                <a:ea typeface="Courier New"/>
                <a:cs typeface="Courier New"/>
                <a:sym typeface="Courier New"/>
              </a:rPr>
              <a:t>gcc</a:t>
            </a:r>
            <a:r>
              <a:rPr lang="en" sz="1500"/>
              <a:t> statement</a:t>
            </a:r>
            <a:endParaRPr sz="1500"/>
          </a:p>
          <a:p>
            <a:pPr marL="0" lvl="0" indent="0" algn="l" rtl="0">
              <a:spcBef>
                <a:spcPts val="1600"/>
              </a:spcBef>
              <a:spcAft>
                <a:spcPts val="1600"/>
              </a:spcAft>
              <a:buClr>
                <a:schemeClr val="dk1"/>
              </a:buClr>
              <a:buSzPts val="1100"/>
              <a:buFont typeface="Arial"/>
              <a:buNone/>
            </a:pPr>
            <a:endParaRPr sz="1300"/>
          </a:p>
        </p:txBody>
      </p:sp>
      <p:pic>
        <p:nvPicPr>
          <p:cNvPr id="236" name="Google Shape;236;p36"/>
          <p:cNvPicPr preferRelativeResize="0"/>
          <p:nvPr/>
        </p:nvPicPr>
        <p:blipFill>
          <a:blip r:embed="rId3">
            <a:alphaModFix/>
          </a:blip>
          <a:stretch>
            <a:fillRect/>
          </a:stretch>
        </p:blipFill>
        <p:spPr>
          <a:xfrm>
            <a:off x="387900" y="1244275"/>
            <a:ext cx="2396250" cy="1327475"/>
          </a:xfrm>
          <a:prstGeom prst="rect">
            <a:avLst/>
          </a:prstGeom>
          <a:noFill/>
          <a:ln>
            <a:noFill/>
          </a:ln>
        </p:spPr>
      </p:pic>
      <p:sp>
        <p:nvSpPr>
          <p:cNvPr id="237" name="Google Shape;237;p36"/>
          <p:cNvSpPr txBox="1"/>
          <p:nvPr/>
        </p:nvSpPr>
        <p:spPr>
          <a:xfrm>
            <a:off x="206100" y="2600700"/>
            <a:ext cx="8520600" cy="30000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Char char="●"/>
            </a:pPr>
            <a:r>
              <a:rPr lang="en" sz="1500">
                <a:solidFill>
                  <a:schemeClr val="dk2"/>
                </a:solidFill>
              </a:rPr>
              <a:t>It saves time because it only recompiles changed files. The makefile shows you what the exact steps in building the executable are and what the dependencies are between your files. </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 sz="1500">
                <a:solidFill>
                  <a:schemeClr val="dk2"/>
                </a:solidFill>
              </a:rPr>
              <a:t>Makefiles are great for managing large projects. If you are distributing your large project, remember that the executables are machine dependent. So, the user has to compile your project on their machine. Providing a makefile allows them to easily build the executable since they only have to type </a:t>
            </a:r>
            <a:r>
              <a:rPr lang="en" sz="1500" b="1">
                <a:solidFill>
                  <a:schemeClr val="dk2"/>
                </a:solidFill>
                <a:latin typeface="Courier New"/>
                <a:ea typeface="Courier New"/>
                <a:cs typeface="Courier New"/>
                <a:sym typeface="Courier New"/>
              </a:rPr>
              <a:t>make</a:t>
            </a:r>
            <a:r>
              <a:rPr lang="en" sz="1500">
                <a:solidFill>
                  <a:schemeClr val="dk2"/>
                </a:solidFill>
              </a:rPr>
              <a:t>.</a:t>
            </a:r>
            <a:endParaRPr sz="1500">
              <a:solidFill>
                <a:schemeClr val="dk2"/>
              </a:solidFill>
            </a:endParaRPr>
          </a:p>
          <a:p>
            <a:pPr marL="0" lvl="0" indent="0" algn="l" rtl="0">
              <a:lnSpc>
                <a:spcPct val="115000"/>
              </a:lnSpc>
              <a:spcBef>
                <a:spcPts val="1600"/>
              </a:spcBef>
              <a:spcAft>
                <a:spcPts val="1600"/>
              </a:spcAft>
              <a:buNone/>
            </a:pPr>
            <a:r>
              <a:rPr lang="en" sz="1500">
                <a:solidFill>
                  <a:schemeClr val="dk2"/>
                </a:solidFill>
              </a:rPr>
              <a:t>We will be using makefiles with our programming projects. </a:t>
            </a:r>
            <a:endParaRPr sz="1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Make</a:t>
            </a:r>
            <a:r>
              <a:rPr lang="en"/>
              <a:t> is a project management tool used in Unix/Linux to automate compiling and linking. When we have a lot of source files to manage, </a:t>
            </a:r>
            <a:r>
              <a:rPr lang="en" b="1"/>
              <a:t>make</a:t>
            </a:r>
            <a:r>
              <a:rPr lang="en"/>
              <a:t> is great for organizing which files to compile and when. A </a:t>
            </a:r>
            <a:r>
              <a:rPr lang="en" b="1"/>
              <a:t>Makefile</a:t>
            </a:r>
            <a:r>
              <a:rPr lang="en"/>
              <a:t> contains a set of rules or commands that are needed to create the executable. </a:t>
            </a:r>
            <a:endParaRPr/>
          </a:p>
          <a:p>
            <a:pPr marL="0" lvl="0" indent="0" algn="l" rtl="0">
              <a:spcBef>
                <a:spcPts val="1600"/>
              </a:spcBef>
              <a:spcAft>
                <a:spcPts val="1600"/>
              </a:spcAft>
              <a:buClr>
                <a:schemeClr val="dk1"/>
              </a:buClr>
              <a:buSzPts val="1100"/>
              <a:buFont typeface="Arial"/>
              <a:buNone/>
            </a:pPr>
            <a:r>
              <a:rPr lang="en"/>
              <a:t>To understand how the make rules work towards building the executable, we have to take an in-depth look into the four stages of </a:t>
            </a:r>
            <a:r>
              <a:rPr lang="en" b="1">
                <a:latin typeface="Courier New"/>
                <a:ea typeface="Courier New"/>
                <a:cs typeface="Courier New"/>
                <a:sym typeface="Courier New"/>
              </a:rPr>
              <a:t>gcc</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Four Stages of Compilation</a:t>
            </a:r>
            <a:endParaRPr/>
          </a:p>
        </p:txBody>
      </p:sp>
      <p:grpSp>
        <p:nvGrpSpPr>
          <p:cNvPr id="88" name="Google Shape;88;p18"/>
          <p:cNvGrpSpPr/>
          <p:nvPr/>
        </p:nvGrpSpPr>
        <p:grpSpPr>
          <a:xfrm>
            <a:off x="0" y="1190044"/>
            <a:ext cx="2726700" cy="3495026"/>
            <a:chOff x="0" y="1189989"/>
            <a:chExt cx="2726700" cy="3482836"/>
          </a:xfrm>
        </p:grpSpPr>
        <p:sp>
          <p:nvSpPr>
            <p:cNvPr id="89" name="Google Shape;89;p18"/>
            <p:cNvSpPr/>
            <p:nvPr/>
          </p:nvSpPr>
          <p:spPr>
            <a:xfrm>
              <a:off x="0" y="1189989"/>
              <a:ext cx="27267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Preprocessor</a:t>
              </a:r>
              <a:endParaRPr sz="1800">
                <a:solidFill>
                  <a:srgbClr val="FFFFFF"/>
                </a:solidFill>
                <a:latin typeface="Roboto"/>
                <a:ea typeface="Roboto"/>
                <a:cs typeface="Roboto"/>
                <a:sym typeface="Roboto"/>
              </a:endParaRPr>
            </a:p>
          </p:txBody>
        </p:sp>
        <p:sp>
          <p:nvSpPr>
            <p:cNvPr id="90" name="Google Shape;90;p18"/>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Resolve all preprocessor directives (anything with a #)</a:t>
              </a:r>
              <a:endParaRPr sz="1600">
                <a:latin typeface="Roboto"/>
                <a:ea typeface="Roboto"/>
                <a:cs typeface="Roboto"/>
                <a:sym typeface="Roboto"/>
              </a:endParaRPr>
            </a:p>
          </p:txBody>
        </p:sp>
      </p:grpSp>
      <p:grpSp>
        <p:nvGrpSpPr>
          <p:cNvPr id="91" name="Google Shape;91;p18"/>
          <p:cNvGrpSpPr/>
          <p:nvPr/>
        </p:nvGrpSpPr>
        <p:grpSpPr>
          <a:xfrm>
            <a:off x="2263425" y="1189775"/>
            <a:ext cx="2541300" cy="3483050"/>
            <a:chOff x="2263425" y="1189775"/>
            <a:chExt cx="2541300" cy="3483050"/>
          </a:xfrm>
        </p:grpSpPr>
        <p:sp>
          <p:nvSpPr>
            <p:cNvPr id="92" name="Google Shape;92;p18"/>
            <p:cNvSpPr/>
            <p:nvPr/>
          </p:nvSpPr>
          <p:spPr>
            <a:xfrm>
              <a:off x="2263425" y="1189775"/>
              <a:ext cx="25413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Compilation</a:t>
              </a:r>
              <a:endParaRPr sz="1800">
                <a:solidFill>
                  <a:srgbClr val="FFFFFF"/>
                </a:solidFill>
                <a:latin typeface="Roboto"/>
                <a:ea typeface="Roboto"/>
                <a:cs typeface="Roboto"/>
                <a:sym typeface="Roboto"/>
              </a:endParaRPr>
            </a:p>
          </p:txBody>
        </p:sp>
        <p:sp>
          <p:nvSpPr>
            <p:cNvPr id="93" name="Google Shape;93;p18"/>
            <p:cNvSpPr txBox="1"/>
            <p:nvPr/>
          </p:nvSpPr>
          <p:spPr>
            <a:xfrm>
              <a:off x="2512202"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Convert the code into machine dependent assembly code</a:t>
              </a:r>
              <a:endParaRPr sz="1600">
                <a:latin typeface="Roboto"/>
                <a:ea typeface="Roboto"/>
                <a:cs typeface="Roboto"/>
                <a:sym typeface="Roboto"/>
              </a:endParaRPr>
            </a:p>
          </p:txBody>
        </p:sp>
      </p:grpSp>
      <p:grpSp>
        <p:nvGrpSpPr>
          <p:cNvPr id="94" name="Google Shape;94;p18"/>
          <p:cNvGrpSpPr/>
          <p:nvPr/>
        </p:nvGrpSpPr>
        <p:grpSpPr>
          <a:xfrm>
            <a:off x="4329974" y="1189775"/>
            <a:ext cx="2541300" cy="3483050"/>
            <a:chOff x="4329974" y="1189775"/>
            <a:chExt cx="2541300" cy="3483050"/>
          </a:xfrm>
        </p:grpSpPr>
        <p:sp>
          <p:nvSpPr>
            <p:cNvPr id="95" name="Google Shape;95;p18"/>
            <p:cNvSpPr/>
            <p:nvPr/>
          </p:nvSpPr>
          <p:spPr>
            <a:xfrm>
              <a:off x="4329974" y="1189775"/>
              <a:ext cx="25413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Assembly</a:t>
              </a:r>
              <a:endParaRPr sz="1800">
                <a:solidFill>
                  <a:srgbClr val="FFFFFF"/>
                </a:solidFill>
                <a:latin typeface="Roboto"/>
                <a:ea typeface="Roboto"/>
                <a:cs typeface="Roboto"/>
                <a:sym typeface="Roboto"/>
              </a:endParaRPr>
            </a:p>
          </p:txBody>
        </p:sp>
        <p:sp>
          <p:nvSpPr>
            <p:cNvPr id="96" name="Google Shape;96;p18"/>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latin typeface="Roboto"/>
                  <a:ea typeface="Roboto"/>
                  <a:cs typeface="Roboto"/>
                  <a:sym typeface="Roboto"/>
                </a:rPr>
                <a:t>Convert the assembly code to object code (binary format) for a specific processor</a:t>
              </a:r>
              <a:endParaRPr sz="1600" dirty="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dirty="0">
                <a:latin typeface="Roboto"/>
                <a:ea typeface="Roboto"/>
                <a:cs typeface="Roboto"/>
                <a:sym typeface="Roboto"/>
              </a:endParaRPr>
            </a:p>
            <a:p>
              <a:pPr marL="0" lvl="0" indent="0" algn="l" rtl="0">
                <a:lnSpc>
                  <a:spcPct val="115000"/>
                </a:lnSpc>
                <a:spcBef>
                  <a:spcPts val="0"/>
                </a:spcBef>
                <a:spcAft>
                  <a:spcPts val="0"/>
                </a:spcAft>
                <a:buNone/>
              </a:pPr>
              <a:endParaRPr sz="1600" dirty="0">
                <a:latin typeface="Roboto"/>
                <a:ea typeface="Roboto"/>
                <a:cs typeface="Roboto"/>
                <a:sym typeface="Roboto"/>
              </a:endParaRPr>
            </a:p>
          </p:txBody>
        </p:sp>
      </p:grpSp>
      <p:grpSp>
        <p:nvGrpSpPr>
          <p:cNvPr id="97" name="Google Shape;97;p18"/>
          <p:cNvGrpSpPr/>
          <p:nvPr/>
        </p:nvGrpSpPr>
        <p:grpSpPr>
          <a:xfrm>
            <a:off x="6396739" y="1189775"/>
            <a:ext cx="2541300" cy="3483050"/>
            <a:chOff x="6396739" y="1189775"/>
            <a:chExt cx="2541300" cy="3483050"/>
          </a:xfrm>
        </p:grpSpPr>
        <p:sp>
          <p:nvSpPr>
            <p:cNvPr id="98" name="Google Shape;98;p18"/>
            <p:cNvSpPr/>
            <p:nvPr/>
          </p:nvSpPr>
          <p:spPr>
            <a:xfrm>
              <a:off x="6396739" y="1189775"/>
              <a:ext cx="25413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Linking</a:t>
              </a:r>
              <a:endParaRPr sz="1800">
                <a:solidFill>
                  <a:srgbClr val="FFFFFF"/>
                </a:solidFill>
                <a:latin typeface="Roboto"/>
                <a:ea typeface="Roboto"/>
                <a:cs typeface="Roboto"/>
                <a:sym typeface="Roboto"/>
              </a:endParaRPr>
            </a:p>
          </p:txBody>
        </p:sp>
        <p:sp>
          <p:nvSpPr>
            <p:cNvPr id="99" name="Google Shape;99;p18"/>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Roboto"/>
                  <a:ea typeface="Roboto"/>
                  <a:cs typeface="Roboto"/>
                  <a:sym typeface="Roboto"/>
                </a:rPr>
                <a:t>Combine object code in the correct order, bring in libraries, and creates the executable file</a:t>
              </a:r>
              <a:endParaRPr sz="1600">
                <a:latin typeface="Roboto"/>
                <a:ea typeface="Roboto"/>
                <a:cs typeface="Roboto"/>
                <a:sym typeface="Roboto"/>
              </a:endParaRPr>
            </a:p>
          </p:txBody>
        </p:sp>
      </p:grpSp>
      <p:pic>
        <p:nvPicPr>
          <p:cNvPr id="100" name="Google Shape;100;p18"/>
          <p:cNvPicPr preferRelativeResize="0"/>
          <p:nvPr/>
        </p:nvPicPr>
        <p:blipFill rotWithShape="1">
          <a:blip r:embed="rId3">
            <a:alphaModFix/>
          </a:blip>
          <a:srcRect/>
          <a:stretch/>
        </p:blipFill>
        <p:spPr>
          <a:xfrm>
            <a:off x="7948425" y="187076"/>
            <a:ext cx="989626" cy="1167749"/>
          </a:xfrm>
          <a:prstGeom prst="rect">
            <a:avLst/>
          </a:prstGeom>
          <a:noFill/>
          <a:ln>
            <a:noFill/>
          </a:ln>
        </p:spPr>
      </p:pic>
      <p:sp>
        <p:nvSpPr>
          <p:cNvPr id="101" name="Google Shape;101;p18"/>
          <p:cNvSpPr txBox="1"/>
          <p:nvPr/>
        </p:nvSpPr>
        <p:spPr>
          <a:xfrm>
            <a:off x="1998029" y="3953456"/>
            <a:ext cx="5147941" cy="91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solidFill>
                  <a:srgbClr val="980000"/>
                </a:solidFill>
              </a:rPr>
              <a:t>We will now take an in-depth look into the stages of </a:t>
            </a:r>
            <a:r>
              <a:rPr lang="en" sz="1700" b="1" dirty="0">
                <a:solidFill>
                  <a:srgbClr val="980000"/>
                </a:solidFill>
                <a:latin typeface="Courier New"/>
                <a:ea typeface="Courier New"/>
                <a:cs typeface="Courier New"/>
                <a:sym typeface="Courier New"/>
              </a:rPr>
              <a:t>gcc</a:t>
            </a:r>
            <a:r>
              <a:rPr lang="en" sz="1700" dirty="0">
                <a:solidFill>
                  <a:srgbClr val="980000"/>
                </a:solidFill>
              </a:rPr>
              <a:t>. We already know what happens with the pre-processor, so we will start at the compilation stage. </a:t>
            </a:r>
            <a:endParaRPr sz="1300" dirty="0">
              <a:solidFill>
                <a:srgbClr val="98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107" name="Google Shape;10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t>Let’s explore each of these </a:t>
            </a:r>
            <a:r>
              <a:rPr lang="en" sz="1700" b="1">
                <a:latin typeface="Courier New"/>
                <a:ea typeface="Courier New"/>
                <a:cs typeface="Courier New"/>
                <a:sym typeface="Courier New"/>
              </a:rPr>
              <a:t>gcc</a:t>
            </a:r>
            <a:r>
              <a:rPr lang="en" sz="1700"/>
              <a:t> stages with a simple program. Consider this Hello, world! program saved in </a:t>
            </a:r>
            <a:r>
              <a:rPr lang="en" sz="1700" b="1">
                <a:latin typeface="Courier New"/>
                <a:ea typeface="Courier New"/>
                <a:cs typeface="Courier New"/>
                <a:sym typeface="Courier New"/>
              </a:rPr>
              <a:t>main.c</a:t>
            </a:r>
            <a:endParaRPr sz="1700" b="1">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700"/>
          </a:p>
          <a:p>
            <a:pPr marL="0" lvl="0" indent="0" algn="l" rtl="0">
              <a:spcBef>
                <a:spcPts val="1600"/>
              </a:spcBef>
              <a:spcAft>
                <a:spcPts val="0"/>
              </a:spcAft>
              <a:buClr>
                <a:schemeClr val="dk1"/>
              </a:buClr>
              <a:buSzPts val="1100"/>
              <a:buFont typeface="Arial"/>
              <a:buNone/>
            </a:pPr>
            <a:endParaRPr sz="1700"/>
          </a:p>
          <a:p>
            <a:pPr marL="0" lvl="0" indent="0" algn="l" rtl="0">
              <a:spcBef>
                <a:spcPts val="1600"/>
              </a:spcBef>
              <a:spcAft>
                <a:spcPts val="0"/>
              </a:spcAft>
              <a:buClr>
                <a:schemeClr val="dk1"/>
              </a:buClr>
              <a:buSzPts val="1100"/>
              <a:buFont typeface="Arial"/>
              <a:buNone/>
            </a:pPr>
            <a:endParaRPr sz="1700"/>
          </a:p>
          <a:p>
            <a:pPr marL="0" lvl="0" indent="0" algn="l" rtl="0">
              <a:spcBef>
                <a:spcPts val="1600"/>
              </a:spcBef>
              <a:spcAft>
                <a:spcPts val="1600"/>
              </a:spcAft>
              <a:buClr>
                <a:schemeClr val="dk1"/>
              </a:buClr>
              <a:buSzPts val="1100"/>
              <a:buFont typeface="Arial"/>
              <a:buNone/>
            </a:pPr>
            <a:r>
              <a:rPr lang="en" sz="1700"/>
              <a:t>Normally, we type </a:t>
            </a:r>
            <a:r>
              <a:rPr lang="en" sz="1700" b="1">
                <a:latin typeface="Courier New"/>
                <a:ea typeface="Courier New"/>
                <a:cs typeface="Courier New"/>
                <a:sym typeface="Courier New"/>
              </a:rPr>
              <a:t>gcc main.c </a:t>
            </a:r>
            <a:r>
              <a:rPr lang="en" sz="1700"/>
              <a:t>and that will compile the code into object code, link, and create the executable. If our program has more than one source file, we also enter them into the </a:t>
            </a:r>
            <a:r>
              <a:rPr lang="en" sz="1700" b="1">
                <a:latin typeface="Courier New"/>
                <a:ea typeface="Courier New"/>
                <a:cs typeface="Courier New"/>
                <a:sym typeface="Courier New"/>
              </a:rPr>
              <a:t>gcc</a:t>
            </a:r>
            <a:r>
              <a:rPr lang="en" sz="1700"/>
              <a:t> command.</a:t>
            </a:r>
            <a:endParaRPr sz="1700"/>
          </a:p>
        </p:txBody>
      </p:sp>
      <p:sp>
        <p:nvSpPr>
          <p:cNvPr id="108" name="Google Shape;108;p19"/>
          <p:cNvSpPr txBox="1"/>
          <p:nvPr/>
        </p:nvSpPr>
        <p:spPr>
          <a:xfrm>
            <a:off x="2582150" y="1857200"/>
            <a:ext cx="4098000" cy="16578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#include &lt;stdio.h&gt;</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 </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int main(int argc, char* argv[])</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     printf("Hello world!\n");</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800"/>
              <a:buNone/>
            </a:pPr>
            <a:r>
              <a:rPr lang="en" sz="1500" b="1" dirty="0">
                <a:solidFill>
                  <a:schemeClr val="dk1"/>
                </a:solidFill>
                <a:latin typeface="Courier New"/>
                <a:ea typeface="Courier New"/>
                <a:cs typeface="Courier New"/>
                <a:sym typeface="Courier New"/>
              </a:rPr>
              <a:t>     return 0;</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500" b="1" dirty="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Separately</a:t>
            </a:r>
            <a:endParaRPr/>
          </a:p>
        </p:txBody>
      </p:sp>
      <p:sp>
        <p:nvSpPr>
          <p:cNvPr id="115" name="Google Shape;115;p20"/>
          <p:cNvSpPr txBox="1">
            <a:spLocks noGrp="1"/>
          </p:cNvSpPr>
          <p:nvPr>
            <p:ph type="body" idx="1"/>
          </p:nvPr>
        </p:nvSpPr>
        <p:spPr>
          <a:xfrm>
            <a:off x="311700" y="1152475"/>
            <a:ext cx="8520600" cy="3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We usually combine all compilation stages for all source files into one single </a:t>
            </a:r>
            <a:r>
              <a:rPr lang="en" sz="1600" b="1">
                <a:latin typeface="Courier New"/>
                <a:ea typeface="Courier New"/>
                <a:cs typeface="Courier New"/>
                <a:sym typeface="Courier New"/>
              </a:rPr>
              <a:t>gcc</a:t>
            </a:r>
            <a:r>
              <a:rPr lang="en" sz="1600"/>
              <a:t> command. However, we can separate the compilation stages and do that for each file. To compile one source file at a time without linking, add the </a:t>
            </a:r>
            <a:r>
              <a:rPr lang="en" sz="1600" b="1">
                <a:latin typeface="Courier New"/>
                <a:ea typeface="Courier New"/>
                <a:cs typeface="Courier New"/>
                <a:sym typeface="Courier New"/>
              </a:rPr>
              <a:t>-c</a:t>
            </a:r>
            <a:r>
              <a:rPr lang="en" sz="1600"/>
              <a:t> option to </a:t>
            </a:r>
            <a:r>
              <a:rPr lang="en" sz="1600" b="1">
                <a:latin typeface="Courier New"/>
                <a:ea typeface="Courier New"/>
                <a:cs typeface="Courier New"/>
                <a:sym typeface="Courier New"/>
              </a:rPr>
              <a:t>gcc</a:t>
            </a:r>
            <a:r>
              <a:rPr lang="en" sz="1600"/>
              <a:t>: </a:t>
            </a:r>
            <a:endParaRPr sz="1600"/>
          </a:p>
          <a:p>
            <a:pPr marL="0" lvl="0" indent="0" algn="l" rtl="0">
              <a:lnSpc>
                <a:spcPct val="100000"/>
              </a:lnSpc>
              <a:spcBef>
                <a:spcPts val="1600"/>
              </a:spcBef>
              <a:spcAft>
                <a:spcPts val="0"/>
              </a:spcAft>
              <a:buNone/>
            </a:pPr>
            <a:endParaRPr sz="1600" b="1">
              <a:latin typeface="Courier New"/>
              <a:ea typeface="Courier New"/>
              <a:cs typeface="Courier New"/>
              <a:sym typeface="Courier New"/>
            </a:endParaRPr>
          </a:p>
          <a:p>
            <a:pPr marL="0" lvl="0" indent="0" algn="l" rtl="0">
              <a:lnSpc>
                <a:spcPct val="100000"/>
              </a:lnSpc>
              <a:spcBef>
                <a:spcPts val="0"/>
              </a:spcBef>
              <a:spcAft>
                <a:spcPts val="0"/>
              </a:spcAft>
              <a:buNone/>
            </a:pPr>
            <a:endParaRPr sz="1600" b="1">
              <a:latin typeface="Courier New"/>
              <a:ea typeface="Courier New"/>
              <a:cs typeface="Courier New"/>
              <a:sym typeface="Courier New"/>
            </a:endParaRPr>
          </a:p>
          <a:p>
            <a:pPr marL="0" lvl="0" indent="0" algn="l" rtl="0">
              <a:lnSpc>
                <a:spcPct val="100000"/>
              </a:lnSpc>
              <a:spcBef>
                <a:spcPts val="0"/>
              </a:spcBef>
              <a:spcAft>
                <a:spcPts val="0"/>
              </a:spcAft>
              <a:buNone/>
            </a:pPr>
            <a:endParaRPr sz="16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600"/>
              <a:t>The </a:t>
            </a:r>
            <a:r>
              <a:rPr lang="en" sz="1600" b="1">
                <a:latin typeface="Courier New"/>
                <a:ea typeface="Courier New"/>
                <a:cs typeface="Courier New"/>
                <a:sym typeface="Courier New"/>
              </a:rPr>
              <a:t>-c</a:t>
            </a:r>
            <a:r>
              <a:rPr lang="en" sz="1600"/>
              <a:t> option converts the source file to assembly and then the object file. This will result in a </a:t>
            </a:r>
            <a:r>
              <a:rPr lang="en" sz="1600" b="1"/>
              <a:t>.</a:t>
            </a:r>
            <a:r>
              <a:rPr lang="en" sz="1600" b="1">
                <a:latin typeface="Courier New"/>
                <a:ea typeface="Courier New"/>
                <a:cs typeface="Courier New"/>
                <a:sym typeface="Courier New"/>
              </a:rPr>
              <a:t>o</a:t>
            </a:r>
            <a:r>
              <a:rPr lang="en" sz="1600"/>
              <a:t> file (e.g., </a:t>
            </a:r>
            <a:r>
              <a:rPr lang="en" sz="1600" b="1">
                <a:latin typeface="Courier New"/>
                <a:ea typeface="Courier New"/>
                <a:cs typeface="Courier New"/>
                <a:sym typeface="Courier New"/>
              </a:rPr>
              <a:t>main.c</a:t>
            </a:r>
            <a:r>
              <a:rPr lang="en" sz="1600"/>
              <a:t> would result in a </a:t>
            </a:r>
            <a:r>
              <a:rPr lang="en" sz="1600" b="1">
                <a:latin typeface="Courier New"/>
                <a:ea typeface="Courier New"/>
                <a:cs typeface="Courier New"/>
                <a:sym typeface="Courier New"/>
              </a:rPr>
              <a:t>main.o</a:t>
            </a:r>
            <a:r>
              <a:rPr lang="en" sz="1600"/>
              <a:t>) for each source file.</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If the source file needed functions from other source files, like functions from another </a:t>
            </a:r>
            <a:r>
              <a:rPr lang="en" sz="1600" b="1">
                <a:latin typeface="Courier New"/>
                <a:ea typeface="Courier New"/>
                <a:cs typeface="Courier New"/>
                <a:sym typeface="Courier New"/>
              </a:rPr>
              <a:t>.c</a:t>
            </a:r>
            <a:r>
              <a:rPr lang="en" sz="1600"/>
              <a:t> file, placeholders are inserted. These dependencies are resolved later during linking. </a:t>
            </a:r>
            <a:endParaRPr sz="1600">
              <a:latin typeface="Courier New"/>
              <a:ea typeface="Courier New"/>
              <a:cs typeface="Courier New"/>
              <a:sym typeface="Courier New"/>
            </a:endParaRPr>
          </a:p>
          <a:p>
            <a:pPr marL="0" lvl="0" indent="0" algn="l" rtl="0">
              <a:spcBef>
                <a:spcPts val="0"/>
              </a:spcBef>
              <a:spcAft>
                <a:spcPts val="1600"/>
              </a:spcAft>
              <a:buNone/>
            </a:pPr>
            <a:endParaRPr sz="1600">
              <a:latin typeface="Courier New"/>
              <a:ea typeface="Courier New"/>
              <a:cs typeface="Courier New"/>
              <a:sym typeface="Courier New"/>
            </a:endParaRPr>
          </a:p>
        </p:txBody>
      </p:sp>
      <p:sp>
        <p:nvSpPr>
          <p:cNvPr id="116" name="Google Shape;116;p20"/>
          <p:cNvSpPr txBox="1"/>
          <p:nvPr/>
        </p:nvSpPr>
        <p:spPr>
          <a:xfrm>
            <a:off x="3050600" y="2170675"/>
            <a:ext cx="2666400" cy="5727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1100"/>
              <a:buFont typeface="Arial"/>
              <a:buNone/>
            </a:pPr>
            <a:r>
              <a:rPr lang="en" sz="1500" b="1">
                <a:solidFill>
                  <a:schemeClr val="dk1"/>
                </a:solidFill>
                <a:latin typeface="Courier New"/>
                <a:ea typeface="Courier New"/>
                <a:cs typeface="Courier New"/>
                <a:sym typeface="Courier New"/>
              </a:rPr>
              <a:t>gcc -c main.c</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500" b="1">
                <a:solidFill>
                  <a:schemeClr val="dk1"/>
                </a:solidFill>
                <a:latin typeface="Courier New"/>
                <a:ea typeface="Courier New"/>
                <a:cs typeface="Courier New"/>
                <a:sym typeface="Courier New"/>
              </a:rPr>
              <a:t>gcc -c otherfile.c</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Assembly</a:t>
            </a:r>
            <a:endParaRPr/>
          </a:p>
        </p:txBody>
      </p:sp>
      <p:sp>
        <p:nvSpPr>
          <p:cNvPr id="122" name="Google Shape;122;p21"/>
          <p:cNvSpPr txBox="1">
            <a:spLocks noGrp="1"/>
          </p:cNvSpPr>
          <p:nvPr>
            <p:ph type="body" idx="1"/>
          </p:nvPr>
        </p:nvSpPr>
        <p:spPr>
          <a:xfrm>
            <a:off x="2506250" y="1152475"/>
            <a:ext cx="632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The </a:t>
            </a:r>
            <a:r>
              <a:rPr lang="en" sz="1700" b="1">
                <a:latin typeface="Courier New"/>
                <a:ea typeface="Courier New"/>
                <a:cs typeface="Courier New"/>
                <a:sym typeface="Courier New"/>
              </a:rPr>
              <a:t>gcc -c</a:t>
            </a:r>
            <a:r>
              <a:rPr lang="en" sz="1700"/>
              <a:t> option will compile code into assembly and into object code. By default, we do not actually see the assembly code. We only see the object files (</a:t>
            </a:r>
            <a:r>
              <a:rPr lang="en" sz="1700" b="1">
                <a:latin typeface="Courier New"/>
                <a:ea typeface="Courier New"/>
                <a:cs typeface="Courier New"/>
                <a:sym typeface="Courier New"/>
              </a:rPr>
              <a:t>.o</a:t>
            </a:r>
            <a:r>
              <a:rPr lang="en" sz="1700"/>
              <a:t> files).</a:t>
            </a:r>
            <a:endParaRPr sz="1700"/>
          </a:p>
          <a:p>
            <a:pPr marL="0" lvl="0" indent="0" algn="l" rtl="0">
              <a:spcBef>
                <a:spcPts val="1600"/>
              </a:spcBef>
              <a:spcAft>
                <a:spcPts val="0"/>
              </a:spcAft>
              <a:buNone/>
            </a:pPr>
            <a:r>
              <a:rPr lang="en" sz="1700"/>
              <a:t>We can instruct </a:t>
            </a:r>
            <a:r>
              <a:rPr lang="en" sz="1700" b="1">
                <a:latin typeface="Courier New"/>
                <a:ea typeface="Courier New"/>
                <a:cs typeface="Courier New"/>
                <a:sym typeface="Courier New"/>
              </a:rPr>
              <a:t>gcc</a:t>
            </a:r>
            <a:r>
              <a:rPr lang="en" sz="1700"/>
              <a:t> to generate the assembly code file and stop the compilation process there. To generate the assembly code, we use the </a:t>
            </a:r>
            <a:r>
              <a:rPr lang="en" sz="1700" b="1">
                <a:latin typeface="Courier New"/>
                <a:ea typeface="Courier New"/>
                <a:cs typeface="Courier New"/>
                <a:sym typeface="Courier New"/>
              </a:rPr>
              <a:t>-S</a:t>
            </a:r>
            <a:r>
              <a:rPr lang="en" sz="1700"/>
              <a:t> option with </a:t>
            </a:r>
            <a:r>
              <a:rPr lang="en" sz="1700" b="1">
                <a:latin typeface="Courier New"/>
                <a:ea typeface="Courier New"/>
                <a:cs typeface="Courier New"/>
                <a:sym typeface="Courier New"/>
              </a:rPr>
              <a:t>gcc</a:t>
            </a:r>
            <a:r>
              <a:rPr lang="en" sz="1700"/>
              <a:t>. </a:t>
            </a:r>
            <a:endParaRPr sz="1700"/>
          </a:p>
          <a:p>
            <a:pPr marL="0" lvl="0" indent="0" algn="l" rtl="0">
              <a:spcBef>
                <a:spcPts val="1600"/>
              </a:spcBef>
              <a:spcAft>
                <a:spcPts val="1600"/>
              </a:spcAft>
              <a:buNone/>
            </a:pPr>
            <a:r>
              <a:rPr lang="en" sz="1700" b="1">
                <a:latin typeface="Courier New"/>
                <a:ea typeface="Courier New"/>
                <a:cs typeface="Courier New"/>
                <a:sym typeface="Courier New"/>
              </a:rPr>
              <a:t>gcc -S main.c</a:t>
            </a:r>
            <a:r>
              <a:rPr lang="en" sz="1700"/>
              <a:t> will generate the </a:t>
            </a:r>
            <a:r>
              <a:rPr lang="en" sz="1700" b="1">
                <a:latin typeface="Courier New"/>
                <a:ea typeface="Courier New"/>
                <a:cs typeface="Courier New"/>
                <a:sym typeface="Courier New"/>
              </a:rPr>
              <a:t>main.s</a:t>
            </a:r>
            <a:r>
              <a:rPr lang="en" sz="1700"/>
              <a:t> file which has the assembly code. The </a:t>
            </a:r>
            <a:r>
              <a:rPr lang="en" sz="1700" b="1">
                <a:latin typeface="Courier New"/>
                <a:ea typeface="Courier New"/>
                <a:cs typeface="Courier New"/>
                <a:sym typeface="Courier New"/>
              </a:rPr>
              <a:t>.s</a:t>
            </a:r>
            <a:r>
              <a:rPr lang="en" sz="1700"/>
              <a:t> file is your C source code converted to machine dependent assembly code and it will look different for different processor architectures.</a:t>
            </a:r>
            <a:endParaRPr sz="1700"/>
          </a:p>
        </p:txBody>
      </p:sp>
      <p:pic>
        <p:nvPicPr>
          <p:cNvPr id="123" name="Google Shape;123;p21"/>
          <p:cNvPicPr preferRelativeResize="0"/>
          <p:nvPr/>
        </p:nvPicPr>
        <p:blipFill>
          <a:blip r:embed="rId3">
            <a:alphaModFix/>
          </a:blip>
          <a:stretch>
            <a:fillRect/>
          </a:stretch>
        </p:blipFill>
        <p:spPr>
          <a:xfrm>
            <a:off x="152400" y="1170125"/>
            <a:ext cx="2201449" cy="35053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Assembly Code for Two Different Machines</a:t>
            </a:r>
            <a:endParaRPr/>
          </a:p>
        </p:txBody>
      </p:sp>
      <p:sp>
        <p:nvSpPr>
          <p:cNvPr id="129" name="Google Shape;129;p22"/>
          <p:cNvSpPr txBox="1"/>
          <p:nvPr/>
        </p:nvSpPr>
        <p:spPr>
          <a:xfrm>
            <a:off x="311700" y="1152475"/>
            <a:ext cx="4075500" cy="3510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_main:                                  ## @main</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.cfi_startproc</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%bb.0:</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pushq   %rbp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.cfi_def_cfa_offset 16</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.cfi_offset %rbp, -16</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movq    %rsp, %rbp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.cfi_def_cfa_register %rbp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subq    $32, %rsp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movl    $0, -4(%rbp)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movl    %edi, -8(%rbp)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movq    %rsi, -16(%rbp)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leaq    L_.str(%rip), %rdi</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movb    $0, %al</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callq   _printf</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        xorl    %ecx, %ecx</a:t>
            </a:r>
            <a:endParaRPr sz="1300" b="1">
              <a:solidFill>
                <a:schemeClr val="dk1"/>
              </a:solidFill>
              <a:latin typeface="Courier New"/>
              <a:ea typeface="Courier New"/>
              <a:cs typeface="Courier New"/>
              <a:sym typeface="Courier New"/>
            </a:endParaRPr>
          </a:p>
        </p:txBody>
      </p:sp>
      <p:sp>
        <p:nvSpPr>
          <p:cNvPr id="130" name="Google Shape;130;p22"/>
          <p:cNvSpPr txBox="1"/>
          <p:nvPr/>
        </p:nvSpPr>
        <p:spPr>
          <a:xfrm>
            <a:off x="4744725" y="1135400"/>
            <a:ext cx="4075500" cy="35106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.LC0:</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.string "Hello world!"</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.text</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.globl  main</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.type   main, @function</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main:</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.LFB0:</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.cfi_startproc</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pushq   %rbp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.cfi_def_cfa_offset 16</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.cfi_offset 6, -16</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movq    %rsp, %rbp</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.cfi_def_cfa_register 6</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movl    $.LC0, %edi</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call    puts</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        movl    $0, %eax</a:t>
            </a:r>
            <a:endParaRPr sz="1300" b="1">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sz="1300" b="1">
                <a:solidFill>
                  <a:schemeClr val="dk1"/>
                </a:solidFill>
                <a:latin typeface="Courier New"/>
                <a:ea typeface="Courier New"/>
                <a:cs typeface="Courier New"/>
                <a:sym typeface="Courier New"/>
              </a:rPr>
              <a:t>        popq    %rbp</a:t>
            </a:r>
            <a:endParaRPr sz="1300" b="1">
              <a:solidFill>
                <a:schemeClr val="dk1"/>
              </a:solidFill>
              <a:latin typeface="Courier New"/>
              <a:ea typeface="Courier New"/>
              <a:cs typeface="Courier New"/>
              <a:sym typeface="Courier New"/>
            </a:endParaRPr>
          </a:p>
        </p:txBody>
      </p:sp>
      <p:sp>
        <p:nvSpPr>
          <p:cNvPr id="131" name="Google Shape;131;p22"/>
          <p:cNvSpPr txBox="1"/>
          <p:nvPr/>
        </p:nvSpPr>
        <p:spPr>
          <a:xfrm>
            <a:off x="2382300" y="4569800"/>
            <a:ext cx="2004900" cy="313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ED7D31"/>
                </a:solidFill>
              </a:rPr>
              <a:t>33 lines total!</a:t>
            </a:r>
            <a:endParaRPr sz="1600" b="1">
              <a:solidFill>
                <a:srgbClr val="ED7D31"/>
              </a:solidFill>
            </a:endParaRPr>
          </a:p>
        </p:txBody>
      </p:sp>
      <p:sp>
        <p:nvSpPr>
          <p:cNvPr id="132" name="Google Shape;132;p22"/>
          <p:cNvSpPr txBox="1"/>
          <p:nvPr/>
        </p:nvSpPr>
        <p:spPr>
          <a:xfrm>
            <a:off x="6815325" y="4569800"/>
            <a:ext cx="2004900" cy="313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31538F"/>
                </a:solidFill>
              </a:rPr>
              <a:t>26 lines total!</a:t>
            </a:r>
            <a:endParaRPr sz="1600" b="1">
              <a:solidFill>
                <a:srgbClr val="31538F"/>
              </a:solidFill>
            </a:endParaRPr>
          </a:p>
        </p:txBody>
      </p:sp>
      <p:sp>
        <p:nvSpPr>
          <p:cNvPr id="133" name="Google Shape;133;p22"/>
          <p:cNvSpPr txBox="1"/>
          <p:nvPr/>
        </p:nvSpPr>
        <p:spPr>
          <a:xfrm>
            <a:off x="1746300" y="1076275"/>
            <a:ext cx="2640900" cy="313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ED7D31"/>
                </a:solidFill>
              </a:rPr>
              <a:t>x86_64-apple-darwin19</a:t>
            </a:r>
            <a:endParaRPr sz="1600" b="1">
              <a:solidFill>
                <a:srgbClr val="ED7D31"/>
              </a:solidFill>
            </a:endParaRPr>
          </a:p>
        </p:txBody>
      </p:sp>
      <p:sp>
        <p:nvSpPr>
          <p:cNvPr id="134" name="Google Shape;134;p22"/>
          <p:cNvSpPr txBox="1"/>
          <p:nvPr/>
        </p:nvSpPr>
        <p:spPr>
          <a:xfrm>
            <a:off x="6815325" y="1076275"/>
            <a:ext cx="2004900" cy="313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31538F"/>
                </a:solidFill>
              </a:rPr>
              <a:t>x86_64</a:t>
            </a:r>
            <a:endParaRPr sz="1600" b="1">
              <a:solidFill>
                <a:srgbClr val="31538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about Assembly</a:t>
            </a:r>
            <a:endParaRPr/>
          </a:p>
        </p:txBody>
      </p:sp>
      <p:sp>
        <p:nvSpPr>
          <p:cNvPr id="141" name="Google Shape;141;p23"/>
          <p:cNvSpPr txBox="1">
            <a:spLocks noGrp="1"/>
          </p:cNvSpPr>
          <p:nvPr>
            <p:ph type="body" idx="1"/>
          </p:nvPr>
        </p:nvSpPr>
        <p:spPr>
          <a:xfrm>
            <a:off x="2391019" y="1170125"/>
            <a:ext cx="6546625" cy="2630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the adventurous, you can embed inline assembly code into your C program using </a:t>
            </a:r>
            <a:r>
              <a:rPr lang="en" b="1" dirty="0">
                <a:latin typeface="Courier New"/>
                <a:ea typeface="Courier New"/>
                <a:cs typeface="Courier New"/>
                <a:sym typeface="Courier New"/>
              </a:rPr>
              <a:t>__asm__. </a:t>
            </a:r>
            <a:r>
              <a:rPr lang="en" dirty="0"/>
              <a:t>This is one way in which C can also be a low-level language. You can use assembly for direct access to the machine’s hardware and optimizing code. There are common instruction elements across machines, but you need to know particular machine’s instructions set. </a:t>
            </a:r>
            <a:endParaRPr dirty="0"/>
          </a:p>
          <a:p>
            <a:pPr marL="0" lvl="0" indent="0" algn="l" rtl="0">
              <a:spcBef>
                <a:spcPts val="1600"/>
              </a:spcBef>
              <a:spcAft>
                <a:spcPts val="1600"/>
              </a:spcAft>
              <a:buNone/>
            </a:pPr>
            <a:r>
              <a:rPr lang="en" dirty="0"/>
              <a:t>You will learn more about assembly code in future CS courses. </a:t>
            </a:r>
            <a:endParaRPr dirty="0"/>
          </a:p>
        </p:txBody>
      </p:sp>
      <p:pic>
        <p:nvPicPr>
          <p:cNvPr id="142" name="Google Shape;142;p23"/>
          <p:cNvPicPr preferRelativeResize="0"/>
          <p:nvPr/>
        </p:nvPicPr>
        <p:blipFill>
          <a:blip r:embed="rId3">
            <a:alphaModFix/>
          </a:blip>
          <a:stretch>
            <a:fillRect/>
          </a:stretch>
        </p:blipFill>
        <p:spPr>
          <a:xfrm>
            <a:off x="152400" y="1170125"/>
            <a:ext cx="2201449" cy="3505368"/>
          </a:xfrm>
          <a:prstGeom prst="rect">
            <a:avLst/>
          </a:prstGeom>
          <a:noFill/>
          <a:ln>
            <a:noFill/>
          </a:ln>
        </p:spPr>
      </p:pic>
      <p:sp>
        <p:nvSpPr>
          <p:cNvPr id="143" name="Google Shape;143;p23"/>
          <p:cNvSpPr/>
          <p:nvPr/>
        </p:nvSpPr>
        <p:spPr>
          <a:xfrm>
            <a:off x="2984100" y="4303343"/>
            <a:ext cx="3175800" cy="7443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dirty="0">
                <a:solidFill>
                  <a:schemeClr val="lt1"/>
                </a:solidFill>
                <a:latin typeface="Calibri"/>
                <a:ea typeface="Calibri"/>
                <a:cs typeface="Calibri"/>
                <a:sym typeface="Calibri"/>
              </a:rPr>
              <a:t>For the makefiles, we will not need to separate the compiler to assembly and assembly to object code stages. </a:t>
            </a:r>
            <a:endParaRPr sz="1400" dirty="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Object Code</a:t>
            </a:r>
            <a:endParaRPr/>
          </a:p>
        </p:txBody>
      </p:sp>
      <p:sp>
        <p:nvSpPr>
          <p:cNvPr id="149" name="Google Shape;14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t>After generating the assembly code, you can again use </a:t>
            </a:r>
            <a:r>
              <a:rPr lang="en" sz="1700" b="1">
                <a:latin typeface="Courier New"/>
                <a:ea typeface="Courier New"/>
                <a:cs typeface="Courier New"/>
                <a:sym typeface="Courier New"/>
              </a:rPr>
              <a:t>gcc</a:t>
            </a:r>
            <a:r>
              <a:rPr lang="en" sz="1700"/>
              <a:t> to convert the assembly file (</a:t>
            </a:r>
            <a:r>
              <a:rPr lang="en" sz="1700" b="1">
                <a:latin typeface="Courier New"/>
                <a:ea typeface="Courier New"/>
                <a:cs typeface="Courier New"/>
                <a:sym typeface="Courier New"/>
              </a:rPr>
              <a:t>main.s</a:t>
            </a:r>
            <a:r>
              <a:rPr lang="en" sz="1700"/>
              <a:t>) to the object file. In addition to using the </a:t>
            </a:r>
            <a:r>
              <a:rPr lang="en" sz="1700" b="1">
                <a:latin typeface="Courier New"/>
                <a:ea typeface="Courier New"/>
                <a:cs typeface="Courier New"/>
                <a:sym typeface="Courier New"/>
              </a:rPr>
              <a:t>-c</a:t>
            </a:r>
            <a:r>
              <a:rPr lang="en" sz="1700"/>
              <a:t> option with the </a:t>
            </a:r>
            <a:r>
              <a:rPr lang="en" sz="1700" b="1">
                <a:latin typeface="Courier New"/>
                <a:ea typeface="Courier New"/>
                <a:cs typeface="Courier New"/>
                <a:sym typeface="Courier New"/>
              </a:rPr>
              <a:t>.s</a:t>
            </a:r>
            <a:r>
              <a:rPr lang="en" sz="1700"/>
              <a:t> file, you will use the </a:t>
            </a:r>
            <a:r>
              <a:rPr lang="en" sz="1700" b="1">
                <a:latin typeface="Courier New"/>
                <a:ea typeface="Courier New"/>
                <a:cs typeface="Courier New"/>
                <a:sym typeface="Courier New"/>
              </a:rPr>
              <a:t>-o</a:t>
            </a:r>
            <a:r>
              <a:rPr lang="en" sz="1700"/>
              <a:t> option:</a:t>
            </a:r>
            <a:endParaRPr sz="1700"/>
          </a:p>
          <a:p>
            <a:pPr marL="0" lvl="0" indent="0" algn="l" rtl="0">
              <a:spcBef>
                <a:spcPts val="1600"/>
              </a:spcBef>
              <a:spcAft>
                <a:spcPts val="0"/>
              </a:spcAft>
              <a:buNone/>
            </a:pPr>
            <a:endParaRPr sz="1700" b="1">
              <a:latin typeface="Courier New"/>
              <a:ea typeface="Courier New"/>
              <a:cs typeface="Courier New"/>
              <a:sym typeface="Courier New"/>
            </a:endParaRPr>
          </a:p>
          <a:p>
            <a:pPr marL="0" lvl="0" indent="0" algn="l" rtl="0">
              <a:spcBef>
                <a:spcPts val="1600"/>
              </a:spcBef>
              <a:spcAft>
                <a:spcPts val="1600"/>
              </a:spcAft>
              <a:buNone/>
            </a:pPr>
            <a:r>
              <a:rPr lang="en" sz="1700"/>
              <a:t>Recall that the </a:t>
            </a:r>
            <a:r>
              <a:rPr lang="en" sz="1700" b="1">
                <a:latin typeface="Courier New"/>
                <a:ea typeface="Courier New"/>
                <a:cs typeface="Courier New"/>
                <a:sym typeface="Courier New"/>
              </a:rPr>
              <a:t>-o</a:t>
            </a:r>
            <a:r>
              <a:rPr lang="en" sz="1700"/>
              <a:t> option for </a:t>
            </a:r>
            <a:r>
              <a:rPr lang="en" sz="1700" b="1">
                <a:latin typeface="Courier New"/>
                <a:ea typeface="Courier New"/>
                <a:cs typeface="Courier New"/>
                <a:sym typeface="Courier New"/>
              </a:rPr>
              <a:t>gcc</a:t>
            </a:r>
            <a:r>
              <a:rPr lang="en" sz="1700"/>
              <a:t> designates an output file name. In this case, we will call it the same name of the file with the .</a:t>
            </a:r>
            <a:r>
              <a:rPr lang="en" sz="1700" b="1">
                <a:latin typeface="Courier New"/>
                <a:ea typeface="Courier New"/>
                <a:cs typeface="Courier New"/>
                <a:sym typeface="Courier New"/>
              </a:rPr>
              <a:t>o </a:t>
            </a:r>
            <a:r>
              <a:rPr lang="en" sz="1700"/>
              <a:t>extension. This resulting file is the object code for the main source file. For programs with multiple source files, the last step would be linking all the object files together to create the executable.</a:t>
            </a:r>
            <a:endParaRPr sz="1700"/>
          </a:p>
        </p:txBody>
      </p:sp>
      <p:sp>
        <p:nvSpPr>
          <p:cNvPr id="150" name="Google Shape;150;p24"/>
          <p:cNvSpPr txBox="1"/>
          <p:nvPr/>
        </p:nvSpPr>
        <p:spPr>
          <a:xfrm>
            <a:off x="2524425" y="2218050"/>
            <a:ext cx="4707300" cy="3537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1100"/>
              <a:buFont typeface="Arial"/>
              <a:buNone/>
            </a:pPr>
            <a:r>
              <a:rPr lang="en" sz="1500" b="1">
                <a:solidFill>
                  <a:schemeClr val="dk1"/>
                </a:solidFill>
                <a:latin typeface="Courier New"/>
                <a:ea typeface="Courier New"/>
                <a:cs typeface="Courier New"/>
                <a:sym typeface="Courier New"/>
              </a:rPr>
              <a:t>gcc -c main.s -o main.o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2182</Words>
  <Application>Microsoft Office PowerPoint</Application>
  <PresentationFormat>On-screen Show (16:9)</PresentationFormat>
  <Paragraphs>171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Roboto</vt:lpstr>
      <vt:lpstr>Simple Light</vt:lpstr>
      <vt:lpstr>Module-07: Part-2: Makefiles</vt:lpstr>
      <vt:lpstr>Make</vt:lpstr>
      <vt:lpstr>Four Stages of Compilation</vt:lpstr>
      <vt:lpstr>Example</vt:lpstr>
      <vt:lpstr>Compiling Separately</vt:lpstr>
      <vt:lpstr>To Assembly</vt:lpstr>
      <vt:lpstr>Example Assembly Code for Two Different Machines</vt:lpstr>
      <vt:lpstr>More about Assembly</vt:lpstr>
      <vt:lpstr>To Object Code</vt:lpstr>
      <vt:lpstr>Example of Object Code</vt:lpstr>
      <vt:lpstr>Linking</vt:lpstr>
      <vt:lpstr>Multiple Source Files</vt:lpstr>
      <vt:lpstr>Compiling and Linking</vt:lpstr>
      <vt:lpstr>Makefiles</vt:lpstr>
      <vt:lpstr>Makefiles</vt:lpstr>
      <vt:lpstr>Sample makefile</vt:lpstr>
      <vt:lpstr>Using the Makefile</vt:lpstr>
      <vt:lpstr>Makefiles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2020-09-22T23:53:50Z</dcterms:modified>
</cp:coreProperties>
</file>