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8" r:id="rId3"/>
    <p:sldId id="259" r:id="rId4"/>
    <p:sldId id="257" r:id="rId5"/>
    <p:sldId id="261" r:id="rId6"/>
    <p:sldId id="262" r:id="rId7"/>
    <p:sldId id="263" r:id="rId8"/>
    <p:sldId id="265" r:id="rId9"/>
    <p:sldId id="266" r:id="rId10"/>
    <p:sldId id="267" r:id="rId11"/>
    <p:sldId id="269" r:id="rId12"/>
    <p:sldId id="27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39F37-9363-4F23-BC32-834261BE8B0E}" v="4" dt="2020-09-24T00:16:52.145"/>
    <p1510:client id="{D86772E1-7028-4EDA-B06F-2FB8BEF5D940}" v="1" dt="2020-09-23T20:57:05.449"/>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0" sldId="273"/>
        </pc:sldMkLst>
        <pc:spChg chg="mod">
          <ac:chgData name="Kevin Desai" userId="759d0333-e80f-43e9-9a9d-29343a9d66ae" providerId="ADAL" clId="{D55AB8C6-5738-4486-8F70-6E9780B5F609}" dt="2020-09-20T23:14:28.656" v="83" actId="20577"/>
          <ac:spMkLst>
            <pc:docMk/>
            <pc:sldMk cId="0"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0" sldId="274"/>
        </pc:sldMkLst>
        <pc:spChg chg="mod">
          <ac:chgData name="Kevin Desai" userId="759d0333-e80f-43e9-9a9d-29343a9d66ae" providerId="ADAL" clId="{D55AB8C6-5738-4486-8F70-6E9780B5F609}" dt="2020-09-20T23:14:33.287" v="85" actId="20577"/>
          <ac:spMkLst>
            <pc:docMk/>
            <pc:sldMk cId="0"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0" sldId="275"/>
        </pc:sldMkLst>
        <pc:spChg chg="mod">
          <ac:chgData name="Kevin Desai" userId="759d0333-e80f-43e9-9a9d-29343a9d66ae" providerId="ADAL" clId="{D55AB8C6-5738-4486-8F70-6E9780B5F609}" dt="2020-09-20T23:14:38.454" v="87" actId="20577"/>
          <ac:spMkLst>
            <pc:docMk/>
            <pc:sldMk cId="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0" sldId="276"/>
        </pc:sldMkLst>
        <pc:spChg chg="mod">
          <ac:chgData name="Kevin Desai" userId="759d0333-e80f-43e9-9a9d-29343a9d66ae" providerId="ADAL" clId="{D55AB8C6-5738-4486-8F70-6E9780B5F609}" dt="2020-09-20T23:14:42.765" v="89" actId="6549"/>
          <ac:spMkLst>
            <pc:docMk/>
            <pc:sldMk cId="0"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0" sldId="277"/>
        </pc:sldMkLst>
        <pc:spChg chg="mod">
          <ac:chgData name="Kevin Desai" userId="759d0333-e80f-43e9-9a9d-29343a9d66ae" providerId="ADAL" clId="{D55AB8C6-5738-4486-8F70-6E9780B5F609}" dt="2020-09-20T23:14:46.721" v="91" actId="20577"/>
          <ac:spMkLst>
            <pc:docMk/>
            <pc:sldMk cId="0"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0" sldId="278"/>
        </pc:sldMkLst>
        <pc:spChg chg="mod">
          <ac:chgData name="Kevin Desai" userId="759d0333-e80f-43e9-9a9d-29343a9d66ae" providerId="ADAL" clId="{D55AB8C6-5738-4486-8F70-6E9780B5F609}" dt="2020-09-20T23:14:51.710" v="93" actId="20577"/>
          <ac:spMkLst>
            <pc:docMk/>
            <pc:sldMk cId="0"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0" sldId="279"/>
        </pc:sldMkLst>
        <pc:spChg chg="mod">
          <ac:chgData name="Kevin Desai" userId="759d0333-e80f-43e9-9a9d-29343a9d66ae" providerId="ADAL" clId="{D55AB8C6-5738-4486-8F70-6E9780B5F609}" dt="2020-09-20T23:14:56.456" v="95" actId="20577"/>
          <ac:spMkLst>
            <pc:docMk/>
            <pc:sldMk cId="0"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0" sldId="280"/>
        </pc:sldMkLst>
        <pc:spChg chg="del">
          <ac:chgData name="Kevin Desai" userId="759d0333-e80f-43e9-9a9d-29343a9d66ae" providerId="ADAL" clId="{D55AB8C6-5738-4486-8F70-6E9780B5F609}" dt="2020-09-20T23:15:14.919" v="97" actId="478"/>
          <ac:spMkLst>
            <pc:docMk/>
            <pc:sldMk cId="0"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0" sldId="281"/>
        </pc:sldMkLst>
        <pc:spChg chg="del">
          <ac:chgData name="Kevin Desai" userId="759d0333-e80f-43e9-9a9d-29343a9d66ae" providerId="ADAL" clId="{D55AB8C6-5738-4486-8F70-6E9780B5F609}" dt="2020-09-20T23:15:11.602" v="96" actId="478"/>
          <ac:spMkLst>
            <pc:docMk/>
            <pc:sldMk cId="0"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0" sldId="282"/>
        </pc:sldMkLst>
      </pc:sldChg>
      <pc:sldChg chg="add">
        <pc:chgData name="Kevin Desai" userId="759d0333-e80f-43e9-9a9d-29343a9d66ae" providerId="ADAL" clId="{D55AB8C6-5738-4486-8F70-6E9780B5F609}" dt="2020-09-20T23:10:35.426" v="9"/>
        <pc:sldMkLst>
          <pc:docMk/>
          <pc:sldMk cId="0" sldId="283"/>
        </pc:sldMkLst>
      </pc:sldChg>
      <pc:sldChg chg="add">
        <pc:chgData name="Kevin Desai" userId="759d0333-e80f-43e9-9a9d-29343a9d66ae" providerId="ADAL" clId="{D55AB8C6-5738-4486-8F70-6E9780B5F609}" dt="2020-09-20T23:10:35.426" v="9"/>
        <pc:sldMkLst>
          <pc:docMk/>
          <pc:sldMk cId="0"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0" sldId="273"/>
        </pc:sldMkLst>
      </pc:sldChg>
      <pc:sldChg chg="del">
        <pc:chgData name="Kevin Desai" userId="759d0333-e80f-43e9-9a9d-29343a9d66ae" providerId="ADAL" clId="{FE1647F8-6B3D-494C-8831-C333974C48BC}" dt="2020-09-21T02:55:01.574" v="210" actId="47"/>
        <pc:sldMkLst>
          <pc:docMk/>
          <pc:sldMk cId="0" sldId="274"/>
        </pc:sldMkLst>
      </pc:sldChg>
      <pc:sldChg chg="del">
        <pc:chgData name="Kevin Desai" userId="759d0333-e80f-43e9-9a9d-29343a9d66ae" providerId="ADAL" clId="{FE1647F8-6B3D-494C-8831-C333974C48BC}" dt="2020-09-21T02:55:02.104" v="211" actId="47"/>
        <pc:sldMkLst>
          <pc:docMk/>
          <pc:sldMk cId="0" sldId="275"/>
        </pc:sldMkLst>
      </pc:sldChg>
      <pc:sldChg chg="del">
        <pc:chgData name="Kevin Desai" userId="759d0333-e80f-43e9-9a9d-29343a9d66ae" providerId="ADAL" clId="{FE1647F8-6B3D-494C-8831-C333974C48BC}" dt="2020-09-21T02:55:02.666" v="212" actId="47"/>
        <pc:sldMkLst>
          <pc:docMk/>
          <pc:sldMk cId="0" sldId="276"/>
        </pc:sldMkLst>
      </pc:sldChg>
      <pc:sldChg chg="del">
        <pc:chgData name="Kevin Desai" userId="759d0333-e80f-43e9-9a9d-29343a9d66ae" providerId="ADAL" clId="{FE1647F8-6B3D-494C-8831-C333974C48BC}" dt="2020-09-21T02:55:03.034" v="213" actId="47"/>
        <pc:sldMkLst>
          <pc:docMk/>
          <pc:sldMk cId="0" sldId="277"/>
        </pc:sldMkLst>
      </pc:sldChg>
      <pc:sldChg chg="del">
        <pc:chgData name="Kevin Desai" userId="759d0333-e80f-43e9-9a9d-29343a9d66ae" providerId="ADAL" clId="{FE1647F8-6B3D-494C-8831-C333974C48BC}" dt="2020-09-21T02:55:03.476" v="214" actId="47"/>
        <pc:sldMkLst>
          <pc:docMk/>
          <pc:sldMk cId="0" sldId="278"/>
        </pc:sldMkLst>
      </pc:sldChg>
      <pc:sldChg chg="add del">
        <pc:chgData name="Kevin Desai" userId="759d0333-e80f-43e9-9a9d-29343a9d66ae" providerId="ADAL" clId="{FE1647F8-6B3D-494C-8831-C333974C48BC}" dt="2020-09-21T03:05:34.718" v="612" actId="47"/>
        <pc:sldMkLst>
          <pc:docMk/>
          <pc:sldMk cId="0" sldId="279"/>
        </pc:sldMkLst>
      </pc:sldChg>
      <pc:sldChg chg="del">
        <pc:chgData name="Kevin Desai" userId="759d0333-e80f-43e9-9a9d-29343a9d66ae" providerId="ADAL" clId="{FE1647F8-6B3D-494C-8831-C333974C48BC}" dt="2020-09-21T02:55:13.903" v="217" actId="47"/>
        <pc:sldMkLst>
          <pc:docMk/>
          <pc:sldMk cId="0" sldId="280"/>
        </pc:sldMkLst>
      </pc:sldChg>
      <pc:sldChg chg="del">
        <pc:chgData name="Kevin Desai" userId="759d0333-e80f-43e9-9a9d-29343a9d66ae" providerId="ADAL" clId="{FE1647F8-6B3D-494C-8831-C333974C48BC}" dt="2020-09-21T02:55:15.191" v="218" actId="47"/>
        <pc:sldMkLst>
          <pc:docMk/>
          <pc:sldMk cId="0" sldId="281"/>
        </pc:sldMkLst>
      </pc:sldChg>
      <pc:sldChg chg="del">
        <pc:chgData name="Kevin Desai" userId="759d0333-e80f-43e9-9a9d-29343a9d66ae" providerId="ADAL" clId="{FE1647F8-6B3D-494C-8831-C333974C48BC}" dt="2020-09-21T02:55:16.030" v="219" actId="47"/>
        <pc:sldMkLst>
          <pc:docMk/>
          <pc:sldMk cId="0" sldId="282"/>
        </pc:sldMkLst>
      </pc:sldChg>
      <pc:sldChg chg="del">
        <pc:chgData name="Kevin Desai" userId="759d0333-e80f-43e9-9a9d-29343a9d66ae" providerId="ADAL" clId="{FE1647F8-6B3D-494C-8831-C333974C48BC}" dt="2020-09-21T02:55:16.925" v="220" actId="47"/>
        <pc:sldMkLst>
          <pc:docMk/>
          <pc:sldMk cId="0" sldId="283"/>
        </pc:sldMkLst>
      </pc:sldChg>
      <pc:sldChg chg="del">
        <pc:chgData name="Kevin Desai" userId="759d0333-e80f-43e9-9a9d-29343a9d66ae" providerId="ADAL" clId="{FE1647F8-6B3D-494C-8831-C333974C48BC}" dt="2020-09-21T02:55:17.337" v="221" actId="47"/>
        <pc:sldMkLst>
          <pc:docMk/>
          <pc:sldMk cId="0"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0"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3041207f8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83041207f8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3041207f8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3041207f8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83041207f8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3041207f8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83041207f8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041207f8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83041207f8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235c800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235c800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73235c800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3041207f8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3041207f8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83041207f8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3041207f8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83041207f8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041207f8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83041207f8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SzPts val="1800"/>
              <a:buChar char="•"/>
              <a:defRPr>
                <a:latin typeface="Arial"/>
                <a:ea typeface="Arial"/>
                <a:cs typeface="Arial"/>
                <a:sym typeface="Arial"/>
              </a:defRPr>
            </a:lvl1pPr>
            <a:lvl2pPr marL="685800" lvl="1" indent="-257175" algn="l">
              <a:lnSpc>
                <a:spcPct val="90000"/>
              </a:lnSpc>
              <a:spcBef>
                <a:spcPts val="375"/>
              </a:spcBef>
              <a:spcAft>
                <a:spcPts val="0"/>
              </a:spcAft>
              <a:buSzPts val="1800"/>
              <a:buChar char="•"/>
              <a:defRPr>
                <a:latin typeface="Arial"/>
                <a:ea typeface="Arial"/>
                <a:cs typeface="Arial"/>
                <a:sym typeface="Arial"/>
              </a:defRPr>
            </a:lvl2pPr>
            <a:lvl3pPr marL="1028700" lvl="2" indent="-257175" algn="l">
              <a:lnSpc>
                <a:spcPct val="90000"/>
              </a:lnSpc>
              <a:spcBef>
                <a:spcPts val="375"/>
              </a:spcBef>
              <a:spcAft>
                <a:spcPts val="0"/>
              </a:spcAft>
              <a:buSzPts val="1800"/>
              <a:buChar char="•"/>
              <a:defRPr>
                <a:latin typeface="Arial"/>
                <a:ea typeface="Arial"/>
                <a:cs typeface="Arial"/>
                <a:sym typeface="Arial"/>
              </a:defRPr>
            </a:lvl3pPr>
            <a:lvl4pPr marL="1371600" lvl="3" indent="-257175" algn="l">
              <a:lnSpc>
                <a:spcPct val="90000"/>
              </a:lnSpc>
              <a:spcBef>
                <a:spcPts val="375"/>
              </a:spcBef>
              <a:spcAft>
                <a:spcPts val="0"/>
              </a:spcAft>
              <a:buSzPts val="1800"/>
              <a:buChar char="•"/>
              <a:defRPr>
                <a:latin typeface="Arial"/>
                <a:ea typeface="Arial"/>
                <a:cs typeface="Arial"/>
                <a:sym typeface="Arial"/>
              </a:defRPr>
            </a:lvl4pPr>
            <a:lvl5pPr marL="1714500" lvl="4" indent="-257175" algn="l">
              <a:lnSpc>
                <a:spcPct val="90000"/>
              </a:lnSpc>
              <a:spcBef>
                <a:spcPts val="375"/>
              </a:spcBef>
              <a:spcAft>
                <a:spcPts val="0"/>
              </a:spcAft>
              <a:buSzPts val="1800"/>
              <a:buChar char="•"/>
              <a:defRPr>
                <a:latin typeface="Arial"/>
                <a:ea typeface="Arial"/>
                <a:cs typeface="Arial"/>
                <a:sym typeface="Arial"/>
              </a:defRPr>
            </a:lvl5pPr>
            <a:lvl6pPr marL="2057400" lvl="5" indent="-257175" algn="l">
              <a:lnSpc>
                <a:spcPct val="90000"/>
              </a:lnSpc>
              <a:spcBef>
                <a:spcPts val="375"/>
              </a:spcBef>
              <a:spcAft>
                <a:spcPts val="0"/>
              </a:spcAft>
              <a:buSzPts val="1800"/>
              <a:buChar char="•"/>
              <a:defRPr>
                <a:latin typeface="Arial"/>
                <a:ea typeface="Arial"/>
                <a:cs typeface="Arial"/>
                <a:sym typeface="Arial"/>
              </a:defRPr>
            </a:lvl6pPr>
            <a:lvl7pPr marL="2400300" lvl="6" indent="-257175" algn="l">
              <a:lnSpc>
                <a:spcPct val="90000"/>
              </a:lnSpc>
              <a:spcBef>
                <a:spcPts val="375"/>
              </a:spcBef>
              <a:spcAft>
                <a:spcPts val="0"/>
              </a:spcAft>
              <a:buSzPts val="1800"/>
              <a:buChar char="•"/>
              <a:defRPr>
                <a:latin typeface="Arial"/>
                <a:ea typeface="Arial"/>
                <a:cs typeface="Arial"/>
                <a:sym typeface="Arial"/>
              </a:defRPr>
            </a:lvl7pPr>
            <a:lvl8pPr marL="2743200" lvl="7" indent="-257175" algn="l">
              <a:lnSpc>
                <a:spcPct val="90000"/>
              </a:lnSpc>
              <a:spcBef>
                <a:spcPts val="375"/>
              </a:spcBef>
              <a:spcAft>
                <a:spcPts val="0"/>
              </a:spcAft>
              <a:buSzPts val="1800"/>
              <a:buChar char="•"/>
              <a:defRPr>
                <a:latin typeface="Arial"/>
                <a:ea typeface="Arial"/>
                <a:cs typeface="Arial"/>
                <a:sym typeface="Arial"/>
              </a:defRPr>
            </a:lvl8pPr>
            <a:lvl9pPr marL="3086100" lvl="8" indent="-257175" algn="l">
              <a:lnSpc>
                <a:spcPct val="90000"/>
              </a:lnSpc>
              <a:spcBef>
                <a:spcPts val="375"/>
              </a:spcBef>
              <a:spcAft>
                <a:spcPts val="0"/>
              </a:spcAft>
              <a:buSzPts val="1800"/>
              <a:buChar char="•"/>
              <a:defRPr>
                <a:latin typeface="Arial"/>
                <a:ea typeface="Arial"/>
                <a:cs typeface="Arial"/>
                <a:sym typeface="Arial"/>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6968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Module-09: Part-2: Searching</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Searching for 73</a:t>
            </a:r>
            <a:endParaRPr/>
          </a:p>
        </p:txBody>
      </p:sp>
      <p:graphicFrame>
        <p:nvGraphicFramePr>
          <p:cNvPr id="232" name="Google Shape;232;p37"/>
          <p:cNvGraphicFramePr/>
          <p:nvPr/>
        </p:nvGraphicFramePr>
        <p:xfrm>
          <a:off x="1310775" y="1147125"/>
          <a:ext cx="680373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gridCol w="485981">
                  <a:extLst>
                    <a:ext uri="{9D8B030D-6E8A-4147-A177-3AD203B41FA5}">
                      <a16:colId xmlns:a16="http://schemas.microsoft.com/office/drawing/2014/main" val="20008"/>
                    </a:ext>
                  </a:extLst>
                </a:gridCol>
                <a:gridCol w="485981">
                  <a:extLst>
                    <a:ext uri="{9D8B030D-6E8A-4147-A177-3AD203B41FA5}">
                      <a16:colId xmlns:a16="http://schemas.microsoft.com/office/drawing/2014/main" val="20009"/>
                    </a:ext>
                  </a:extLst>
                </a:gridCol>
                <a:gridCol w="485981">
                  <a:extLst>
                    <a:ext uri="{9D8B030D-6E8A-4147-A177-3AD203B41FA5}">
                      <a16:colId xmlns:a16="http://schemas.microsoft.com/office/drawing/2014/main" val="20010"/>
                    </a:ext>
                  </a:extLst>
                </a:gridCol>
                <a:gridCol w="485981">
                  <a:extLst>
                    <a:ext uri="{9D8B030D-6E8A-4147-A177-3AD203B41FA5}">
                      <a16:colId xmlns:a16="http://schemas.microsoft.com/office/drawing/2014/main" val="20011"/>
                    </a:ext>
                  </a:extLst>
                </a:gridCol>
                <a:gridCol w="485981">
                  <a:extLst>
                    <a:ext uri="{9D8B030D-6E8A-4147-A177-3AD203B41FA5}">
                      <a16:colId xmlns:a16="http://schemas.microsoft.com/office/drawing/2014/main" val="20012"/>
                    </a:ext>
                  </a:extLst>
                </a:gridCol>
                <a:gridCol w="485981">
                  <a:extLst>
                    <a:ext uri="{9D8B030D-6E8A-4147-A177-3AD203B41FA5}">
                      <a16:colId xmlns:a16="http://schemas.microsoft.com/office/drawing/2014/main" val="2001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8</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9</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59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70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81</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233" name="Google Shape;233;p37"/>
          <p:cNvGraphicFramePr/>
          <p:nvPr/>
        </p:nvGraphicFramePr>
        <p:xfrm>
          <a:off x="855019" y="2328319"/>
          <a:ext cx="7715250" cy="1523890"/>
        </p:xfrm>
        <a:graphic>
          <a:graphicData uri="http://schemas.openxmlformats.org/drawingml/2006/table">
            <a:tbl>
              <a:tblPr>
                <a:noFil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gridCol w="1285875">
                  <a:extLst>
                    <a:ext uri="{9D8B030D-6E8A-4147-A177-3AD203B41FA5}">
                      <a16:colId xmlns:a16="http://schemas.microsoft.com/office/drawing/2014/main" val="20005"/>
                    </a:ext>
                  </a:extLst>
                </a:gridCol>
              </a:tblGrid>
              <a:tr h="297158">
                <a:tc>
                  <a:txBody>
                    <a:bodyPr/>
                    <a:lstStyle/>
                    <a:p>
                      <a:pPr marL="0" lvl="0" indent="0" algn="ctr" rtl="0">
                        <a:spcBef>
                          <a:spcPts val="0"/>
                        </a:spcBef>
                        <a:spcAft>
                          <a:spcPts val="0"/>
                        </a:spcAft>
                        <a:buNone/>
                      </a:pPr>
                      <a:r>
                        <a:rPr lang="en-US" sz="1100" b="1"/>
                        <a:t>Check</a:t>
                      </a:r>
                      <a:endParaRPr sz="1100" b="1"/>
                    </a:p>
                  </a:txBody>
                  <a:tcPr marL="68569" marR="68569" marT="68569" marB="68569"/>
                </a:tc>
                <a:tc>
                  <a:txBody>
                    <a:bodyPr/>
                    <a:lstStyle/>
                    <a:p>
                      <a:pPr marL="0" lvl="0" indent="0" algn="ctr" rtl="0">
                        <a:spcBef>
                          <a:spcPts val="0"/>
                        </a:spcBef>
                        <a:spcAft>
                          <a:spcPts val="0"/>
                        </a:spcAft>
                        <a:buNone/>
                      </a:pPr>
                      <a:r>
                        <a:rPr lang="en-US" sz="1100" b="1"/>
                        <a:t>Low Index</a:t>
                      </a:r>
                      <a:endParaRPr sz="1100" b="1"/>
                    </a:p>
                  </a:txBody>
                  <a:tcPr marL="68569" marR="68569" marT="68569" marB="68569"/>
                </a:tc>
                <a:tc>
                  <a:txBody>
                    <a:bodyPr/>
                    <a:lstStyle/>
                    <a:p>
                      <a:pPr marL="0" lvl="0" indent="0" algn="ctr" rtl="0">
                        <a:spcBef>
                          <a:spcPts val="0"/>
                        </a:spcBef>
                        <a:spcAft>
                          <a:spcPts val="0"/>
                        </a:spcAft>
                        <a:buNone/>
                      </a:pPr>
                      <a:r>
                        <a:rPr lang="en-US" sz="1100" b="1"/>
                        <a:t>High Index</a:t>
                      </a:r>
                      <a:endParaRPr sz="1100" b="1"/>
                    </a:p>
                  </a:txBody>
                  <a:tcPr marL="68569" marR="68569" marT="68569" marB="68569"/>
                </a:tc>
                <a:tc>
                  <a:txBody>
                    <a:bodyPr/>
                    <a:lstStyle/>
                    <a:p>
                      <a:pPr marL="0" lvl="0" indent="0" algn="ctr" rtl="0">
                        <a:spcBef>
                          <a:spcPts val="0"/>
                        </a:spcBef>
                        <a:spcAft>
                          <a:spcPts val="0"/>
                        </a:spcAft>
                        <a:buNone/>
                      </a:pPr>
                      <a:r>
                        <a:rPr lang="en-US" sz="1100" b="1"/>
                        <a:t>Mid Index</a:t>
                      </a:r>
                      <a:endParaRPr sz="1100" b="1"/>
                    </a:p>
                  </a:txBody>
                  <a:tcPr marL="68569" marR="68569" marT="68569" marB="68569"/>
                </a:tc>
                <a:tc>
                  <a:txBody>
                    <a:bodyPr/>
                    <a:lstStyle/>
                    <a:p>
                      <a:pPr marL="0" lvl="0" indent="0" algn="ctr" rtl="0">
                        <a:spcBef>
                          <a:spcPts val="0"/>
                        </a:spcBef>
                        <a:spcAft>
                          <a:spcPts val="0"/>
                        </a:spcAft>
                        <a:buNone/>
                      </a:pPr>
                      <a:r>
                        <a:rPr lang="en-US" sz="1100" b="1"/>
                        <a:t>Mid Value</a:t>
                      </a:r>
                      <a:endParaRPr sz="1100" b="1"/>
                    </a:p>
                  </a:txBody>
                  <a:tcPr marL="68569" marR="68569" marT="68569" marB="68569"/>
                </a:tc>
                <a:tc>
                  <a:txBody>
                    <a:bodyPr/>
                    <a:lstStyle/>
                    <a:p>
                      <a:pPr marL="0" lvl="0" indent="0" algn="ctr" rtl="0">
                        <a:spcBef>
                          <a:spcPts val="0"/>
                        </a:spcBef>
                        <a:spcAft>
                          <a:spcPts val="0"/>
                        </a:spcAft>
                        <a:buNone/>
                      </a:pPr>
                      <a:r>
                        <a:rPr lang="en-US" sz="1100" b="1"/>
                        <a:t>Found?</a:t>
                      </a:r>
                      <a:endParaRPr sz="1100" b="1"/>
                    </a:p>
                  </a:txBody>
                  <a:tcPr marL="68569" marR="68569" marT="68569" marB="68569"/>
                </a:tc>
                <a:extLst>
                  <a:ext uri="{0D108BD9-81ED-4DB2-BD59-A6C34878D82A}">
                    <a16:rowId xmlns:a16="http://schemas.microsoft.com/office/drawing/2014/main" val="10000"/>
                  </a:ext>
                </a:extLst>
              </a:tr>
              <a:tr h="297158">
                <a:tc>
                  <a:txBody>
                    <a:bodyPr/>
                    <a:lstStyle/>
                    <a:p>
                      <a:pPr marL="0" lvl="0" indent="0" algn="ctr" rtl="0">
                        <a:spcBef>
                          <a:spcPts val="0"/>
                        </a:spcBef>
                        <a:spcAft>
                          <a:spcPts val="0"/>
                        </a:spcAft>
                        <a:buNone/>
                      </a:pPr>
                      <a:r>
                        <a:rPr lang="en-US" sz="1100"/>
                        <a:t>1</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6</a:t>
                      </a:r>
                      <a:endParaRPr sz="1100"/>
                    </a:p>
                  </a:txBody>
                  <a:tcPr marL="68569" marR="68569" marT="68569" marB="68569"/>
                </a:tc>
                <a:tc>
                  <a:txBody>
                    <a:bodyPr/>
                    <a:lstStyle/>
                    <a:p>
                      <a:pPr marL="0" lvl="0" indent="0" algn="ctr" rtl="0">
                        <a:spcBef>
                          <a:spcPts val="0"/>
                        </a:spcBef>
                        <a:spcAft>
                          <a:spcPts val="0"/>
                        </a:spcAft>
                        <a:buNone/>
                      </a:pPr>
                      <a:r>
                        <a:rPr lang="en-US" sz="1100"/>
                        <a:t>35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1"/>
                  </a:ext>
                </a:extLst>
              </a:tr>
              <a:tr h="297158">
                <a:tc>
                  <a:txBody>
                    <a:bodyPr/>
                    <a:lstStyle/>
                    <a:p>
                      <a:pPr marL="0" lvl="0" indent="0" algn="ctr" rtl="0">
                        <a:spcBef>
                          <a:spcPts val="0"/>
                        </a:spcBef>
                        <a:spcAft>
                          <a:spcPts val="0"/>
                        </a:spcAft>
                        <a:buNone/>
                      </a:pPr>
                      <a:r>
                        <a:rPr lang="en-US" sz="1100"/>
                        <a:t>2</a:t>
                      </a:r>
                      <a:endParaRPr sz="1100"/>
                    </a:p>
                  </a:txBody>
                  <a:tcPr marL="68569" marR="68569" marT="68569" marB="68569"/>
                </a:tc>
                <a:tc>
                  <a:txBody>
                    <a:bodyPr/>
                    <a:lstStyle/>
                    <a:p>
                      <a:pPr marL="0" lvl="0" indent="0" algn="ctr" rtl="0">
                        <a:spcBef>
                          <a:spcPts val="0"/>
                        </a:spcBef>
                        <a:spcAft>
                          <a:spcPts val="0"/>
                        </a:spcAft>
                        <a:buNone/>
                      </a:pPr>
                      <a:r>
                        <a:rPr lang="en-US" sz="1100"/>
                        <a:t>7</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10</a:t>
                      </a:r>
                      <a:endParaRPr sz="1100"/>
                    </a:p>
                  </a:txBody>
                  <a:tcPr marL="68569" marR="68569" marT="68569" marB="68569"/>
                </a:tc>
                <a:tc>
                  <a:txBody>
                    <a:bodyPr/>
                    <a:lstStyle/>
                    <a:p>
                      <a:pPr marL="0" lvl="0" indent="0" algn="ctr" rtl="0">
                        <a:spcBef>
                          <a:spcPts val="0"/>
                        </a:spcBef>
                        <a:spcAft>
                          <a:spcPts val="0"/>
                        </a:spcAft>
                        <a:buNone/>
                      </a:pPr>
                      <a:r>
                        <a:rPr lang="en-US" sz="1100"/>
                        <a:t>65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2"/>
                  </a:ext>
                </a:extLst>
              </a:tr>
              <a:tr h="297158">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11</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12</a:t>
                      </a:r>
                      <a:endParaRPr sz="1100"/>
                    </a:p>
                  </a:txBody>
                  <a:tcPr marL="68569" marR="68569" marT="68569" marB="68569"/>
                </a:tc>
                <a:tc>
                  <a:txBody>
                    <a:bodyPr/>
                    <a:lstStyle/>
                    <a:p>
                      <a:pPr marL="0" lvl="0" indent="0" algn="ctr" rtl="0">
                        <a:spcBef>
                          <a:spcPts val="0"/>
                        </a:spcBef>
                        <a:spcAft>
                          <a:spcPts val="0"/>
                        </a:spcAft>
                        <a:buNone/>
                      </a:pPr>
                      <a:r>
                        <a:rPr lang="en-US" sz="1100"/>
                        <a:t>80</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3"/>
                  </a:ext>
                </a:extLst>
              </a:tr>
              <a:tr h="297158">
                <a:tc>
                  <a:txBody>
                    <a:bodyPr/>
                    <a:lstStyle/>
                    <a:p>
                      <a:pPr marL="0" lvl="0" indent="0" algn="ctr" rtl="0">
                        <a:spcBef>
                          <a:spcPts val="0"/>
                        </a:spcBef>
                        <a:spcAft>
                          <a:spcPts val="0"/>
                        </a:spcAft>
                        <a:buNone/>
                      </a:pPr>
                      <a:r>
                        <a:rPr lang="en-US" sz="1100"/>
                        <a:t>4</a:t>
                      </a:r>
                      <a:endParaRPr sz="1100"/>
                    </a:p>
                  </a:txBody>
                  <a:tcPr marL="68569" marR="68569" marT="68569" marB="68569"/>
                </a:tc>
                <a:tc>
                  <a:txBody>
                    <a:bodyPr/>
                    <a:lstStyle/>
                    <a:p>
                      <a:pPr marL="0" lvl="0" indent="0" algn="ctr" rtl="0">
                        <a:spcBef>
                          <a:spcPts val="0"/>
                        </a:spcBef>
                        <a:spcAft>
                          <a:spcPts val="0"/>
                        </a:spcAft>
                        <a:buNone/>
                      </a:pPr>
                      <a:r>
                        <a:rPr lang="en-US" sz="1100"/>
                        <a:t>11</a:t>
                      </a:r>
                      <a:endParaRPr sz="1100"/>
                    </a:p>
                  </a:txBody>
                  <a:tcPr marL="68569" marR="68569" marT="68569" marB="68569"/>
                </a:tc>
                <a:tc>
                  <a:txBody>
                    <a:bodyPr/>
                    <a:lstStyle/>
                    <a:p>
                      <a:pPr marL="0" lvl="0" indent="0" algn="ctr" rtl="0">
                        <a:spcBef>
                          <a:spcPts val="0"/>
                        </a:spcBef>
                        <a:spcAft>
                          <a:spcPts val="0"/>
                        </a:spcAft>
                        <a:buNone/>
                      </a:pPr>
                      <a:r>
                        <a:rPr lang="en-US" sz="1100"/>
                        <a:t>11</a:t>
                      </a:r>
                      <a:endParaRPr sz="1100"/>
                    </a:p>
                  </a:txBody>
                  <a:tcPr marL="68569" marR="68569" marT="68569" marB="68569"/>
                </a:tc>
                <a:tc>
                  <a:txBody>
                    <a:bodyPr/>
                    <a:lstStyle/>
                    <a:p>
                      <a:pPr marL="0" lvl="0" indent="0" algn="ctr" rtl="0">
                        <a:spcBef>
                          <a:spcPts val="0"/>
                        </a:spcBef>
                        <a:spcAft>
                          <a:spcPts val="0"/>
                        </a:spcAft>
                        <a:buNone/>
                      </a:pPr>
                      <a:r>
                        <a:rPr lang="en-US" sz="1100"/>
                        <a:t>11</a:t>
                      </a:r>
                      <a:endParaRPr sz="1100"/>
                    </a:p>
                  </a:txBody>
                  <a:tcPr marL="68569" marR="68569" marT="68569" marB="68569">
                    <a:solidFill>
                      <a:srgbClr val="FFFFFF"/>
                    </a:solidFill>
                  </a:tcPr>
                </a:tc>
                <a:tc>
                  <a:txBody>
                    <a:bodyPr/>
                    <a:lstStyle/>
                    <a:p>
                      <a:pPr marL="0" lvl="0" indent="0" algn="ctr" rtl="0">
                        <a:spcBef>
                          <a:spcPts val="0"/>
                        </a:spcBef>
                        <a:spcAft>
                          <a:spcPts val="0"/>
                        </a:spcAft>
                        <a:buNone/>
                      </a:pPr>
                      <a:r>
                        <a:rPr lang="en-US" sz="1100"/>
                        <a:t>70</a:t>
                      </a:r>
                      <a:endParaRPr sz="1100"/>
                    </a:p>
                  </a:txBody>
                  <a:tcPr marL="68569" marR="68569" marT="68569" marB="68569">
                    <a:solidFill>
                      <a:srgbClr val="FFFFFF"/>
                    </a:solidFill>
                  </a:tcPr>
                </a:tc>
                <a:tc>
                  <a:txBody>
                    <a:bodyPr/>
                    <a:lstStyle/>
                    <a:p>
                      <a:pPr marL="0" lvl="0" indent="0" algn="l" rtl="0">
                        <a:spcBef>
                          <a:spcPts val="0"/>
                        </a:spcBef>
                        <a:spcAft>
                          <a:spcPts val="0"/>
                        </a:spcAft>
                        <a:buNone/>
                      </a:pPr>
                      <a:r>
                        <a:rPr lang="en-US" sz="1100"/>
                        <a:t>No, Loop done</a:t>
                      </a:r>
                      <a:endParaRPr sz="1100"/>
                    </a:p>
                  </a:txBody>
                  <a:tcPr marL="68569" marR="68569" marT="68569" marB="68569">
                    <a:solidFill>
                      <a:srgbClr val="FFFFFF"/>
                    </a:solidFill>
                  </a:tcPr>
                </a:tc>
                <a:extLst>
                  <a:ext uri="{0D108BD9-81ED-4DB2-BD59-A6C34878D82A}">
                    <a16:rowId xmlns:a16="http://schemas.microsoft.com/office/drawing/2014/main" val="10004"/>
                  </a:ext>
                </a:extLst>
              </a:tr>
            </a:tbl>
          </a:graphicData>
        </a:graphic>
      </p:graphicFrame>
      <p:sp>
        <p:nvSpPr>
          <p:cNvPr id="234" name="Google Shape;234;p37"/>
          <p:cNvSpPr/>
          <p:nvPr/>
        </p:nvSpPr>
        <p:spPr>
          <a:xfrm>
            <a:off x="3366675" y="4081931"/>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FFFFFF"/>
                </a:solidFill>
                <a:latin typeface="Calibri"/>
                <a:ea typeface="Calibri"/>
                <a:cs typeface="Calibri"/>
                <a:sym typeface="Calibri"/>
              </a:rPr>
              <a:t>The binary search function did not find it, so it returns -1.</a:t>
            </a:r>
            <a:endParaRPr sz="1350" b="1">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9" name="Google Shape;198;p33">
            <a:extLst>
              <a:ext uri="{FF2B5EF4-FFF2-40B4-BE49-F238E27FC236}">
                <a16:creationId xmlns:a16="http://schemas.microsoft.com/office/drawing/2014/main" id="{36B2B1AE-7881-4950-8DDE-9271C1416CDB}"/>
              </a:ext>
            </a:extLst>
          </p:cNvPr>
          <p:cNvSpPr txBox="1">
            <a:spLocks/>
          </p:cNvSpPr>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9pPr>
          </a:lstStyle>
          <a:p>
            <a:r>
              <a:rPr lang="en-US" dirty="0"/>
              <a:t>Recursive Binary Search Code</a:t>
            </a:r>
          </a:p>
        </p:txBody>
      </p:sp>
      <p:sp>
        <p:nvSpPr>
          <p:cNvPr id="4" name="Google Shape;165;p29">
            <a:extLst>
              <a:ext uri="{FF2B5EF4-FFF2-40B4-BE49-F238E27FC236}">
                <a16:creationId xmlns:a16="http://schemas.microsoft.com/office/drawing/2014/main" id="{408FBBA8-7D13-49F2-8955-2FC9A0411AB7}"/>
              </a:ext>
            </a:extLst>
          </p:cNvPr>
          <p:cNvSpPr/>
          <p:nvPr/>
        </p:nvSpPr>
        <p:spPr>
          <a:xfrm>
            <a:off x="6546131" y="2177887"/>
            <a:ext cx="2410650" cy="78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800" dirty="0">
                <a:solidFill>
                  <a:srgbClr val="FFFFFF"/>
                </a:solidFill>
              </a:rPr>
              <a:t>Time Complexity = O(log</a:t>
            </a:r>
            <a:r>
              <a:rPr lang="en-US" sz="1800" baseline="-25000" dirty="0">
                <a:solidFill>
                  <a:srgbClr val="FFFFFF"/>
                </a:solidFill>
              </a:rPr>
              <a:t>2</a:t>
            </a:r>
            <a:r>
              <a:rPr lang="en-US" sz="1800" dirty="0">
                <a:solidFill>
                  <a:srgbClr val="FFFFFF"/>
                </a:solidFill>
              </a:rPr>
              <a:t>N)</a:t>
            </a:r>
          </a:p>
        </p:txBody>
      </p:sp>
      <p:sp>
        <p:nvSpPr>
          <p:cNvPr id="10" name="Google Shape;199;p33">
            <a:extLst>
              <a:ext uri="{FF2B5EF4-FFF2-40B4-BE49-F238E27FC236}">
                <a16:creationId xmlns:a16="http://schemas.microsoft.com/office/drawing/2014/main" id="{E5976A22-E8A8-471B-BAF7-B6FC28445DB9}"/>
              </a:ext>
            </a:extLst>
          </p:cNvPr>
          <p:cNvSpPr txBox="1"/>
          <p:nvPr/>
        </p:nvSpPr>
        <p:spPr>
          <a:xfrm>
            <a:off x="628650" y="1268119"/>
            <a:ext cx="5503725" cy="318958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defTabSz="457200">
              <a:buClr>
                <a:schemeClr val="dk1"/>
              </a:buClr>
              <a:buSzPts val="1100"/>
            </a:pPr>
            <a:r>
              <a:rPr lang="en-US" b="1" dirty="0">
                <a:solidFill>
                  <a:schemeClr val="dk1"/>
                </a:solidFill>
                <a:latin typeface="Courier New"/>
                <a:ea typeface="Courier New"/>
                <a:cs typeface="Courier New"/>
                <a:sym typeface="Courier New"/>
              </a:rPr>
              <a:t>int RBS(int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int high, int key) </a:t>
            </a:r>
          </a:p>
          <a:p>
            <a:pPr defTabSz="457200">
              <a:buClr>
                <a:schemeClr val="dk1"/>
              </a:buClr>
              <a:buSzPts val="1100"/>
            </a:pPr>
            <a:r>
              <a:rPr lang="en-US" b="1" dirty="0">
                <a:solidFill>
                  <a:schemeClr val="dk1"/>
                </a:solidFill>
                <a:latin typeface="Courier New"/>
                <a:ea typeface="Courier New"/>
                <a:cs typeface="Courier New"/>
                <a:sym typeface="Courier New"/>
              </a:rPr>
              <a:t>{</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if(low &lt;= high)</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int </a:t>
            </a:r>
            <a:r>
              <a:rPr lang="en-US" b="1" dirty="0">
                <a:solidFill>
                  <a:schemeClr val="dk1"/>
                </a:solidFill>
                <a:latin typeface="Courier New"/>
                <a:ea typeface="Courier New"/>
                <a:cs typeface="Courier New"/>
                <a:sym typeface="Courier New"/>
              </a:rPr>
              <a:t>mid = (high + low) / 2;</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 key)</a:t>
            </a:r>
          </a:p>
          <a:p>
            <a:pPr defTabSz="457200">
              <a:buClr>
                <a:schemeClr val="dk1"/>
              </a:buClr>
              <a:buSzPts val="1100"/>
            </a:pPr>
            <a:r>
              <a:rPr lang="en-US" b="1" dirty="0">
                <a:latin typeface="Courier New"/>
                <a:ea typeface="Courier New"/>
                <a:cs typeface="Courier New"/>
                <a:sym typeface="Courier New"/>
              </a:rPr>
              <a:t>			return</a:t>
            </a:r>
            <a:r>
              <a:rPr lang="en-US" b="1" dirty="0">
                <a:solidFill>
                  <a:schemeClr val="dk1"/>
                </a:solidFill>
                <a:latin typeface="Courier New"/>
                <a:ea typeface="Courier New"/>
                <a:cs typeface="Courier New"/>
                <a:sym typeface="Courier New"/>
              </a:rPr>
              <a:t> mid;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&gt;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RBS(</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low, mid – 1, key);</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RBS(</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mid+1, high, key);</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return -1; // not found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Binary Search</a:t>
            </a:r>
            <a:endParaRPr/>
          </a:p>
        </p:txBody>
      </p:sp>
      <p:sp>
        <p:nvSpPr>
          <p:cNvPr id="262" name="Google Shape;262;p41"/>
          <p:cNvSpPr txBox="1">
            <a:spLocks noGrp="1"/>
          </p:cNvSpPr>
          <p:nvPr>
            <p:ph type="body" idx="1"/>
          </p:nvPr>
        </p:nvSpPr>
        <p:spPr>
          <a:xfrm>
            <a:off x="3508388" y="1369219"/>
            <a:ext cx="5006925" cy="3263625"/>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a:t>Binary search is a searching algorithm that attempts to find a value in a sorted array through repeatedly dividing the array in half, which could be implemented iteratively or recursively. </a:t>
            </a:r>
            <a:endParaRPr/>
          </a:p>
          <a:p>
            <a:pPr indent="0">
              <a:spcBef>
                <a:spcPts val="0"/>
              </a:spcBef>
              <a:buNone/>
            </a:pPr>
            <a:endParaRPr/>
          </a:p>
          <a:p>
            <a:pPr marL="0" indent="0">
              <a:spcBef>
                <a:spcPts val="0"/>
              </a:spcBef>
              <a:buNone/>
            </a:pPr>
            <a:r>
              <a:rPr lang="en-US"/>
              <a:t>Binary search only works if the array is sorted, but it makes it more efficient for us to search for an item.</a:t>
            </a:r>
            <a:endParaRPr/>
          </a:p>
          <a:p>
            <a:pPr indent="0">
              <a:spcBef>
                <a:spcPts val="0"/>
              </a:spcBef>
              <a:buNone/>
            </a:pPr>
            <a:endParaRPr/>
          </a:p>
          <a:p>
            <a:pPr marL="0" indent="0">
              <a:spcBef>
                <a:spcPts val="0"/>
              </a:spcBef>
              <a:buNone/>
            </a:pPr>
            <a:endParaRPr/>
          </a:p>
          <a:p>
            <a:pPr indent="0">
              <a:spcBef>
                <a:spcPts val="0"/>
              </a:spcBef>
              <a:buNone/>
            </a:pPr>
            <a:endParaRPr/>
          </a:p>
          <a:p>
            <a:pPr indent="0">
              <a:spcBef>
                <a:spcPts val="0"/>
              </a:spcBef>
              <a:buNone/>
            </a:pPr>
            <a:endParaRPr/>
          </a:p>
        </p:txBody>
      </p:sp>
      <p:pic>
        <p:nvPicPr>
          <p:cNvPr id="263" name="Google Shape;263;p41"/>
          <p:cNvPicPr preferRelativeResize="0"/>
          <p:nvPr/>
        </p:nvPicPr>
        <p:blipFill rotWithShape="1">
          <a:blip r:embed="rId3">
            <a:alphaModFix/>
          </a:blip>
          <a:srcRect/>
          <a:stretch/>
        </p:blipFill>
        <p:spPr>
          <a:xfrm>
            <a:off x="777919" y="1964395"/>
            <a:ext cx="2044260" cy="1744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Searching</a:t>
            </a:r>
            <a:endParaRPr/>
          </a:p>
        </p:txBody>
      </p:sp>
      <p:sp>
        <p:nvSpPr>
          <p:cNvPr id="156" name="Google Shape;156;p28"/>
          <p:cNvSpPr txBox="1">
            <a:spLocks noGrp="1"/>
          </p:cNvSpPr>
          <p:nvPr>
            <p:ph type="body" idx="1"/>
          </p:nvPr>
        </p:nvSpPr>
        <p:spPr>
          <a:xfrm>
            <a:off x="578850" y="1369219"/>
            <a:ext cx="7936425" cy="3263625"/>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dirty="0">
                <a:latin typeface="Arial"/>
                <a:ea typeface="Arial"/>
                <a:cs typeface="Arial"/>
                <a:sym typeface="Arial"/>
              </a:rPr>
              <a:t>Problem: Given a set of data, search for a value inside that.</a:t>
            </a:r>
          </a:p>
          <a:p>
            <a:pPr marL="0" indent="0">
              <a:spcBef>
                <a:spcPts val="0"/>
              </a:spcBef>
              <a:buNone/>
            </a:pPr>
            <a:endParaRPr lang="en-US" dirty="0">
              <a:latin typeface="Arial"/>
              <a:ea typeface="Arial"/>
              <a:cs typeface="Arial"/>
              <a:sym typeface="Arial"/>
            </a:endParaRPr>
          </a:p>
          <a:p>
            <a:pPr marL="0" indent="0">
              <a:spcBef>
                <a:spcPts val="0"/>
              </a:spcBef>
              <a:buNone/>
            </a:pPr>
            <a:r>
              <a:rPr lang="en-US" dirty="0">
                <a:latin typeface="Arial"/>
                <a:ea typeface="Arial"/>
                <a:cs typeface="Arial"/>
                <a:sym typeface="Arial"/>
              </a:rPr>
              <a:t>When searching, we must consider the following:</a:t>
            </a:r>
            <a:endParaRPr dirty="0">
              <a:latin typeface="Arial"/>
              <a:ea typeface="Arial"/>
              <a:cs typeface="Arial"/>
              <a:sym typeface="Arial"/>
            </a:endParaRPr>
          </a:p>
          <a:p>
            <a:pPr lvl="1"/>
            <a:r>
              <a:rPr lang="en-US" dirty="0">
                <a:latin typeface="Arial"/>
                <a:ea typeface="Arial"/>
                <a:cs typeface="Arial"/>
                <a:sym typeface="Arial"/>
              </a:rPr>
              <a:t>The data structure used to store the values (generally array)</a:t>
            </a:r>
            <a:endParaRPr dirty="0">
              <a:latin typeface="Arial"/>
              <a:ea typeface="Arial"/>
              <a:cs typeface="Arial"/>
              <a:sym typeface="Arial"/>
            </a:endParaRPr>
          </a:p>
          <a:p>
            <a:pPr lvl="1">
              <a:spcBef>
                <a:spcPts val="0"/>
              </a:spcBef>
            </a:pPr>
            <a:r>
              <a:rPr lang="en-US" dirty="0">
                <a:latin typeface="Arial"/>
                <a:ea typeface="Arial"/>
                <a:cs typeface="Arial"/>
                <a:sym typeface="Arial"/>
              </a:rPr>
              <a:t>The order in which the data is stored</a:t>
            </a:r>
            <a:endParaRPr dirty="0">
              <a:latin typeface="Arial"/>
              <a:ea typeface="Arial"/>
              <a:cs typeface="Arial"/>
              <a:sym typeface="Arial"/>
            </a:endParaRPr>
          </a:p>
          <a:p>
            <a:pPr lvl="1">
              <a:spcBef>
                <a:spcPts val="0"/>
              </a:spcBef>
            </a:pPr>
            <a:r>
              <a:rPr lang="en-US" dirty="0">
                <a:latin typeface="Arial"/>
                <a:ea typeface="Arial"/>
                <a:cs typeface="Arial"/>
                <a:sym typeface="Arial"/>
              </a:rPr>
              <a:t>The searching algorithm</a:t>
            </a:r>
            <a:endParaRPr dirty="0">
              <a:latin typeface="Arial"/>
              <a:ea typeface="Arial"/>
              <a:cs typeface="Arial"/>
              <a:sym typeface="Arial"/>
            </a:endParaRPr>
          </a:p>
          <a:p>
            <a:pPr marL="685800" indent="0">
              <a:spcBef>
                <a:spcPts val="375"/>
              </a:spcBef>
              <a:buNone/>
            </a:pPr>
            <a:endParaRPr dirty="0">
              <a:latin typeface="Arial"/>
              <a:ea typeface="Arial"/>
              <a:cs typeface="Arial"/>
              <a:sym typeface="Arial"/>
            </a:endParaRPr>
          </a:p>
          <a:p>
            <a:pPr marL="0" indent="0">
              <a:spcBef>
                <a:spcPts val="375"/>
              </a:spcBef>
              <a:buNone/>
            </a:pPr>
            <a:r>
              <a:rPr lang="en-US" dirty="0">
                <a:latin typeface="Arial"/>
                <a:ea typeface="Arial"/>
                <a:cs typeface="Arial"/>
                <a:sym typeface="Arial"/>
              </a:rPr>
              <a:t>Searching for a value from start of the array </a:t>
            </a:r>
            <a:r>
              <a:rPr lang="en-US" dirty="0"/>
              <a:t>to the end of the array in a linear fashion is called linear search (sequential search). Here, we will go through every single item to find the value we are looking for. It does not matter if the array is sorted or not. </a:t>
            </a:r>
            <a:endParaRPr dirty="0">
              <a:latin typeface="Arial"/>
              <a:ea typeface="Arial"/>
              <a:cs typeface="Arial"/>
              <a:sym typeface="Arial"/>
            </a:endParaRPr>
          </a:p>
        </p:txBody>
      </p:sp>
      <p:pic>
        <p:nvPicPr>
          <p:cNvPr id="157" name="Google Shape;157;p28"/>
          <p:cNvPicPr preferRelativeResize="0"/>
          <p:nvPr/>
        </p:nvPicPr>
        <p:blipFill rotWithShape="1">
          <a:blip r:embed="rId3">
            <a:alphaModFix/>
          </a:blip>
          <a:srcRect/>
          <a:stretch/>
        </p:blipFill>
        <p:spPr>
          <a:xfrm>
            <a:off x="6917606" y="190045"/>
            <a:ext cx="2044260" cy="1744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Linear Search</a:t>
            </a:r>
            <a:endParaRPr dirty="0"/>
          </a:p>
        </p:txBody>
      </p:sp>
      <p:sp>
        <p:nvSpPr>
          <p:cNvPr id="164" name="Google Shape;164;p29"/>
          <p:cNvSpPr txBox="1"/>
          <p:nvPr/>
        </p:nvSpPr>
        <p:spPr>
          <a:xfrm>
            <a:off x="628650" y="1562344"/>
            <a:ext cx="5503725" cy="280653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r>
              <a:rPr lang="en-US" sz="1350" b="1" dirty="0">
                <a:solidFill>
                  <a:schemeClr val="dk1"/>
                </a:solidFill>
                <a:latin typeface="Courier New"/>
                <a:ea typeface="Courier New"/>
                <a:cs typeface="Courier New"/>
                <a:sym typeface="Courier New"/>
              </a:rPr>
              <a:t>// go through the entire array and find the key</a:t>
            </a:r>
          </a:p>
          <a:p>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return the index where the key is found</a:t>
            </a:r>
          </a:p>
          <a:p>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return -1 if it is not found.</a:t>
            </a:r>
          </a:p>
          <a:p>
            <a:r>
              <a:rPr lang="en-US" sz="1350" b="1" dirty="0">
                <a:solidFill>
                  <a:schemeClr val="dk1"/>
                </a:solidFill>
                <a:latin typeface="Courier New"/>
                <a:ea typeface="Courier New"/>
                <a:cs typeface="Courier New"/>
                <a:sym typeface="Courier New"/>
              </a:rPr>
              <a:t>int </a:t>
            </a:r>
            <a:r>
              <a:rPr lang="en-US" sz="1350" b="1" dirty="0" err="1">
                <a:solidFill>
                  <a:schemeClr val="dk1"/>
                </a:solidFill>
                <a:latin typeface="Courier New"/>
                <a:ea typeface="Courier New"/>
                <a:cs typeface="Courier New"/>
                <a:sym typeface="Courier New"/>
              </a:rPr>
              <a:t>linearSearch</a:t>
            </a:r>
            <a:r>
              <a:rPr lang="en-US" sz="1350" b="1" dirty="0">
                <a:solidFill>
                  <a:schemeClr val="dk1"/>
                </a:solidFill>
                <a:latin typeface="Courier New"/>
                <a:ea typeface="Courier New"/>
                <a:cs typeface="Courier New"/>
                <a:sym typeface="Courier New"/>
              </a:rPr>
              <a:t>(int* array, int size, int key)</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&lt;size;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if(array[</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 key)</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return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endParaRPr lang="en-US" sz="1350" b="1" dirty="0">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a:t>
            </a:r>
            <a:endParaRPr lang="en-US" sz="1350" b="1" dirty="0">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return -1;</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p:txBody>
      </p:sp>
      <p:sp>
        <p:nvSpPr>
          <p:cNvPr id="165" name="Google Shape;165;p29"/>
          <p:cNvSpPr/>
          <p:nvPr/>
        </p:nvSpPr>
        <p:spPr>
          <a:xfrm>
            <a:off x="6517556" y="2850844"/>
            <a:ext cx="2410650" cy="78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dirty="0">
                <a:solidFill>
                  <a:srgbClr val="FFFFFF"/>
                </a:solidFill>
              </a:rPr>
              <a:t>Time Complexity = O(n)</a:t>
            </a:r>
          </a:p>
          <a:p>
            <a:pPr algn="ctr"/>
            <a:r>
              <a:rPr lang="en-US" dirty="0">
                <a:solidFill>
                  <a:srgbClr val="FFFFFF"/>
                </a:solidFill>
              </a:rPr>
              <a:t>Space Complexity = O(1)</a:t>
            </a:r>
          </a:p>
          <a:p>
            <a:pPr algn="ctr"/>
            <a:r>
              <a:rPr lang="en-US" sz="1200" dirty="0">
                <a:solidFill>
                  <a:srgbClr val="FFFFFF"/>
                </a:solidFill>
              </a:rPr>
              <a:t>‘n’ being the size of the array</a:t>
            </a:r>
            <a:endParaRPr sz="1200" dirty="0">
              <a:solidFill>
                <a:srgbClr val="FFFFFF"/>
              </a:solidFill>
            </a:endParaRPr>
          </a:p>
        </p:txBody>
      </p:sp>
      <p:sp>
        <p:nvSpPr>
          <p:cNvPr id="166" name="Google Shape;166;p29"/>
          <p:cNvSpPr/>
          <p:nvPr/>
        </p:nvSpPr>
        <p:spPr>
          <a:xfrm>
            <a:off x="6517556" y="273844"/>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200" dirty="0">
                <a:solidFill>
                  <a:srgbClr val="FFFFFF"/>
                </a:solidFill>
              </a:rPr>
              <a:t>What’s the best case scenario in terms of how many items it has to check in the array?</a:t>
            </a:r>
            <a:endParaRPr sz="1200" dirty="0">
              <a:solidFill>
                <a:srgbClr val="FFFFFF"/>
              </a:solidFill>
            </a:endParaRPr>
          </a:p>
        </p:txBody>
      </p:sp>
      <p:sp>
        <p:nvSpPr>
          <p:cNvPr id="167" name="Google Shape;167;p29"/>
          <p:cNvSpPr/>
          <p:nvPr/>
        </p:nvSpPr>
        <p:spPr>
          <a:xfrm>
            <a:off x="6517556" y="1562344"/>
            <a:ext cx="2410650" cy="787725"/>
          </a:xfrm>
          <a:prstGeom prst="roundRect">
            <a:avLst>
              <a:gd name="adj" fmla="val 16667"/>
            </a:avLst>
          </a:prstGeom>
          <a:solidFill>
            <a:srgbClr val="38761D"/>
          </a:solidFill>
          <a:ln w="12700" cap="flat" cmpd="sng">
            <a:solidFill>
              <a:srgbClr val="6AA84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200">
                <a:solidFill>
                  <a:srgbClr val="FFFFFF"/>
                </a:solidFill>
              </a:rPr>
              <a:t>What’s the worst case scenario in terms of how many items it has to check in the array?</a:t>
            </a:r>
            <a:endParaRPr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Question</a:t>
            </a:r>
            <a:endParaRPr/>
          </a:p>
        </p:txBody>
      </p:sp>
      <p:sp>
        <p:nvSpPr>
          <p:cNvPr id="148" name="Google Shape;148;p27"/>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dirty="0"/>
              <a:t>How does searching differ for these arrays?</a:t>
            </a:r>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endParaRPr lang="en-US" dirty="0"/>
          </a:p>
          <a:p>
            <a:pPr marL="0" indent="0">
              <a:spcBef>
                <a:spcPts val="0"/>
              </a:spcBef>
              <a:buNone/>
            </a:pPr>
            <a:r>
              <a:rPr lang="en-US" dirty="0">
                <a:latin typeface="Arial"/>
                <a:ea typeface="Arial"/>
                <a:cs typeface="Arial"/>
                <a:sym typeface="Arial"/>
              </a:rPr>
              <a:t>For a </a:t>
            </a:r>
            <a:r>
              <a:rPr lang="en-US" b="1" dirty="0">
                <a:latin typeface="Arial"/>
                <a:ea typeface="Arial"/>
                <a:cs typeface="Arial"/>
                <a:sym typeface="Arial"/>
              </a:rPr>
              <a:t>sorted array</a:t>
            </a:r>
            <a:r>
              <a:rPr lang="en-US" dirty="0">
                <a:latin typeface="Arial"/>
                <a:ea typeface="Arial"/>
                <a:cs typeface="Arial"/>
                <a:sym typeface="Arial"/>
              </a:rPr>
              <a:t>, we can take advantage of the organization to make searching faster. </a:t>
            </a:r>
          </a:p>
          <a:p>
            <a:pPr marL="0" indent="0">
              <a:spcBef>
                <a:spcPts val="0"/>
              </a:spcBef>
              <a:buNone/>
            </a:pPr>
            <a:endParaRPr lang="en-US" dirty="0"/>
          </a:p>
        </p:txBody>
      </p:sp>
      <p:sp>
        <p:nvSpPr>
          <p:cNvPr id="149" name="Google Shape;149;p27"/>
          <p:cNvSpPr txBox="1"/>
          <p:nvPr/>
        </p:nvSpPr>
        <p:spPr>
          <a:xfrm>
            <a:off x="1040264" y="2062303"/>
            <a:ext cx="7525137" cy="761747"/>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a:solidFill>
                  <a:schemeClr val="dk1"/>
                </a:solidFill>
                <a:latin typeface="Courier New"/>
                <a:ea typeface="Courier New"/>
                <a:cs typeface="Courier New"/>
                <a:sym typeface="Courier New"/>
              </a:rPr>
              <a:t>int array1[] = { 32, 17, 28, 44, 20, 19, 22, 6, 15, 40, 35 };</a:t>
            </a:r>
            <a:endParaRPr sz="1050"/>
          </a:p>
          <a:p>
            <a:endParaRPr sz="1500" b="1">
              <a:solidFill>
                <a:schemeClr val="dk1"/>
              </a:solidFill>
              <a:latin typeface="Courier New"/>
              <a:ea typeface="Courier New"/>
              <a:cs typeface="Courier New"/>
              <a:sym typeface="Courier New"/>
            </a:endParaRPr>
          </a:p>
          <a:p>
            <a:r>
              <a:rPr lang="en-US" sz="1500" b="1">
                <a:solidFill>
                  <a:schemeClr val="dk1"/>
                </a:solidFill>
                <a:latin typeface="Courier New"/>
                <a:ea typeface="Courier New"/>
                <a:cs typeface="Courier New"/>
                <a:sym typeface="Courier New"/>
              </a:rPr>
              <a:t>int array2[] = { 12, 15, 23, 24, 28, 35, 59, 60, 62, 65, 70 };</a:t>
            </a:r>
            <a:endParaRPr sz="1050"/>
          </a:p>
        </p:txBody>
      </p:sp>
      <p:pic>
        <p:nvPicPr>
          <p:cNvPr id="150" name="Google Shape;150;p27"/>
          <p:cNvPicPr preferRelativeResize="0"/>
          <p:nvPr/>
        </p:nvPicPr>
        <p:blipFill rotWithShape="1">
          <a:blip r:embed="rId3">
            <a:alphaModFix/>
          </a:blip>
          <a:srcRect/>
          <a:stretch/>
        </p:blipFill>
        <p:spPr>
          <a:xfrm>
            <a:off x="7459304" y="185098"/>
            <a:ext cx="1480062" cy="1480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Binary Search</a:t>
            </a:r>
            <a:endParaRPr/>
          </a:p>
        </p:txBody>
      </p:sp>
      <p:sp>
        <p:nvSpPr>
          <p:cNvPr id="180" name="Google Shape;180;p3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sz="2000" dirty="0"/>
              <a:t>Binary search is a searching algorithm that attempts to find a value (</a:t>
            </a:r>
            <a:r>
              <a:rPr lang="en-US" sz="2000" b="1" dirty="0"/>
              <a:t>key</a:t>
            </a:r>
            <a:r>
              <a:rPr lang="en-US" sz="2000" dirty="0"/>
              <a:t>) in a </a:t>
            </a:r>
            <a:r>
              <a:rPr lang="en-US" sz="2000" b="1" dirty="0"/>
              <a:t>sorted</a:t>
            </a:r>
            <a:r>
              <a:rPr lang="en-US" sz="2000" dirty="0"/>
              <a:t> </a:t>
            </a:r>
            <a:r>
              <a:rPr lang="en-US" sz="2000" b="1" dirty="0"/>
              <a:t>array</a:t>
            </a:r>
            <a:r>
              <a:rPr lang="en-US" sz="2000" dirty="0"/>
              <a:t> through repeatedly dividing the array in half. It finds the key and return they key’s index in the array. Assume ascending for now.</a:t>
            </a:r>
            <a:endParaRPr sz="2000" dirty="0"/>
          </a:p>
          <a:p>
            <a:pPr marL="0" indent="0">
              <a:spcBef>
                <a:spcPts val="0"/>
              </a:spcBef>
              <a:buNone/>
            </a:pPr>
            <a:endParaRPr lang="en-US" sz="2000" dirty="0"/>
          </a:p>
          <a:p>
            <a:pPr indent="-342900">
              <a:spcBef>
                <a:spcPts val="0"/>
              </a:spcBef>
              <a:buFont typeface="+mj-lt"/>
              <a:buAutoNum type="arabicPeriod"/>
            </a:pPr>
            <a:r>
              <a:rPr lang="en-US" sz="2000" dirty="0"/>
              <a:t>Binary search checks the middle of the array for the key. </a:t>
            </a:r>
          </a:p>
          <a:p>
            <a:pPr indent="-342900">
              <a:spcBef>
                <a:spcPts val="0"/>
              </a:spcBef>
              <a:buFont typeface="+mj-lt"/>
              <a:buAutoNum type="arabicPeriod"/>
            </a:pPr>
            <a:r>
              <a:rPr lang="en-US" sz="2000" dirty="0"/>
              <a:t>If the middle value of the array is the key, return the index.</a:t>
            </a:r>
          </a:p>
          <a:p>
            <a:pPr indent="-342900">
              <a:spcBef>
                <a:spcPts val="0"/>
              </a:spcBef>
              <a:buFont typeface="+mj-lt"/>
              <a:buAutoNum type="arabicPeriod"/>
            </a:pPr>
            <a:r>
              <a:rPr lang="en-US" sz="2000" dirty="0"/>
              <a:t>If the key is greater than the middle value, continue the search with only the values after the middle value.</a:t>
            </a:r>
          </a:p>
          <a:p>
            <a:pPr indent="-342900">
              <a:spcBef>
                <a:spcPts val="0"/>
              </a:spcBef>
              <a:buFont typeface="+mj-lt"/>
              <a:buAutoNum type="arabicPeriod"/>
            </a:pPr>
            <a:r>
              <a:rPr lang="en-US" sz="2000" dirty="0"/>
              <a:t>If the key is less than the middle value, continue the search with only the values before the middle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Each Iteration of Binary Search</a:t>
            </a:r>
            <a:endParaRPr/>
          </a:p>
        </p:txBody>
      </p:sp>
      <p:sp>
        <p:nvSpPr>
          <p:cNvPr id="187" name="Google Shape;187;p32"/>
          <p:cNvSpPr txBox="1">
            <a:spLocks noGrp="1"/>
          </p:cNvSpPr>
          <p:nvPr>
            <p:ph type="body" idx="1"/>
          </p:nvPr>
        </p:nvSpPr>
        <p:spPr>
          <a:xfrm>
            <a:off x="628650" y="1369219"/>
            <a:ext cx="7886700" cy="3263400"/>
          </a:xfrm>
          <a:prstGeom prst="rect">
            <a:avLst/>
          </a:prstGeom>
        </p:spPr>
        <p:txBody>
          <a:bodyPr spcFirstLastPara="1" wrap="square" lIns="68569" tIns="34275" rIns="68569" bIns="34275" anchor="t" anchorCtr="0">
            <a:noAutofit/>
          </a:bodyPr>
          <a:lstStyle/>
          <a:p>
            <a:pPr>
              <a:buChar char="●"/>
            </a:pPr>
            <a:r>
              <a:rPr lang="en-US"/>
              <a:t>Assume you are looking for the key 65 in this </a:t>
            </a:r>
            <a:r>
              <a:rPr lang="en-US" b="1">
                <a:latin typeface="Courier New"/>
                <a:ea typeface="Courier New"/>
                <a:cs typeface="Courier New"/>
                <a:sym typeface="Courier New"/>
              </a:rPr>
              <a:t>array</a:t>
            </a:r>
            <a:r>
              <a:rPr lang="en-US"/>
              <a:t>. </a:t>
            </a:r>
            <a:endParaRPr/>
          </a:p>
          <a:p>
            <a:pPr>
              <a:spcBef>
                <a:spcPts val="0"/>
              </a:spcBef>
              <a:buChar char="●"/>
            </a:pPr>
            <a:r>
              <a:rPr lang="en-US"/>
              <a:t>Find the middle index of an array (or sub-array) using the lowest and highest index: </a:t>
            </a:r>
            <a:r>
              <a:rPr lang="en-US" b="1"/>
              <a:t>middle = ( highest + lowest ) / 2</a:t>
            </a:r>
            <a:r>
              <a:rPr lang="en-US"/>
              <a:t>. </a:t>
            </a:r>
            <a:endParaRPr/>
          </a:p>
          <a:p>
            <a:pPr indent="0">
              <a:buNone/>
            </a:pPr>
            <a:endParaRPr/>
          </a:p>
        </p:txBody>
      </p:sp>
      <p:graphicFrame>
        <p:nvGraphicFramePr>
          <p:cNvPr id="188" name="Google Shape;188;p32"/>
          <p:cNvGraphicFramePr/>
          <p:nvPr/>
        </p:nvGraphicFramePr>
        <p:xfrm>
          <a:off x="1228069" y="3220931"/>
          <a:ext cx="680373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gridCol w="485981">
                  <a:extLst>
                    <a:ext uri="{9D8B030D-6E8A-4147-A177-3AD203B41FA5}">
                      <a16:colId xmlns:a16="http://schemas.microsoft.com/office/drawing/2014/main" val="20008"/>
                    </a:ext>
                  </a:extLst>
                </a:gridCol>
                <a:gridCol w="485981">
                  <a:extLst>
                    <a:ext uri="{9D8B030D-6E8A-4147-A177-3AD203B41FA5}">
                      <a16:colId xmlns:a16="http://schemas.microsoft.com/office/drawing/2014/main" val="20009"/>
                    </a:ext>
                  </a:extLst>
                </a:gridCol>
                <a:gridCol w="485981">
                  <a:extLst>
                    <a:ext uri="{9D8B030D-6E8A-4147-A177-3AD203B41FA5}">
                      <a16:colId xmlns:a16="http://schemas.microsoft.com/office/drawing/2014/main" val="20010"/>
                    </a:ext>
                  </a:extLst>
                </a:gridCol>
                <a:gridCol w="485981">
                  <a:extLst>
                    <a:ext uri="{9D8B030D-6E8A-4147-A177-3AD203B41FA5}">
                      <a16:colId xmlns:a16="http://schemas.microsoft.com/office/drawing/2014/main" val="20011"/>
                    </a:ext>
                  </a:extLst>
                </a:gridCol>
                <a:gridCol w="485981">
                  <a:extLst>
                    <a:ext uri="{9D8B030D-6E8A-4147-A177-3AD203B41FA5}">
                      <a16:colId xmlns:a16="http://schemas.microsoft.com/office/drawing/2014/main" val="20012"/>
                    </a:ext>
                  </a:extLst>
                </a:gridCol>
                <a:gridCol w="485981">
                  <a:extLst>
                    <a:ext uri="{9D8B030D-6E8A-4147-A177-3AD203B41FA5}">
                      <a16:colId xmlns:a16="http://schemas.microsoft.com/office/drawing/2014/main" val="2001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8</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9</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59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70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81</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89" name="Google Shape;189;p32"/>
          <p:cNvSpPr/>
          <p:nvPr/>
        </p:nvSpPr>
        <p:spPr>
          <a:xfrm>
            <a:off x="4281956" y="2875369"/>
            <a:ext cx="263700" cy="3087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90" name="Google Shape;190;p32"/>
          <p:cNvSpPr txBox="1"/>
          <p:nvPr/>
        </p:nvSpPr>
        <p:spPr>
          <a:xfrm>
            <a:off x="3958313" y="2310300"/>
            <a:ext cx="900225" cy="528300"/>
          </a:xfrm>
          <a:prstGeom prst="rect">
            <a:avLst/>
          </a:prstGeom>
          <a:noFill/>
          <a:ln>
            <a:noFill/>
          </a:ln>
        </p:spPr>
        <p:txBody>
          <a:bodyPr spcFirstLastPara="1" wrap="square" lIns="68569" tIns="68569" rIns="68569" bIns="68569" anchor="t" anchorCtr="0">
            <a:noAutofit/>
          </a:bodyPr>
          <a:lstStyle/>
          <a:p>
            <a:pPr algn="ctr"/>
            <a:r>
              <a:rPr lang="en-US" sz="1350" b="1">
                <a:solidFill>
                  <a:srgbClr val="FF0000"/>
                </a:solidFill>
                <a:latin typeface="Calibri"/>
                <a:ea typeface="Calibri"/>
                <a:cs typeface="Calibri"/>
                <a:sym typeface="Calibri"/>
              </a:rPr>
              <a:t>middle index</a:t>
            </a:r>
            <a:endParaRPr sz="1350" b="1">
              <a:solidFill>
                <a:srgbClr val="FF0000"/>
              </a:solidFill>
              <a:latin typeface="Calibri"/>
              <a:ea typeface="Calibri"/>
              <a:cs typeface="Calibri"/>
              <a:sym typeface="Calibri"/>
            </a:endParaRPr>
          </a:p>
        </p:txBody>
      </p:sp>
      <p:sp>
        <p:nvSpPr>
          <p:cNvPr id="191" name="Google Shape;191;p32"/>
          <p:cNvSpPr/>
          <p:nvPr/>
        </p:nvSpPr>
        <p:spPr>
          <a:xfrm>
            <a:off x="1753087" y="4344690"/>
            <a:ext cx="5310675" cy="7058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a:solidFill>
                  <a:srgbClr val="FFFFFF"/>
                </a:solidFill>
              </a:rPr>
              <a:t>In this example, the middle index did not have the key. Because it is sorted, we know the key could be in the upper half of the array since 65 is greater than 35. We don’t need to search the lower half. </a:t>
            </a:r>
            <a:endParaRPr sz="1050">
              <a:solidFill>
                <a:srgbClr val="FFFFFF"/>
              </a:solidFill>
            </a:endParaRPr>
          </a:p>
        </p:txBody>
      </p:sp>
      <p:sp>
        <p:nvSpPr>
          <p:cNvPr id="192" name="Google Shape;192;p32"/>
          <p:cNvSpPr/>
          <p:nvPr/>
        </p:nvSpPr>
        <p:spPr>
          <a:xfrm rot="5400000">
            <a:off x="6167925" y="2457469"/>
            <a:ext cx="312300" cy="3388275"/>
          </a:xfrm>
          <a:prstGeom prst="rightBrace">
            <a:avLst>
              <a:gd name="adj1" fmla="val 50000"/>
              <a:gd name="adj2" fmla="val 50000"/>
            </a:avLst>
          </a:prstGeom>
          <a:noFill/>
          <a:ln w="28575" cap="flat" cmpd="sng">
            <a:solidFill>
              <a:srgbClr val="4472C4"/>
            </a:solidFill>
            <a:prstDash val="solid"/>
            <a:round/>
            <a:headEnd type="none" w="sm" len="sm"/>
            <a:tailEnd type="none" w="sm" len="sm"/>
          </a:ln>
        </p:spPr>
        <p:txBody>
          <a:bodyPr spcFirstLastPara="1" wrap="square" lIns="68569" tIns="68569" rIns="68569" bIns="68569" anchor="ctr" anchorCtr="0">
            <a:noAutofit/>
          </a:bodyPr>
          <a:lstStyle/>
          <a:p>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Binary Search Code</a:t>
            </a:r>
            <a:endParaRPr/>
          </a:p>
        </p:txBody>
      </p:sp>
      <p:sp>
        <p:nvSpPr>
          <p:cNvPr id="199" name="Google Shape;199;p33"/>
          <p:cNvSpPr txBox="1"/>
          <p:nvPr/>
        </p:nvSpPr>
        <p:spPr>
          <a:xfrm>
            <a:off x="628650" y="1268119"/>
            <a:ext cx="5503725" cy="335388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defTabSz="457200">
              <a:buClr>
                <a:schemeClr val="dk1"/>
              </a:buClr>
              <a:buSzPts val="1100"/>
            </a:pP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binarySearch</a:t>
            </a: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n, int key) </a:t>
            </a:r>
          </a:p>
          <a:p>
            <a:pPr defTabSz="457200">
              <a:buClr>
                <a:schemeClr val="dk1"/>
              </a:buClr>
              <a:buSzPts val="1100"/>
            </a:pPr>
            <a:r>
              <a:rPr lang="en-US" b="1" dirty="0">
                <a:solidFill>
                  <a:schemeClr val="dk1"/>
                </a:solidFill>
                <a:latin typeface="Courier New"/>
                <a:ea typeface="Courier New"/>
                <a:cs typeface="Courier New"/>
                <a:sym typeface="Courier New"/>
              </a:rPr>
              <a:t>{</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int mid, low=0, high=n-1;</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while(low &lt;= high)</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mid = (high + low) / 2;</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&lt;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low = mid + 1;</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 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&gt;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high = mid - 1;</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mid;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return -1; // not found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endParaRPr b="1" dirty="0">
              <a:solidFill>
                <a:schemeClr val="dk1"/>
              </a:solidFill>
              <a:latin typeface="Courier New"/>
              <a:ea typeface="Courier New"/>
              <a:cs typeface="Courier New"/>
              <a:sym typeface="Courier New"/>
            </a:endParaRPr>
          </a:p>
        </p:txBody>
      </p:sp>
      <p:sp>
        <p:nvSpPr>
          <p:cNvPr id="201" name="Google Shape;201;p33"/>
          <p:cNvSpPr/>
          <p:nvPr/>
        </p:nvSpPr>
        <p:spPr>
          <a:xfrm>
            <a:off x="6518495" y="2068200"/>
            <a:ext cx="2410650" cy="1007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a:solidFill>
                  <a:srgbClr val="FFFFFF"/>
                </a:solidFill>
              </a:rPr>
              <a:t>Every iteration of the loop will have a new high OR low value. Eventually, the loop will stop because it didn’t find OR because it return the index of where it found it.</a:t>
            </a:r>
            <a:endParaRPr sz="105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Searching for 35</a:t>
            </a:r>
            <a:endParaRPr/>
          </a:p>
        </p:txBody>
      </p:sp>
      <p:graphicFrame>
        <p:nvGraphicFramePr>
          <p:cNvPr id="216" name="Google Shape;216;p35"/>
          <p:cNvGraphicFramePr/>
          <p:nvPr/>
        </p:nvGraphicFramePr>
        <p:xfrm>
          <a:off x="1310775" y="1147125"/>
          <a:ext cx="680373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gridCol w="485981">
                  <a:extLst>
                    <a:ext uri="{9D8B030D-6E8A-4147-A177-3AD203B41FA5}">
                      <a16:colId xmlns:a16="http://schemas.microsoft.com/office/drawing/2014/main" val="20008"/>
                    </a:ext>
                  </a:extLst>
                </a:gridCol>
                <a:gridCol w="485981">
                  <a:extLst>
                    <a:ext uri="{9D8B030D-6E8A-4147-A177-3AD203B41FA5}">
                      <a16:colId xmlns:a16="http://schemas.microsoft.com/office/drawing/2014/main" val="20009"/>
                    </a:ext>
                  </a:extLst>
                </a:gridCol>
                <a:gridCol w="485981">
                  <a:extLst>
                    <a:ext uri="{9D8B030D-6E8A-4147-A177-3AD203B41FA5}">
                      <a16:colId xmlns:a16="http://schemas.microsoft.com/office/drawing/2014/main" val="20010"/>
                    </a:ext>
                  </a:extLst>
                </a:gridCol>
                <a:gridCol w="485981">
                  <a:extLst>
                    <a:ext uri="{9D8B030D-6E8A-4147-A177-3AD203B41FA5}">
                      <a16:colId xmlns:a16="http://schemas.microsoft.com/office/drawing/2014/main" val="20011"/>
                    </a:ext>
                  </a:extLst>
                </a:gridCol>
                <a:gridCol w="485981">
                  <a:extLst>
                    <a:ext uri="{9D8B030D-6E8A-4147-A177-3AD203B41FA5}">
                      <a16:colId xmlns:a16="http://schemas.microsoft.com/office/drawing/2014/main" val="20012"/>
                    </a:ext>
                  </a:extLst>
                </a:gridCol>
                <a:gridCol w="485981">
                  <a:extLst>
                    <a:ext uri="{9D8B030D-6E8A-4147-A177-3AD203B41FA5}">
                      <a16:colId xmlns:a16="http://schemas.microsoft.com/office/drawing/2014/main" val="2001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8</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9</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59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70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81</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217" name="Google Shape;217;p35"/>
          <p:cNvGraphicFramePr/>
          <p:nvPr/>
        </p:nvGraphicFramePr>
        <p:xfrm>
          <a:off x="855019" y="2328319"/>
          <a:ext cx="7715250" cy="609556"/>
        </p:xfrm>
        <a:graphic>
          <a:graphicData uri="http://schemas.openxmlformats.org/drawingml/2006/table">
            <a:tbl>
              <a:tblPr>
                <a:noFil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gridCol w="1285875">
                  <a:extLst>
                    <a:ext uri="{9D8B030D-6E8A-4147-A177-3AD203B41FA5}">
                      <a16:colId xmlns:a16="http://schemas.microsoft.com/office/drawing/2014/main" val="20005"/>
                    </a:ext>
                  </a:extLst>
                </a:gridCol>
              </a:tblGrid>
              <a:tr h="297158">
                <a:tc>
                  <a:txBody>
                    <a:bodyPr/>
                    <a:lstStyle/>
                    <a:p>
                      <a:pPr marL="0" lvl="0" indent="0" algn="ctr" rtl="0">
                        <a:spcBef>
                          <a:spcPts val="0"/>
                        </a:spcBef>
                        <a:spcAft>
                          <a:spcPts val="0"/>
                        </a:spcAft>
                        <a:buNone/>
                      </a:pPr>
                      <a:r>
                        <a:rPr lang="en-US" sz="1100" b="1"/>
                        <a:t>Check</a:t>
                      </a:r>
                      <a:endParaRPr sz="1100" b="1"/>
                    </a:p>
                  </a:txBody>
                  <a:tcPr marL="68569" marR="68569" marT="68569" marB="68569"/>
                </a:tc>
                <a:tc>
                  <a:txBody>
                    <a:bodyPr/>
                    <a:lstStyle/>
                    <a:p>
                      <a:pPr marL="0" lvl="0" indent="0" algn="ctr" rtl="0">
                        <a:spcBef>
                          <a:spcPts val="0"/>
                        </a:spcBef>
                        <a:spcAft>
                          <a:spcPts val="0"/>
                        </a:spcAft>
                        <a:buNone/>
                      </a:pPr>
                      <a:r>
                        <a:rPr lang="en-US" sz="1100" b="1"/>
                        <a:t>Low Index</a:t>
                      </a:r>
                      <a:endParaRPr sz="1100" b="1"/>
                    </a:p>
                  </a:txBody>
                  <a:tcPr marL="68569" marR="68569" marT="68569" marB="68569"/>
                </a:tc>
                <a:tc>
                  <a:txBody>
                    <a:bodyPr/>
                    <a:lstStyle/>
                    <a:p>
                      <a:pPr marL="0" lvl="0" indent="0" algn="ctr" rtl="0">
                        <a:spcBef>
                          <a:spcPts val="0"/>
                        </a:spcBef>
                        <a:spcAft>
                          <a:spcPts val="0"/>
                        </a:spcAft>
                        <a:buNone/>
                      </a:pPr>
                      <a:r>
                        <a:rPr lang="en-US" sz="1100" b="1"/>
                        <a:t>High Index</a:t>
                      </a:r>
                      <a:endParaRPr sz="1100" b="1"/>
                    </a:p>
                  </a:txBody>
                  <a:tcPr marL="68569" marR="68569" marT="68569" marB="68569"/>
                </a:tc>
                <a:tc>
                  <a:txBody>
                    <a:bodyPr/>
                    <a:lstStyle/>
                    <a:p>
                      <a:pPr marL="0" lvl="0" indent="0" algn="ctr" rtl="0">
                        <a:spcBef>
                          <a:spcPts val="0"/>
                        </a:spcBef>
                        <a:spcAft>
                          <a:spcPts val="0"/>
                        </a:spcAft>
                        <a:buNone/>
                      </a:pPr>
                      <a:r>
                        <a:rPr lang="en-US" sz="1100" b="1"/>
                        <a:t>Mid Index</a:t>
                      </a:r>
                      <a:endParaRPr sz="1100" b="1"/>
                    </a:p>
                  </a:txBody>
                  <a:tcPr marL="68569" marR="68569" marT="68569" marB="68569"/>
                </a:tc>
                <a:tc>
                  <a:txBody>
                    <a:bodyPr/>
                    <a:lstStyle/>
                    <a:p>
                      <a:pPr marL="0" lvl="0" indent="0" algn="ctr" rtl="0">
                        <a:spcBef>
                          <a:spcPts val="0"/>
                        </a:spcBef>
                        <a:spcAft>
                          <a:spcPts val="0"/>
                        </a:spcAft>
                        <a:buNone/>
                      </a:pPr>
                      <a:r>
                        <a:rPr lang="en-US" sz="1100" b="1"/>
                        <a:t>Mid Value</a:t>
                      </a:r>
                      <a:endParaRPr sz="1100" b="1"/>
                    </a:p>
                  </a:txBody>
                  <a:tcPr marL="68569" marR="68569" marT="68569" marB="68569"/>
                </a:tc>
                <a:tc>
                  <a:txBody>
                    <a:bodyPr/>
                    <a:lstStyle/>
                    <a:p>
                      <a:pPr marL="0" lvl="0" indent="0" algn="ctr" rtl="0">
                        <a:spcBef>
                          <a:spcPts val="0"/>
                        </a:spcBef>
                        <a:spcAft>
                          <a:spcPts val="0"/>
                        </a:spcAft>
                        <a:buNone/>
                      </a:pPr>
                      <a:r>
                        <a:rPr lang="en-US" sz="1100" b="1"/>
                        <a:t>Found?</a:t>
                      </a:r>
                      <a:endParaRPr sz="1100" b="1"/>
                    </a:p>
                  </a:txBody>
                  <a:tcPr marL="68569" marR="68569" marT="68569" marB="68569"/>
                </a:tc>
                <a:extLst>
                  <a:ext uri="{0D108BD9-81ED-4DB2-BD59-A6C34878D82A}">
                    <a16:rowId xmlns:a16="http://schemas.microsoft.com/office/drawing/2014/main" val="10000"/>
                  </a:ext>
                </a:extLst>
              </a:tr>
              <a:tr h="297158">
                <a:tc>
                  <a:txBody>
                    <a:bodyPr/>
                    <a:lstStyle/>
                    <a:p>
                      <a:pPr marL="0" lvl="0" indent="0" algn="ctr" rtl="0">
                        <a:spcBef>
                          <a:spcPts val="0"/>
                        </a:spcBef>
                        <a:spcAft>
                          <a:spcPts val="0"/>
                        </a:spcAft>
                        <a:buNone/>
                      </a:pPr>
                      <a:r>
                        <a:rPr lang="en-US" sz="1100"/>
                        <a:t>1</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6</a:t>
                      </a:r>
                      <a:endParaRPr sz="1100"/>
                    </a:p>
                  </a:txBody>
                  <a:tcPr marL="68569" marR="68569" marT="68569" marB="68569">
                    <a:solidFill>
                      <a:srgbClr val="FFFF00"/>
                    </a:solidFill>
                  </a:tcPr>
                </a:tc>
                <a:tc>
                  <a:txBody>
                    <a:bodyPr/>
                    <a:lstStyle/>
                    <a:p>
                      <a:pPr marL="0" lvl="0" indent="0" algn="ctr" rtl="0">
                        <a:spcBef>
                          <a:spcPts val="0"/>
                        </a:spcBef>
                        <a:spcAft>
                          <a:spcPts val="0"/>
                        </a:spcAft>
                        <a:buNone/>
                      </a:pPr>
                      <a:r>
                        <a:rPr lang="en-US" sz="1100"/>
                        <a:t>35</a:t>
                      </a:r>
                      <a:endParaRPr sz="1100"/>
                    </a:p>
                  </a:txBody>
                  <a:tcPr marL="68569" marR="68569" marT="68569" marB="68569">
                    <a:solidFill>
                      <a:srgbClr val="FFFF00"/>
                    </a:solidFill>
                  </a:tcPr>
                </a:tc>
                <a:tc>
                  <a:txBody>
                    <a:bodyPr/>
                    <a:lstStyle/>
                    <a:p>
                      <a:pPr marL="0" lvl="0" indent="0" algn="l" rtl="0">
                        <a:spcBef>
                          <a:spcPts val="0"/>
                        </a:spcBef>
                        <a:spcAft>
                          <a:spcPts val="0"/>
                        </a:spcAft>
                        <a:buNone/>
                      </a:pPr>
                      <a:r>
                        <a:rPr lang="en-US" sz="1100"/>
                        <a:t>Yes, DONE</a:t>
                      </a:r>
                      <a:endParaRPr sz="1100"/>
                    </a:p>
                  </a:txBody>
                  <a:tcPr marL="68569" marR="68569" marT="68569" marB="68569">
                    <a:solidFill>
                      <a:srgbClr val="FFFF00"/>
                    </a:solidFill>
                  </a:tcPr>
                </a:tc>
                <a:extLst>
                  <a:ext uri="{0D108BD9-81ED-4DB2-BD59-A6C34878D82A}">
                    <a16:rowId xmlns:a16="http://schemas.microsoft.com/office/drawing/2014/main" val="10001"/>
                  </a:ext>
                </a:extLst>
              </a:tr>
            </a:tbl>
          </a:graphicData>
        </a:graphic>
      </p:graphicFrame>
      <p:sp>
        <p:nvSpPr>
          <p:cNvPr id="218" name="Google Shape;218;p35"/>
          <p:cNvSpPr/>
          <p:nvPr/>
        </p:nvSpPr>
        <p:spPr>
          <a:xfrm>
            <a:off x="3366675" y="4081931"/>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FFFFFF"/>
                </a:solidFill>
                <a:latin typeface="Calibri"/>
                <a:ea typeface="Calibri"/>
                <a:cs typeface="Calibri"/>
                <a:sym typeface="Calibri"/>
              </a:rPr>
              <a:t>The binary search function will return the last mid value, which is 6.</a:t>
            </a:r>
            <a:endParaRPr sz="1350" b="1">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Searching for 18</a:t>
            </a:r>
            <a:endParaRPr/>
          </a:p>
        </p:txBody>
      </p:sp>
      <p:graphicFrame>
        <p:nvGraphicFramePr>
          <p:cNvPr id="224" name="Google Shape;224;p36"/>
          <p:cNvGraphicFramePr/>
          <p:nvPr/>
        </p:nvGraphicFramePr>
        <p:xfrm>
          <a:off x="1310775" y="1147125"/>
          <a:ext cx="680373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gridCol w="485981">
                  <a:extLst>
                    <a:ext uri="{9D8B030D-6E8A-4147-A177-3AD203B41FA5}">
                      <a16:colId xmlns:a16="http://schemas.microsoft.com/office/drawing/2014/main" val="20008"/>
                    </a:ext>
                  </a:extLst>
                </a:gridCol>
                <a:gridCol w="485981">
                  <a:extLst>
                    <a:ext uri="{9D8B030D-6E8A-4147-A177-3AD203B41FA5}">
                      <a16:colId xmlns:a16="http://schemas.microsoft.com/office/drawing/2014/main" val="20009"/>
                    </a:ext>
                  </a:extLst>
                </a:gridCol>
                <a:gridCol w="485981">
                  <a:extLst>
                    <a:ext uri="{9D8B030D-6E8A-4147-A177-3AD203B41FA5}">
                      <a16:colId xmlns:a16="http://schemas.microsoft.com/office/drawing/2014/main" val="20010"/>
                    </a:ext>
                  </a:extLst>
                </a:gridCol>
                <a:gridCol w="485981">
                  <a:extLst>
                    <a:ext uri="{9D8B030D-6E8A-4147-A177-3AD203B41FA5}">
                      <a16:colId xmlns:a16="http://schemas.microsoft.com/office/drawing/2014/main" val="20011"/>
                    </a:ext>
                  </a:extLst>
                </a:gridCol>
                <a:gridCol w="485981">
                  <a:extLst>
                    <a:ext uri="{9D8B030D-6E8A-4147-A177-3AD203B41FA5}">
                      <a16:colId xmlns:a16="http://schemas.microsoft.com/office/drawing/2014/main" val="20012"/>
                    </a:ext>
                  </a:extLst>
                </a:gridCol>
                <a:gridCol w="485981">
                  <a:extLst>
                    <a:ext uri="{9D8B030D-6E8A-4147-A177-3AD203B41FA5}">
                      <a16:colId xmlns:a16="http://schemas.microsoft.com/office/drawing/2014/main" val="2001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8</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9</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59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70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81</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225" name="Google Shape;225;p36"/>
          <p:cNvGraphicFramePr/>
          <p:nvPr/>
        </p:nvGraphicFramePr>
        <p:xfrm>
          <a:off x="855019" y="2328319"/>
          <a:ext cx="7715250" cy="1523890"/>
        </p:xfrm>
        <a:graphic>
          <a:graphicData uri="http://schemas.openxmlformats.org/drawingml/2006/table">
            <a:tbl>
              <a:tblPr>
                <a:noFil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gridCol w="1285875">
                  <a:extLst>
                    <a:ext uri="{9D8B030D-6E8A-4147-A177-3AD203B41FA5}">
                      <a16:colId xmlns:a16="http://schemas.microsoft.com/office/drawing/2014/main" val="20005"/>
                    </a:ext>
                  </a:extLst>
                </a:gridCol>
              </a:tblGrid>
              <a:tr h="297158">
                <a:tc>
                  <a:txBody>
                    <a:bodyPr/>
                    <a:lstStyle/>
                    <a:p>
                      <a:pPr marL="0" lvl="0" indent="0" algn="ctr" rtl="0">
                        <a:spcBef>
                          <a:spcPts val="0"/>
                        </a:spcBef>
                        <a:spcAft>
                          <a:spcPts val="0"/>
                        </a:spcAft>
                        <a:buNone/>
                      </a:pPr>
                      <a:r>
                        <a:rPr lang="en-US" sz="1100" b="1"/>
                        <a:t>Check</a:t>
                      </a:r>
                      <a:endParaRPr sz="1100" b="1"/>
                    </a:p>
                  </a:txBody>
                  <a:tcPr marL="68569" marR="68569" marT="68569" marB="68569"/>
                </a:tc>
                <a:tc>
                  <a:txBody>
                    <a:bodyPr/>
                    <a:lstStyle/>
                    <a:p>
                      <a:pPr marL="0" lvl="0" indent="0" algn="ctr" rtl="0">
                        <a:spcBef>
                          <a:spcPts val="0"/>
                        </a:spcBef>
                        <a:spcAft>
                          <a:spcPts val="0"/>
                        </a:spcAft>
                        <a:buNone/>
                      </a:pPr>
                      <a:r>
                        <a:rPr lang="en-US" sz="1100" b="1"/>
                        <a:t>Low Index</a:t>
                      </a:r>
                      <a:endParaRPr sz="1100" b="1"/>
                    </a:p>
                  </a:txBody>
                  <a:tcPr marL="68569" marR="68569" marT="68569" marB="68569"/>
                </a:tc>
                <a:tc>
                  <a:txBody>
                    <a:bodyPr/>
                    <a:lstStyle/>
                    <a:p>
                      <a:pPr marL="0" lvl="0" indent="0" algn="ctr" rtl="0">
                        <a:spcBef>
                          <a:spcPts val="0"/>
                        </a:spcBef>
                        <a:spcAft>
                          <a:spcPts val="0"/>
                        </a:spcAft>
                        <a:buNone/>
                      </a:pPr>
                      <a:r>
                        <a:rPr lang="en-US" sz="1100" b="1"/>
                        <a:t>High Index</a:t>
                      </a:r>
                      <a:endParaRPr sz="1100" b="1"/>
                    </a:p>
                  </a:txBody>
                  <a:tcPr marL="68569" marR="68569" marT="68569" marB="68569"/>
                </a:tc>
                <a:tc>
                  <a:txBody>
                    <a:bodyPr/>
                    <a:lstStyle/>
                    <a:p>
                      <a:pPr marL="0" lvl="0" indent="0" algn="ctr" rtl="0">
                        <a:spcBef>
                          <a:spcPts val="0"/>
                        </a:spcBef>
                        <a:spcAft>
                          <a:spcPts val="0"/>
                        </a:spcAft>
                        <a:buNone/>
                      </a:pPr>
                      <a:r>
                        <a:rPr lang="en-US" sz="1100" b="1"/>
                        <a:t>Mid Index</a:t>
                      </a:r>
                      <a:endParaRPr sz="1100" b="1"/>
                    </a:p>
                  </a:txBody>
                  <a:tcPr marL="68569" marR="68569" marT="68569" marB="68569"/>
                </a:tc>
                <a:tc>
                  <a:txBody>
                    <a:bodyPr/>
                    <a:lstStyle/>
                    <a:p>
                      <a:pPr marL="0" lvl="0" indent="0" algn="ctr" rtl="0">
                        <a:spcBef>
                          <a:spcPts val="0"/>
                        </a:spcBef>
                        <a:spcAft>
                          <a:spcPts val="0"/>
                        </a:spcAft>
                        <a:buNone/>
                      </a:pPr>
                      <a:r>
                        <a:rPr lang="en-US" sz="1100" b="1"/>
                        <a:t>Mid Value</a:t>
                      </a:r>
                      <a:endParaRPr sz="1100" b="1"/>
                    </a:p>
                  </a:txBody>
                  <a:tcPr marL="68569" marR="68569" marT="68569" marB="68569"/>
                </a:tc>
                <a:tc>
                  <a:txBody>
                    <a:bodyPr/>
                    <a:lstStyle/>
                    <a:p>
                      <a:pPr marL="0" lvl="0" indent="0" algn="ctr" rtl="0">
                        <a:spcBef>
                          <a:spcPts val="0"/>
                        </a:spcBef>
                        <a:spcAft>
                          <a:spcPts val="0"/>
                        </a:spcAft>
                        <a:buNone/>
                      </a:pPr>
                      <a:r>
                        <a:rPr lang="en-US" sz="1100" b="1"/>
                        <a:t>Found?</a:t>
                      </a:r>
                      <a:endParaRPr sz="1100" b="1"/>
                    </a:p>
                  </a:txBody>
                  <a:tcPr marL="68569" marR="68569" marT="68569" marB="68569"/>
                </a:tc>
                <a:extLst>
                  <a:ext uri="{0D108BD9-81ED-4DB2-BD59-A6C34878D82A}">
                    <a16:rowId xmlns:a16="http://schemas.microsoft.com/office/drawing/2014/main" val="10000"/>
                  </a:ext>
                </a:extLst>
              </a:tr>
              <a:tr h="297158">
                <a:tc>
                  <a:txBody>
                    <a:bodyPr/>
                    <a:lstStyle/>
                    <a:p>
                      <a:pPr marL="0" lvl="0" indent="0" algn="ctr" rtl="0">
                        <a:spcBef>
                          <a:spcPts val="0"/>
                        </a:spcBef>
                        <a:spcAft>
                          <a:spcPts val="0"/>
                        </a:spcAft>
                        <a:buNone/>
                      </a:pPr>
                      <a:r>
                        <a:rPr lang="en-US" sz="1100"/>
                        <a:t>1</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6</a:t>
                      </a:r>
                      <a:endParaRPr sz="1100"/>
                    </a:p>
                  </a:txBody>
                  <a:tcPr marL="68569" marR="68569" marT="68569" marB="68569"/>
                </a:tc>
                <a:tc>
                  <a:txBody>
                    <a:bodyPr/>
                    <a:lstStyle/>
                    <a:p>
                      <a:pPr marL="0" lvl="0" indent="0" algn="ctr" rtl="0">
                        <a:spcBef>
                          <a:spcPts val="0"/>
                        </a:spcBef>
                        <a:spcAft>
                          <a:spcPts val="0"/>
                        </a:spcAft>
                        <a:buNone/>
                      </a:pPr>
                      <a:r>
                        <a:rPr lang="en-US" sz="1100"/>
                        <a:t>35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1"/>
                  </a:ext>
                </a:extLst>
              </a:tr>
              <a:tr h="297158">
                <a:tc>
                  <a:txBody>
                    <a:bodyPr/>
                    <a:lstStyle/>
                    <a:p>
                      <a:pPr marL="0" lvl="0" indent="0" algn="ctr" rtl="0">
                        <a:spcBef>
                          <a:spcPts val="0"/>
                        </a:spcBef>
                        <a:spcAft>
                          <a:spcPts val="0"/>
                        </a:spcAft>
                        <a:buNone/>
                      </a:pPr>
                      <a:r>
                        <a:rPr lang="en-US" sz="1100"/>
                        <a:t>2</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5</a:t>
                      </a:r>
                      <a:endParaRPr sz="1100"/>
                    </a:p>
                  </a:txBody>
                  <a:tcPr marL="68569" marR="68569" marT="68569" marB="68569"/>
                </a:tc>
                <a:tc>
                  <a:txBody>
                    <a:bodyPr/>
                    <a:lstStyle/>
                    <a:p>
                      <a:pPr marL="0" lvl="0" indent="0" algn="ctr" rtl="0">
                        <a:spcBef>
                          <a:spcPts val="0"/>
                        </a:spcBef>
                        <a:spcAft>
                          <a:spcPts val="0"/>
                        </a:spcAft>
                        <a:buNone/>
                      </a:pPr>
                      <a:r>
                        <a:rPr lang="en-US" sz="1100"/>
                        <a:t>2</a:t>
                      </a:r>
                      <a:endParaRPr sz="1100"/>
                    </a:p>
                  </a:txBody>
                  <a:tcPr marL="68569" marR="68569" marT="68569" marB="68569"/>
                </a:tc>
                <a:tc>
                  <a:txBody>
                    <a:bodyPr/>
                    <a:lstStyle/>
                    <a:p>
                      <a:pPr marL="0" lvl="0" indent="0" algn="ctr" rtl="0">
                        <a:spcBef>
                          <a:spcPts val="0"/>
                        </a:spcBef>
                        <a:spcAft>
                          <a:spcPts val="0"/>
                        </a:spcAft>
                        <a:buNone/>
                      </a:pPr>
                      <a:r>
                        <a:rPr lang="en-US" sz="1100"/>
                        <a:t>15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2"/>
                  </a:ext>
                </a:extLst>
              </a:tr>
              <a:tr h="297158">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5</a:t>
                      </a:r>
                      <a:endParaRPr sz="1100"/>
                    </a:p>
                  </a:txBody>
                  <a:tcPr marL="68569" marR="68569" marT="68569" marB="68569"/>
                </a:tc>
                <a:tc>
                  <a:txBody>
                    <a:bodyPr/>
                    <a:lstStyle/>
                    <a:p>
                      <a:pPr marL="0" lvl="0" indent="0" algn="ctr" rtl="0">
                        <a:spcBef>
                          <a:spcPts val="0"/>
                        </a:spcBef>
                        <a:spcAft>
                          <a:spcPts val="0"/>
                        </a:spcAft>
                        <a:buNone/>
                      </a:pPr>
                      <a:r>
                        <a:rPr lang="en-US" sz="1100"/>
                        <a:t>4</a:t>
                      </a:r>
                      <a:endParaRPr sz="1100"/>
                    </a:p>
                  </a:txBody>
                  <a:tcPr marL="68569" marR="68569" marT="68569" marB="68569"/>
                </a:tc>
                <a:tc>
                  <a:txBody>
                    <a:bodyPr/>
                    <a:lstStyle/>
                    <a:p>
                      <a:pPr marL="0" lvl="0" indent="0" algn="ctr" rtl="0">
                        <a:spcBef>
                          <a:spcPts val="0"/>
                        </a:spcBef>
                        <a:spcAft>
                          <a:spcPts val="0"/>
                        </a:spcAft>
                        <a:buNone/>
                      </a:pPr>
                      <a:r>
                        <a:rPr lang="en-US" sz="1100"/>
                        <a:t>22</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3"/>
                  </a:ext>
                </a:extLst>
              </a:tr>
              <a:tr h="297158">
                <a:tc>
                  <a:txBody>
                    <a:bodyPr/>
                    <a:lstStyle/>
                    <a:p>
                      <a:pPr marL="0" lvl="0" indent="0" algn="ctr" rtl="0">
                        <a:spcBef>
                          <a:spcPts val="0"/>
                        </a:spcBef>
                        <a:spcAft>
                          <a:spcPts val="0"/>
                        </a:spcAft>
                        <a:buNone/>
                      </a:pPr>
                      <a:r>
                        <a:rPr lang="en-US" sz="1100"/>
                        <a:t>4</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solidFill>
                      <a:srgbClr val="FFFF00"/>
                    </a:solidFill>
                  </a:tcPr>
                </a:tc>
                <a:tc>
                  <a:txBody>
                    <a:bodyPr/>
                    <a:lstStyle/>
                    <a:p>
                      <a:pPr marL="0" lvl="0" indent="0" algn="ctr" rtl="0">
                        <a:spcBef>
                          <a:spcPts val="0"/>
                        </a:spcBef>
                        <a:spcAft>
                          <a:spcPts val="0"/>
                        </a:spcAft>
                        <a:buNone/>
                      </a:pPr>
                      <a:r>
                        <a:rPr lang="en-US" sz="1100"/>
                        <a:t>18</a:t>
                      </a:r>
                      <a:endParaRPr sz="1100"/>
                    </a:p>
                  </a:txBody>
                  <a:tcPr marL="68569" marR="68569" marT="68569" marB="68569">
                    <a:solidFill>
                      <a:srgbClr val="FFFF00"/>
                    </a:solidFill>
                  </a:tcPr>
                </a:tc>
                <a:tc>
                  <a:txBody>
                    <a:bodyPr/>
                    <a:lstStyle/>
                    <a:p>
                      <a:pPr marL="0" lvl="0" indent="0" algn="l" rtl="0">
                        <a:spcBef>
                          <a:spcPts val="0"/>
                        </a:spcBef>
                        <a:spcAft>
                          <a:spcPts val="0"/>
                        </a:spcAft>
                        <a:buNone/>
                      </a:pPr>
                      <a:r>
                        <a:rPr lang="en-US" sz="1100"/>
                        <a:t>Yes, Done</a:t>
                      </a:r>
                      <a:endParaRPr sz="1100"/>
                    </a:p>
                  </a:txBody>
                  <a:tcPr marL="68569" marR="68569" marT="68569" marB="68569">
                    <a:solidFill>
                      <a:srgbClr val="FFFF00"/>
                    </a:solidFill>
                  </a:tcPr>
                </a:tc>
                <a:extLst>
                  <a:ext uri="{0D108BD9-81ED-4DB2-BD59-A6C34878D82A}">
                    <a16:rowId xmlns:a16="http://schemas.microsoft.com/office/drawing/2014/main" val="10004"/>
                  </a:ext>
                </a:extLst>
              </a:tr>
            </a:tbl>
          </a:graphicData>
        </a:graphic>
      </p:graphicFrame>
      <p:sp>
        <p:nvSpPr>
          <p:cNvPr id="226" name="Google Shape;226;p36"/>
          <p:cNvSpPr/>
          <p:nvPr/>
        </p:nvSpPr>
        <p:spPr>
          <a:xfrm>
            <a:off x="3366675" y="4081931"/>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dirty="0">
                <a:solidFill>
                  <a:srgbClr val="FFFFFF"/>
                </a:solidFill>
                <a:latin typeface="Calibri"/>
                <a:ea typeface="Calibri"/>
                <a:cs typeface="Calibri"/>
                <a:sym typeface="Calibri"/>
              </a:rPr>
              <a:t>The binary search function will return the last mid value, which is 3.</a:t>
            </a:r>
            <a:endParaRPr sz="1350" b="1"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1150</Words>
  <Application>Microsoft Office PowerPoint</Application>
  <PresentationFormat>On-screen Show (16:9)</PresentationFormat>
  <Paragraphs>287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Simple Light</vt:lpstr>
      <vt:lpstr>Module-09: Part-2: Searching</vt:lpstr>
      <vt:lpstr>Searching</vt:lpstr>
      <vt:lpstr>Linear Search</vt:lpstr>
      <vt:lpstr>Question</vt:lpstr>
      <vt:lpstr>Binary Search</vt:lpstr>
      <vt:lpstr>Each Iteration of Binary Search</vt:lpstr>
      <vt:lpstr>Binary Search Code</vt:lpstr>
      <vt:lpstr>Searching for 35</vt:lpstr>
      <vt:lpstr>Searching for 18</vt:lpstr>
      <vt:lpstr>Searching for 73</vt:lpstr>
      <vt:lpstr>PowerPoint Presentation</vt:lpstr>
      <vt:lpstr>Binary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2020-09-24T00:21:18Z</dcterms:modified>
</cp:coreProperties>
</file>