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Ubuntu"/>
      <p:regular r:id="rId21"/>
      <p:bold r:id="rId22"/>
      <p:italic r:id="rId23"/>
      <p:boldItalic r:id="rId24"/>
    </p:embeddedFont>
    <p:embeddedFont>
      <p:font typeface="Source Code Pro"/>
      <p:regular r:id="rId25"/>
      <p:bold r:id="rId26"/>
      <p:italic r:id="rId27"/>
      <p:boldItalic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Ubuntu-bold.fntdata"/><Relationship Id="rId21" Type="http://schemas.openxmlformats.org/officeDocument/2006/relationships/font" Target="fonts/Ubuntu-regular.fntdata"/><Relationship Id="rId24" Type="http://schemas.openxmlformats.org/officeDocument/2006/relationships/font" Target="fonts/Ubuntu-boldItalic.fntdata"/><Relationship Id="rId23" Type="http://schemas.openxmlformats.org/officeDocument/2006/relationships/font" Target="fonts/Ubuntu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.fntdata"/><Relationship Id="rId25" Type="http://schemas.openxmlformats.org/officeDocument/2006/relationships/font" Target="fonts/SourceCodePro-regular.fntdata"/><Relationship Id="rId28" Type="http://schemas.openxmlformats.org/officeDocument/2006/relationships/font" Target="fonts/SourceCodePro-boldItalic.fntdata"/><Relationship Id="rId27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b0273b4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b0273b4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dbaf4f8c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dbaf4f8c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dbaf4f8c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dbaf4f8c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dbaf4f8c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dbaf4f8c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dbaf4f8c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dbaf4f8c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dbaf4f8c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dbaf4f8c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dbaf4f8c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dbaf4f8c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dbaf4f8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dbaf4f8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c6440d9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c6440d9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dbaf4f8c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dbaf4f8c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dbaf4f8c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dbaf4f8c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dbaf4f8c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dbaf4f8c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dbaf4f8c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dbaf4f8c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dbaf4f8c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dbaf4f8c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dbaf4f8c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dbaf4f8c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cxnSp>
        <p:nvCxnSpPr>
          <p:cNvPr id="53" name="Google Shape;53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accent4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Char char="●"/>
              <a:defRPr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302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Ubuntu"/>
              <a:buChar char="○"/>
              <a:defRPr sz="1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Diccionarios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 tu Futuro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Julio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¿Cómo sabe un diccionario que dos objetos son iguales? ¿Cómo buscan en el mapa?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HashMap - Equals y HashCode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Los mapas, al igual que las colecciones, se basan en el método equals para decidir si dos llaves o dos valores son idénticos.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/>
              <a:t>En particular, la implementación HashMap, requiere que se implemente el método HashCode, para buscar llaves de forma eficiente.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HashCode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0" y="1620600"/>
            <a:ext cx="2885112" cy="300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3550" y="1620600"/>
            <a:ext cx="2423226" cy="28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 rotWithShape="1">
          <a:blip r:embed="rId5">
            <a:alphaModFix/>
          </a:blip>
          <a:srcRect b="0" l="1854" r="0" t="0"/>
          <a:stretch/>
        </p:blipFill>
        <p:spPr>
          <a:xfrm>
            <a:off x="5236775" y="1620600"/>
            <a:ext cx="3907226" cy="2125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HashCode - Bicicleta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2102075" y="1975925"/>
            <a:ext cx="5225100" cy="18222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9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int </a:t>
            </a:r>
            <a:r>
              <a:rPr lang="es-419" sz="19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hashCode</a:t>
            </a:r>
            <a:r>
              <a:rPr lang="es-419" sz="1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s-419" sz="1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Objects.</a:t>
            </a:r>
            <a:r>
              <a:rPr i="1" lang="es-419" sz="1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hash</a:t>
            </a:r>
            <a:r>
              <a:rPr lang="es-419" sz="1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posicion</a:t>
            </a:r>
            <a:r>
              <a:rPr lang="es-419" sz="1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Ejercicios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Cree un mapa que use de llave los nombres de los 10 países de sudamérica y de valor sus capitales.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/>
              <a:t>Escriba un programa que le pida al usuario un país y le diga cuál es la capital correspondiente.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Ejercicios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Cree la clase país, que tiene un nombre, capital y población.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/>
              <a:t>Recree el ejemplo anterior, pero ahora mostrando todos los datos disponibles del país ingresado por el usuario.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Diccionario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4014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Conjunto de pares llave-valor. Se accede a un valor, dado un diccionario a través de su llave. Las llaves deben ser únicas.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/>
              <a:t>Como un diccionario de significados en español.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776" y="1468813"/>
            <a:ext cx="4289976" cy="285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Diccionarios vs. Listas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250" y="1673701"/>
            <a:ext cx="7387500" cy="311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Interfaz Map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 la interfaz de Java que define el comportamiento de los diccionarios. Provee métodos para agregar, consultar y manipular su contenido.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Similar a las colecciones, los mapas tienen atributos de tipo que se especifican entre &lt;&gt;. Requieren un tipo para las llaves y uno para los valores.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>
                <a:latin typeface="Courier New"/>
                <a:ea typeface="Courier New"/>
                <a:cs typeface="Courier New"/>
                <a:sym typeface="Courier New"/>
              </a:rPr>
              <a:t>Map&lt;</a:t>
            </a:r>
            <a:r>
              <a:rPr i="1" lang="es-419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419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s-419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s-419">
                <a:latin typeface="Courier New"/>
                <a:ea typeface="Courier New"/>
                <a:cs typeface="Courier New"/>
                <a:sym typeface="Courier New"/>
              </a:rPr>
              <a:t>&gt; diccionarioAutos;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Interfaz Map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468825"/>
            <a:ext cx="87540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s-419" sz="1800">
                <a:latin typeface="Courier New"/>
                <a:ea typeface="Courier New"/>
                <a:cs typeface="Courier New"/>
                <a:sym typeface="Courier New"/>
              </a:rPr>
              <a:t>put(K llave, V valor) // agrega (llave, valor) al mapa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s-419" sz="1800">
                <a:latin typeface="Courier New"/>
                <a:ea typeface="Courier New"/>
                <a:cs typeface="Courier New"/>
                <a:sym typeface="Courier New"/>
              </a:rPr>
              <a:t>get(Object llave) // retorna el valor asociado a la llave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s-419" sz="1800">
                <a:latin typeface="Courier New"/>
                <a:ea typeface="Courier New"/>
                <a:cs typeface="Courier New"/>
                <a:sym typeface="Courier New"/>
              </a:rPr>
              <a:t>remove(Object llave) // elimina la llave y su valor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s-419" sz="1800">
                <a:latin typeface="Courier New"/>
                <a:ea typeface="Courier New"/>
                <a:cs typeface="Courier New"/>
                <a:sym typeface="Courier New"/>
              </a:rPr>
              <a:t>containsKey(Object llave) // indica si contiene una llave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Courier New"/>
              <a:buChar char="●"/>
            </a:pPr>
            <a:r>
              <a:rPr lang="es-419" sz="1800">
                <a:latin typeface="Courier New"/>
                <a:ea typeface="Courier New"/>
                <a:cs typeface="Courier New"/>
                <a:sym typeface="Courier New"/>
              </a:rPr>
              <a:t>containsValue(Object value) // indica si contiene un valor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Interfaz Map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método get retorna null si la llave no está presente, por lo que existe: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419">
                <a:latin typeface="Courier New"/>
                <a:ea typeface="Courier New"/>
                <a:cs typeface="Courier New"/>
                <a:sym typeface="Courier New"/>
              </a:rPr>
              <a:t>getOrDefault(Object key, V valorPorDefecto)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El método put sobreescribe el valor de la llave si es que estaba ya definida, por lo que existe: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>
                <a:latin typeface="Courier New"/>
                <a:ea typeface="Courier New"/>
                <a:cs typeface="Courier New"/>
                <a:sym typeface="Courier New"/>
              </a:rPr>
              <a:t>putIfAbsent(k llave, V valor)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Implementaciones de Map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Existen muchas implementaciones de Map, pero generalmente utilizaremos HashMap: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>
                <a:latin typeface="Courier New"/>
                <a:ea typeface="Courier New"/>
                <a:cs typeface="Courier New"/>
                <a:sym typeface="Courier New"/>
              </a:rPr>
              <a:t>Map&lt;</a:t>
            </a:r>
            <a:r>
              <a:rPr i="1" lang="es-419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419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s-419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s-419">
                <a:latin typeface="Courier New"/>
                <a:ea typeface="Courier New"/>
                <a:cs typeface="Courier New"/>
                <a:sym typeface="Courier New"/>
              </a:rPr>
              <a:t>&gt; diccionarioAutos = </a:t>
            </a:r>
            <a:r>
              <a:rPr b="1" lang="es-419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-419">
                <a:latin typeface="Courier New"/>
                <a:ea typeface="Courier New"/>
                <a:cs typeface="Courier New"/>
                <a:sym typeface="Courier New"/>
              </a:rPr>
              <a:t>HashMap&lt;&gt;();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Usando un Diccionario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706850"/>
            <a:ext cx="8520600" cy="27225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Map&lt;String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Vehiculo&gt; diccionarioVehiculos = 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HashMap&lt;&gt;()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Vehiculo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v1 = 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Vehiculo v2 = 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Bicicleta()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Vehiculo v3 = 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Camion()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diccionarioVehiculos.put(</a:t>
            </a:r>
            <a:r>
              <a:rPr lang="es-419" sz="15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"Automovil"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v1)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diccionarioVehiculos.put(</a:t>
            </a:r>
            <a:r>
              <a:rPr lang="es-419" sz="15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"Bicicleta"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v2)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diccionarioVehiculos.put(</a:t>
            </a:r>
            <a:r>
              <a:rPr lang="es-419" sz="15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"Camioncito"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v3)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i="1" lang="es-419" sz="15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diccionarioVehiculos.get(</a:t>
            </a:r>
            <a:r>
              <a:rPr lang="es-419" sz="15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"Camioncito"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.imprimirMarca())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Iterar a través de un diccionario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787050" y="2182900"/>
            <a:ext cx="7844100" cy="18327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s-419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(String llave : diccionarioVehiculos.keySet()) {     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i="1" lang="es-419" sz="18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s-419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diccionarioVehiculos.get(llave)</a:t>
            </a:r>
            <a:r>
              <a:rPr lang="es-419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.tipoDeVehiculo()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          </a:t>
            </a:r>
            <a:endParaRPr sz="1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