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Ubuntu"/>
      <p:regular r:id="rId42"/>
      <p:bold r:id="rId43"/>
      <p:italic r:id="rId44"/>
      <p:boldItalic r:id="rId45"/>
    </p:embeddedFont>
    <p:embeddedFont>
      <p:font typeface="Source Code Pro"/>
      <p:regular r:id="rId46"/>
      <p:bold r:id="rId47"/>
      <p:italic r:id="rId48"/>
      <p:boldItalic r:id="rId49"/>
    </p:embeddedFont>
    <p:embeddedFont>
      <p:font typeface="Google Sans"/>
      <p:regular r:id="rId50"/>
      <p:bold r:id="rId51"/>
      <p:italic r:id="rId52"/>
      <p:boldItalic r:id="rId53"/>
    </p:embeddedFont>
    <p:embeddedFont>
      <p:font typeface="Oswald"/>
      <p:regular r:id="rId54"/>
      <p:bold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Ubuntu-regular.fntdata"/><Relationship Id="rId41" Type="http://schemas.openxmlformats.org/officeDocument/2006/relationships/slide" Target="slides/slide36.xml"/><Relationship Id="rId44" Type="http://schemas.openxmlformats.org/officeDocument/2006/relationships/font" Target="fonts/Ubuntu-italic.fntdata"/><Relationship Id="rId43" Type="http://schemas.openxmlformats.org/officeDocument/2006/relationships/font" Target="fonts/Ubuntu-bold.fntdata"/><Relationship Id="rId46" Type="http://schemas.openxmlformats.org/officeDocument/2006/relationships/font" Target="fonts/SourceCodePro-regular.fntdata"/><Relationship Id="rId45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oogleSans-bold.fntdata"/><Relationship Id="rId50" Type="http://schemas.openxmlformats.org/officeDocument/2006/relationships/font" Target="fonts/GoogleSans-regular.fntdata"/><Relationship Id="rId53" Type="http://schemas.openxmlformats.org/officeDocument/2006/relationships/font" Target="fonts/GoogleSans-boldItalic.fntdata"/><Relationship Id="rId52" Type="http://schemas.openxmlformats.org/officeDocument/2006/relationships/font" Target="fonts/GoogleSans-italic.fntdata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b54333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b54333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b54333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b54333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6b54333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6b54333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6b54333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6b54333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b543333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6b543333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6b54333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6b54333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6b54333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6b54333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6b54333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6b54333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6b543333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6b543333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b54333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b54333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b5433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b5433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6b54333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6b54333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b543333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b543333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6b543333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6b543333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6b543333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6b543333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6b54333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6b54333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6b543333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6b543333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6b543333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6b543333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6b543333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6b543333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6b543333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6b543333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6b543333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6b543333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b54333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b54333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6b543333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6b543333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6b543333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6b543333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6b543333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6b543333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6b543333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6b543333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6b543333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6b543333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6b543333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6b543333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6b543333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6b543333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b54333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b54333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b54333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b54333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b54333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b54333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b54333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b54333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b54333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b54333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b54333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b54333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material.angular.io/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hyperlink" Target="https://trends.google.e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insights.stackoverflow.com/survey/2019" TargetMode="External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83400" y="1840775"/>
            <a:ext cx="542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Crear Proyecto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Generar :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○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Componentes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○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Rutas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○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Servicios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○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Pipes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Ejecutar Aplicación Angular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Realizar Testing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Generar App para diferentes ambientes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183400" y="1387900"/>
            <a:ext cx="2973900" cy="387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Angular Cli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925" y="1481575"/>
            <a:ext cx="4702100" cy="3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675" y="1975000"/>
            <a:ext cx="5784901" cy="21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412000" y="1863575"/>
            <a:ext cx="4098900" cy="3508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502850" y="2017300"/>
            <a:ext cx="3917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#Crear App Angular </a:t>
            </a:r>
            <a:endParaRPr sz="2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ng new </a:t>
            </a:r>
            <a:r>
              <a:rPr lang="es-419" sz="20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app-angular --routing=true --skipInstall=true --style=css </a:t>
            </a:r>
            <a:endParaRPr sz="20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cd app-angular </a:t>
            </a:r>
            <a:endParaRPr b="1" sz="20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b="1" sz="20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275" y="1810611"/>
            <a:ext cx="3783551" cy="415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275" y="1356870"/>
            <a:ext cx="3783550" cy="4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00" y="1401913"/>
            <a:ext cx="4098807" cy="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12975" l="0" r="0" t="0"/>
          <a:stretch/>
        </p:blipFill>
        <p:spPr>
          <a:xfrm>
            <a:off x="259600" y="1515725"/>
            <a:ext cx="3783549" cy="36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00" y="1054057"/>
            <a:ext cx="3783550" cy="4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9450" y="925250"/>
            <a:ext cx="2906750" cy="43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683750" y="2652575"/>
            <a:ext cx="3097500" cy="238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5"/>
          <p:cNvCxnSpPr>
            <a:stCxn id="226" idx="3"/>
          </p:cNvCxnSpPr>
          <p:nvPr/>
        </p:nvCxnSpPr>
        <p:spPr>
          <a:xfrm>
            <a:off x="3781250" y="2771975"/>
            <a:ext cx="1993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50" y="2479500"/>
            <a:ext cx="9144000" cy="2664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07625" y="2295788"/>
            <a:ext cx="2973900" cy="387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Angular Cli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07625" y="2933275"/>
            <a:ext cx="5272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#Iniciar nuestra app </a:t>
            </a:r>
            <a:endParaRPr sz="24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ng serve --open</a:t>
            </a:r>
            <a:endParaRPr sz="24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675" y="1064200"/>
            <a:ext cx="5504925" cy="3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207625" y="1293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Google Sans"/>
                <a:ea typeface="Google Sans"/>
                <a:cs typeface="Google Sans"/>
                <a:sym typeface="Google Sans"/>
              </a:rPr>
              <a:t>Los módulos son una excelente manera de organizar una aplicación y ampliarla con capacidades de bibliotecas externas.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375" y="1293050"/>
            <a:ext cx="8462576" cy="3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259600" y="1440575"/>
            <a:ext cx="488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Cada aplicación tiene al menos un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módulo angular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el módulo raíz que inicia para iniciar la aplicación. Por convención, generalmente se llama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AppModule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Las librerías en angular son llamadas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NgModules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algunos módulos propios de angular son por ejemplo HttpModule, RouterModule, FormsModule, etc.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450" y="1617600"/>
            <a:ext cx="6092100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319050" y="1321325"/>
            <a:ext cx="850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Cada aplicación angular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tiene al menos un componente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el componente raíz que conecta una jerarquía de componentes con la página DOM. Cada componente define una clase que contiene datos y lógica de la aplicación, y está asociada a una plantilla HTML que define una vista que se mostrará en un entorno objetivo.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575" y="2834475"/>
            <a:ext cx="5143926" cy="2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600" y="2343150"/>
            <a:ext cx="5466450" cy="3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925" y="1888053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8925" y="1372298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600" y="1555163"/>
            <a:ext cx="533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8925" y="844326"/>
            <a:ext cx="397200" cy="40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793000" y="1628038"/>
            <a:ext cx="142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app.module.ts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2163425" y="3002775"/>
            <a:ext cx="5097000" cy="2026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>
            <a:stCxn id="274" idx="1"/>
            <a:endCxn id="271" idx="2"/>
          </p:cNvCxnSpPr>
          <p:nvPr/>
        </p:nvCxnSpPr>
        <p:spPr>
          <a:xfrm rot="10800000">
            <a:off x="526325" y="2098125"/>
            <a:ext cx="1637100" cy="1917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6" name="Google Shape;276;p30"/>
          <p:cNvSpPr/>
          <p:nvPr/>
        </p:nvSpPr>
        <p:spPr>
          <a:xfrm>
            <a:off x="2357425" y="3039800"/>
            <a:ext cx="3966900" cy="19068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465450" y="880875"/>
            <a:ext cx="1794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5041350" y="1438363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5402150" y="1946025"/>
            <a:ext cx="185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app.component.css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0" name="Google Shape;280;p30"/>
          <p:cNvCxnSpPr>
            <a:stCxn id="272" idx="3"/>
            <a:endCxn id="281" idx="3"/>
          </p:cNvCxnSpPr>
          <p:nvPr/>
        </p:nvCxnSpPr>
        <p:spPr>
          <a:xfrm flipH="1">
            <a:off x="6380525" y="1049044"/>
            <a:ext cx="1335600" cy="2892600"/>
          </a:xfrm>
          <a:prstGeom prst="bentConnector3">
            <a:avLst>
              <a:gd fmla="val -3984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>
            <a:stCxn id="270" idx="3"/>
            <a:endCxn id="283" idx="3"/>
          </p:cNvCxnSpPr>
          <p:nvPr/>
        </p:nvCxnSpPr>
        <p:spPr>
          <a:xfrm flipH="1">
            <a:off x="6380525" y="1570898"/>
            <a:ext cx="1335600" cy="2204100"/>
          </a:xfrm>
          <a:prstGeom prst="bentConnector3">
            <a:avLst>
              <a:gd fmla="val -2821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>
            <a:stCxn id="269" idx="3"/>
            <a:endCxn id="285" idx="3"/>
          </p:cNvCxnSpPr>
          <p:nvPr/>
        </p:nvCxnSpPr>
        <p:spPr>
          <a:xfrm flipH="1">
            <a:off x="6380525" y="2086653"/>
            <a:ext cx="1335600" cy="1521300"/>
          </a:xfrm>
          <a:prstGeom prst="bentConnector3">
            <a:avLst>
              <a:gd fmla="val -1782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/>
          <p:nvPr/>
        </p:nvSpPr>
        <p:spPr>
          <a:xfrm>
            <a:off x="6282050" y="3558850"/>
            <a:ext cx="98400" cy="9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6282050" y="3725675"/>
            <a:ext cx="98400" cy="9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6282050" y="3892500"/>
            <a:ext cx="98400" cy="9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/>
          <p:nvPr/>
        </p:nvSpPr>
        <p:spPr>
          <a:xfrm>
            <a:off x="259625" y="1185625"/>
            <a:ext cx="50622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259600" y="1617300"/>
            <a:ext cx="5062200" cy="3526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338950" y="1855600"/>
            <a:ext cx="49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BrowserModule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NgModule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imports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BrowserModule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providers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bootstrap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700" y="2666965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700" y="2151211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3700" y="1623239"/>
            <a:ext cx="397200" cy="40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/>
        </p:nvSpPr>
        <p:spPr>
          <a:xfrm>
            <a:off x="6570150" y="1587600"/>
            <a:ext cx="1794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570150" y="215118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6599250" y="2652750"/>
            <a:ext cx="185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app.component.css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395300" y="2409650"/>
            <a:ext cx="3902700" cy="238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669300" y="3203475"/>
            <a:ext cx="1126200" cy="238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1470725" y="4185175"/>
            <a:ext cx="1126200" cy="238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669300" y="1219950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app.module.ts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00" y="1242904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1"/>
          <p:cNvCxnSpPr>
            <a:stCxn id="301" idx="3"/>
            <a:endCxn id="297" idx="1"/>
          </p:cNvCxnSpPr>
          <p:nvPr/>
        </p:nvCxnSpPr>
        <p:spPr>
          <a:xfrm flipH="1" rot="10800000">
            <a:off x="4298000" y="1827950"/>
            <a:ext cx="1715700" cy="70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59600" y="1573050"/>
            <a:ext cx="44478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Angular es una </a:t>
            </a:r>
            <a:r>
              <a:rPr b="1" lang="es-419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framework</a:t>
            </a:r>
            <a:r>
              <a:rPr lang="es-419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de código abierto escrito en Typescript mantenido por Google. </a:t>
            </a:r>
            <a:endParaRPr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Angular es utilizado para desarrollar aplicaciones web Multi-plataforma; usando principalmente plantillas declarativas e inyección de dependencias.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311525" y="4150275"/>
            <a:ext cx="3326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u="sng">
                <a:solidFill>
                  <a:srgbClr val="0097A7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https://angular.io</a:t>
            </a:r>
            <a:endParaRPr sz="3000"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150" y="1772175"/>
            <a:ext cx="3326201" cy="19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/>
          <p:nvPr/>
        </p:nvSpPr>
        <p:spPr>
          <a:xfrm>
            <a:off x="259625" y="1185625"/>
            <a:ext cx="50622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259600" y="1617300"/>
            <a:ext cx="5062200" cy="3526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338950" y="1855600"/>
            <a:ext cx="49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700" y="2666965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700" y="2151211"/>
            <a:ext cx="397200" cy="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6570150" y="215118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599250" y="2652750"/>
            <a:ext cx="185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app.component.css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499775" y="2872900"/>
            <a:ext cx="30915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669300" y="1219950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00" y="1242904"/>
            <a:ext cx="286240" cy="2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/>
          <p:nvPr/>
        </p:nvSpPr>
        <p:spPr>
          <a:xfrm>
            <a:off x="499775" y="3126250"/>
            <a:ext cx="27453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2"/>
          <p:cNvCxnSpPr>
            <a:stCxn id="320" idx="3"/>
            <a:endCxn id="317" idx="1"/>
          </p:cNvCxnSpPr>
          <p:nvPr/>
        </p:nvCxnSpPr>
        <p:spPr>
          <a:xfrm flipH="1" rot="10800000">
            <a:off x="3591275" y="2349700"/>
            <a:ext cx="2422500" cy="618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>
            <a:stCxn id="323" idx="3"/>
            <a:endCxn id="316" idx="1"/>
          </p:cNvCxnSpPr>
          <p:nvPr/>
        </p:nvCxnSpPr>
        <p:spPr>
          <a:xfrm flipH="1" rot="10800000">
            <a:off x="3245075" y="2865550"/>
            <a:ext cx="2768700" cy="356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/>
          <p:nvPr/>
        </p:nvSpPr>
        <p:spPr>
          <a:xfrm>
            <a:off x="125" y="1185625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0" y="1617300"/>
            <a:ext cx="9144000" cy="3526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338950" y="1855600"/>
            <a:ext cx="49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50" y="1258353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/>
        </p:nvSpPr>
        <p:spPr>
          <a:xfrm>
            <a:off x="5096700" y="1202863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69300" y="1219950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00" y="1242904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3"/>
          <p:cNvCxnSpPr>
            <a:stCxn id="332" idx="0"/>
            <a:endCxn id="333" idx="2"/>
          </p:cNvCxnSpPr>
          <p:nvPr/>
        </p:nvCxnSpPr>
        <p:spPr>
          <a:xfrm>
            <a:off x="4572125" y="1185625"/>
            <a:ext cx="0" cy="395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3"/>
          <p:cNvSpPr txBox="1"/>
          <p:nvPr/>
        </p:nvSpPr>
        <p:spPr>
          <a:xfrm>
            <a:off x="4846050" y="1880400"/>
            <a:ext cx="89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Welcome to {{ title }}!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"300"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"Angular Logo"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"data:image/"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Here are some links to help you start: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"https://angular.io/tutorial"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Tour of Heroes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"https://github.com/angular/angular-cli/wiki"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CLI Documentation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"https://blog.angular.io/"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Angular blog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C6D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0A4AE"/>
              </a:solidFill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480875" y="3845875"/>
            <a:ext cx="13896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5096700" y="2430200"/>
            <a:ext cx="21498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3"/>
          <p:cNvCxnSpPr>
            <a:stCxn id="341" idx="3"/>
            <a:endCxn id="342" idx="1"/>
          </p:cNvCxnSpPr>
          <p:nvPr/>
        </p:nvCxnSpPr>
        <p:spPr>
          <a:xfrm flipH="1" rot="10800000">
            <a:off x="1870475" y="2525875"/>
            <a:ext cx="3226200" cy="141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349" name="Google Shape;3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>
            <a:off x="125" y="1185625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0" y="1617300"/>
            <a:ext cx="9144000" cy="3526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338950" y="1855600"/>
            <a:ext cx="49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50" y="1258353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/>
        </p:nvSpPr>
        <p:spPr>
          <a:xfrm>
            <a:off x="5096700" y="1202863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index.html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669300" y="1219950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00" y="1242904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34"/>
          <p:cNvCxnSpPr>
            <a:stCxn id="350" idx="0"/>
            <a:endCxn id="351" idx="2"/>
          </p:cNvCxnSpPr>
          <p:nvPr/>
        </p:nvCxnSpPr>
        <p:spPr>
          <a:xfrm>
            <a:off x="4572125" y="1185625"/>
            <a:ext cx="0" cy="395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4"/>
          <p:cNvSpPr txBox="1"/>
          <p:nvPr/>
        </p:nvSpPr>
        <p:spPr>
          <a:xfrm>
            <a:off x="4846050" y="1880400"/>
            <a:ext cx="89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&lt;html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"en"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&lt;meta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AppMaterial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&lt;/title&gt;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&lt;base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&lt;meta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"viewport"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"width=device-width, initial-scale=1"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"icon"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"image/x-icon"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"favicon.ico"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&lt;app-root&gt;&lt;/app-root&gt;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1298450" y="2653225"/>
            <a:ext cx="9888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24700" y="3941575"/>
            <a:ext cx="18549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4"/>
          <p:cNvCxnSpPr>
            <a:stCxn id="359" idx="3"/>
            <a:endCxn id="360" idx="1"/>
          </p:cNvCxnSpPr>
          <p:nvPr/>
        </p:nvCxnSpPr>
        <p:spPr>
          <a:xfrm>
            <a:off x="2287250" y="2748925"/>
            <a:ext cx="2737500" cy="1288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5"/>
          <p:cNvSpPr txBox="1"/>
          <p:nvPr/>
        </p:nvSpPr>
        <p:spPr>
          <a:xfrm>
            <a:off x="716800" y="1266075"/>
            <a:ext cx="39663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Data binding </a:t>
            </a:r>
            <a:r>
              <a:rPr lang="es-419" sz="1800">
                <a:latin typeface="Google Sans"/>
                <a:ea typeface="Google Sans"/>
                <a:cs typeface="Google Sans"/>
                <a:sym typeface="Google Sans"/>
              </a:rPr>
              <a:t>es la comunicación entre tu código de TypeScript y el HTML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5346525" y="1376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String Interpolation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Property Binding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Event Binding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Two way data binding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525" y="2723450"/>
            <a:ext cx="3606574" cy="22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6"/>
          <p:cNvSpPr txBox="1"/>
          <p:nvPr/>
        </p:nvSpPr>
        <p:spPr>
          <a:xfrm>
            <a:off x="113875" y="957100"/>
            <a:ext cx="52500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String Interpolation {{ }}</a:t>
            </a:r>
            <a:endParaRPr b="1" sz="1800">
              <a:solidFill>
                <a:srgbClr val="000000"/>
              </a:solidFill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Permite usar variables definidas en Typescript y presentarla a los usuarios en modo de HTML.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87" y="1167350"/>
            <a:ext cx="848132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404" y="1190628"/>
            <a:ext cx="812895" cy="76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6"/>
          <p:cNvCxnSpPr>
            <a:stCxn id="378" idx="3"/>
            <a:endCxn id="379" idx="1"/>
          </p:cNvCxnSpPr>
          <p:nvPr/>
        </p:nvCxnSpPr>
        <p:spPr>
          <a:xfrm>
            <a:off x="6779919" y="1575200"/>
            <a:ext cx="107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6"/>
          <p:cNvSpPr/>
          <p:nvPr/>
        </p:nvSpPr>
        <p:spPr>
          <a:xfrm>
            <a:off x="125" y="2438500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0" y="2870175"/>
            <a:ext cx="9144000" cy="3526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346150" y="2949825"/>
            <a:ext cx="49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4" name="Google Shape;38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450" y="2511228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6"/>
          <p:cNvSpPr txBox="1"/>
          <p:nvPr/>
        </p:nvSpPr>
        <p:spPr>
          <a:xfrm>
            <a:off x="5096700" y="245573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669300" y="2472825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87" name="Google Shape;38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00" y="2495779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6"/>
          <p:cNvCxnSpPr>
            <a:stCxn id="381" idx="0"/>
            <a:endCxn id="382" idx="2"/>
          </p:cNvCxnSpPr>
          <p:nvPr/>
        </p:nvCxnSpPr>
        <p:spPr>
          <a:xfrm>
            <a:off x="4572125" y="2438500"/>
            <a:ext cx="0" cy="395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6"/>
          <p:cNvSpPr txBox="1"/>
          <p:nvPr/>
        </p:nvSpPr>
        <p:spPr>
          <a:xfrm>
            <a:off x="4846050" y="2949825"/>
            <a:ext cx="89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Welcome to {{ title }}!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"300"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"Angular Logo"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"data:image/"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Here are some links to help you start: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"https://angular.io/tutorial"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Tour of Heroes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"https://github.com/angular/angular-cli/wiki"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CLI Documentation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&lt;h2&gt;&lt;a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target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"noopener"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"https://blog.angular.io/"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Angular blog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&lt;/a&gt;&lt;/h2&gt;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C6D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0A4AE"/>
              </a:solidFill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488075" y="4940100"/>
            <a:ext cx="13896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6129675" y="3499625"/>
            <a:ext cx="8943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36"/>
          <p:cNvCxnSpPr>
            <a:stCxn id="390" idx="3"/>
            <a:endCxn id="391" idx="1"/>
          </p:cNvCxnSpPr>
          <p:nvPr/>
        </p:nvCxnSpPr>
        <p:spPr>
          <a:xfrm flipH="1" rot="10800000">
            <a:off x="1877675" y="3595200"/>
            <a:ext cx="4251900" cy="1440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50" y="2363850"/>
            <a:ext cx="6521649" cy="29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395250" y="1321325"/>
            <a:ext cx="850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Diseñe el siguiente sitio y defina las variables que se detallan a continuación. Utilice String Interpolation para renderizar las variables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406" name="Google Shape;4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 txBox="1"/>
          <p:nvPr/>
        </p:nvSpPr>
        <p:spPr>
          <a:xfrm>
            <a:off x="113875" y="957100"/>
            <a:ext cx="57129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Property Binding []</a:t>
            </a:r>
            <a:endParaRPr b="1" sz="1800">
              <a:solidFill>
                <a:srgbClr val="000000"/>
              </a:solidFill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Permite tener acceso a una propiedad de un elemento html y poder manejar su valor en typescript.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08" name="Google Shape;4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87" y="1167350"/>
            <a:ext cx="848132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404" y="1190628"/>
            <a:ext cx="812895" cy="76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38"/>
          <p:cNvCxnSpPr>
            <a:stCxn id="408" idx="3"/>
            <a:endCxn id="409" idx="1"/>
          </p:cNvCxnSpPr>
          <p:nvPr/>
        </p:nvCxnSpPr>
        <p:spPr>
          <a:xfrm>
            <a:off x="6779919" y="1575200"/>
            <a:ext cx="107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1" name="Google Shape;411;p38"/>
          <p:cNvSpPr/>
          <p:nvPr/>
        </p:nvSpPr>
        <p:spPr>
          <a:xfrm>
            <a:off x="125" y="2438500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0" y="2870175"/>
            <a:ext cx="9144000" cy="227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 txBox="1"/>
          <p:nvPr/>
        </p:nvSpPr>
        <p:spPr>
          <a:xfrm>
            <a:off x="346150" y="2949825"/>
            <a:ext cx="41274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colorTexto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450" y="2511228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 txBox="1"/>
          <p:nvPr/>
        </p:nvSpPr>
        <p:spPr>
          <a:xfrm>
            <a:off x="5096700" y="245573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669300" y="2472825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17" name="Google Shape;41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00" y="2495779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38"/>
          <p:cNvCxnSpPr>
            <a:stCxn id="411" idx="0"/>
            <a:endCxn id="412" idx="2"/>
          </p:cNvCxnSpPr>
          <p:nvPr/>
        </p:nvCxnSpPr>
        <p:spPr>
          <a:xfrm>
            <a:off x="4572125" y="2438500"/>
            <a:ext cx="0" cy="270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8"/>
          <p:cNvSpPr txBox="1"/>
          <p:nvPr/>
        </p:nvSpPr>
        <p:spPr>
          <a:xfrm>
            <a:off x="4846050" y="2949825"/>
            <a:ext cx="89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[style.color]=”colorTexto”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Welcome to {{ title }}!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100">
              <a:solidFill>
                <a:srgbClr val="90A4AE"/>
              </a:solidFill>
            </a:endParaRPr>
          </a:p>
        </p:txBody>
      </p:sp>
      <p:cxnSp>
        <p:nvCxnSpPr>
          <p:cNvPr id="420" name="Google Shape;420;p38"/>
          <p:cNvCxnSpPr>
            <a:stCxn id="421" idx="3"/>
            <a:endCxn id="422" idx="1"/>
          </p:cNvCxnSpPr>
          <p:nvPr/>
        </p:nvCxnSpPr>
        <p:spPr>
          <a:xfrm flipH="1" rot="10800000">
            <a:off x="2121050" y="3365700"/>
            <a:ext cx="3207600" cy="1437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8"/>
          <p:cNvSpPr/>
          <p:nvPr/>
        </p:nvSpPr>
        <p:spPr>
          <a:xfrm>
            <a:off x="556250" y="4707000"/>
            <a:ext cx="15648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5328500" y="3269875"/>
            <a:ext cx="20547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 txBox="1"/>
          <p:nvPr/>
        </p:nvSpPr>
        <p:spPr>
          <a:xfrm>
            <a:off x="113875" y="957100"/>
            <a:ext cx="56841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Event Binding ( )</a:t>
            </a:r>
            <a:endParaRPr b="1" sz="1800">
              <a:solidFill>
                <a:srgbClr val="000000"/>
              </a:solidFill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Permite manejar los eventos que producen los elementos html para enlazarlos a una función escrita en typescript.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0" name="Google Shape;4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87" y="1167350"/>
            <a:ext cx="848132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404" y="1190628"/>
            <a:ext cx="812895" cy="76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39"/>
          <p:cNvCxnSpPr>
            <a:stCxn id="430" idx="3"/>
            <a:endCxn id="431" idx="1"/>
          </p:cNvCxnSpPr>
          <p:nvPr/>
        </p:nvCxnSpPr>
        <p:spPr>
          <a:xfrm>
            <a:off x="6779919" y="1575200"/>
            <a:ext cx="107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3" name="Google Shape;433;p39"/>
          <p:cNvSpPr/>
          <p:nvPr/>
        </p:nvSpPr>
        <p:spPr>
          <a:xfrm>
            <a:off x="125" y="2438500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0" y="2870175"/>
            <a:ext cx="9144000" cy="227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/>
        </p:nvSpPr>
        <p:spPr>
          <a:xfrm>
            <a:off x="346150" y="2949825"/>
            <a:ext cx="41274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funcionClick()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”Click en el texto”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);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6" name="Google Shape;43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450" y="2511228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9"/>
          <p:cNvSpPr txBox="1"/>
          <p:nvPr/>
        </p:nvSpPr>
        <p:spPr>
          <a:xfrm>
            <a:off x="5096700" y="245573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669300" y="2472825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9" name="Google Shape;43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00" y="2495779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39"/>
          <p:cNvCxnSpPr>
            <a:stCxn id="433" idx="0"/>
            <a:endCxn id="434" idx="2"/>
          </p:cNvCxnSpPr>
          <p:nvPr/>
        </p:nvCxnSpPr>
        <p:spPr>
          <a:xfrm>
            <a:off x="4572125" y="2438500"/>
            <a:ext cx="0" cy="270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9"/>
          <p:cNvSpPr txBox="1"/>
          <p:nvPr/>
        </p:nvSpPr>
        <p:spPr>
          <a:xfrm>
            <a:off x="4738450" y="2949825"/>
            <a:ext cx="393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(click)=”funcionClick()”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Welcome to {{ title }}!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100">
              <a:solidFill>
                <a:srgbClr val="90A4AE"/>
              </a:solidFill>
            </a:endParaRPr>
          </a:p>
        </p:txBody>
      </p:sp>
      <p:cxnSp>
        <p:nvCxnSpPr>
          <p:cNvPr id="442" name="Google Shape;442;p39"/>
          <p:cNvCxnSpPr>
            <a:stCxn id="443" idx="3"/>
            <a:endCxn id="444" idx="1"/>
          </p:cNvCxnSpPr>
          <p:nvPr/>
        </p:nvCxnSpPr>
        <p:spPr>
          <a:xfrm flipH="1" rot="10800000">
            <a:off x="3669375" y="3361525"/>
            <a:ext cx="1599000" cy="1149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9"/>
          <p:cNvSpPr/>
          <p:nvPr/>
        </p:nvSpPr>
        <p:spPr>
          <a:xfrm>
            <a:off x="5268300" y="3265800"/>
            <a:ext cx="1992000" cy="191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757275" y="4151725"/>
            <a:ext cx="2912100" cy="719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pic>
        <p:nvPicPr>
          <p:cNvPr id="450" name="Google Shape;4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000" y="2185850"/>
            <a:ext cx="6360094" cy="38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620175" y="1338200"/>
            <a:ext cx="7932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Los botones “+” y “-” servirán para aumentar o reducir el tamaño del texto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El tamaño mínimo debe ser 8 y el máximo 25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1"/>
          <p:cNvSpPr txBox="1"/>
          <p:nvPr/>
        </p:nvSpPr>
        <p:spPr>
          <a:xfrm>
            <a:off x="113875" y="957100"/>
            <a:ext cx="52500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Two way data binding [( )]</a:t>
            </a:r>
            <a:endParaRPr b="1" sz="1800">
              <a:solidFill>
                <a:srgbClr val="000000"/>
              </a:solidFill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Permite manejar los eventos que producen los elementos html para enlazarlos a un</a:t>
            </a: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 atributo 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en typescript.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60" name="Google Shape;4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87" y="1167350"/>
            <a:ext cx="848132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404" y="1190628"/>
            <a:ext cx="812895" cy="769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41"/>
          <p:cNvCxnSpPr>
            <a:stCxn id="460" idx="3"/>
            <a:endCxn id="461" idx="1"/>
          </p:cNvCxnSpPr>
          <p:nvPr/>
        </p:nvCxnSpPr>
        <p:spPr>
          <a:xfrm>
            <a:off x="6779919" y="1575200"/>
            <a:ext cx="107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1"/>
          <p:cNvSpPr/>
          <p:nvPr/>
        </p:nvSpPr>
        <p:spPr>
          <a:xfrm>
            <a:off x="125" y="2438500"/>
            <a:ext cx="91440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0" y="2870175"/>
            <a:ext cx="9144000" cy="227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 txBox="1"/>
          <p:nvPr/>
        </p:nvSpPr>
        <p:spPr>
          <a:xfrm>
            <a:off x="346150" y="2949825"/>
            <a:ext cx="41274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selector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'app-root'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templateUrl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'./app.component.html'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styleUrls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8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'./app.component.css'</a:t>
            </a: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title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'app'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450" y="2511228"/>
            <a:ext cx="286250" cy="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 txBox="1"/>
          <p:nvPr/>
        </p:nvSpPr>
        <p:spPr>
          <a:xfrm>
            <a:off x="5096700" y="2455738"/>
            <a:ext cx="222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Google Sans"/>
                <a:ea typeface="Google Sans"/>
                <a:cs typeface="Google Sans"/>
                <a:sym typeface="Google Sans"/>
              </a:rPr>
              <a:t>app.component.html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669300" y="2472825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app.component.ts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69" name="Google Shape;46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00" y="2495779"/>
            <a:ext cx="286240" cy="29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1"/>
          <p:cNvCxnSpPr>
            <a:stCxn id="463" idx="0"/>
            <a:endCxn id="464" idx="2"/>
          </p:cNvCxnSpPr>
          <p:nvPr/>
        </p:nvCxnSpPr>
        <p:spPr>
          <a:xfrm>
            <a:off x="4572125" y="2438500"/>
            <a:ext cx="0" cy="270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1"/>
          <p:cNvSpPr txBox="1"/>
          <p:nvPr/>
        </p:nvSpPr>
        <p:spPr>
          <a:xfrm>
            <a:off x="4738450" y="2949825"/>
            <a:ext cx="393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Welcome to {{ title }}!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”text”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[(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”title”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2" name="Google Shape;472;p41"/>
          <p:cNvCxnSpPr>
            <a:stCxn id="473" idx="3"/>
            <a:endCxn id="474" idx="1"/>
          </p:cNvCxnSpPr>
          <p:nvPr/>
        </p:nvCxnSpPr>
        <p:spPr>
          <a:xfrm flipH="1" rot="10800000">
            <a:off x="1781175" y="4047475"/>
            <a:ext cx="4762800" cy="23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1"/>
          <p:cNvSpPr/>
          <p:nvPr/>
        </p:nvSpPr>
        <p:spPr>
          <a:xfrm>
            <a:off x="6543975" y="3936025"/>
            <a:ext cx="1546500" cy="222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569775" y="4158925"/>
            <a:ext cx="1211400" cy="254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1123300"/>
            <a:ext cx="9144000" cy="4020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25" y="2025300"/>
            <a:ext cx="7652123" cy="27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775" y="1305800"/>
            <a:ext cx="4706454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72000" y="4678450"/>
            <a:ext cx="3000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0097A7"/>
                </a:solidFill>
                <a:latin typeface="Google Sans"/>
                <a:ea typeface="Google Sans"/>
                <a:cs typeface="Google Sans"/>
                <a:sym typeface="Google Sans"/>
                <a:hlinkClick r:id="rId6"/>
              </a:rPr>
              <a:t>https://trends.google.es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480" name="Google Shape;4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/>
          <p:nvPr/>
        </p:nvSpPr>
        <p:spPr>
          <a:xfrm>
            <a:off x="0" y="1240025"/>
            <a:ext cx="9144000" cy="3903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367800" y="1384600"/>
            <a:ext cx="780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BrowserModule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NgModule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FormsModule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'@angular/forms'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'./app.component'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imports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BrowserModule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FormsModule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providers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[],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bootstrap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AppComponent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396700" y="1778900"/>
            <a:ext cx="3930000" cy="21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678900" y="3914725"/>
            <a:ext cx="1059000" cy="173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Crear una aplicación que permita calcular la cantidad de dólares que puedo comprar con x cantidad de pesos chilenos. El valor del dólar debe ser definido como una variable en el Componente.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Cre</a:t>
            </a:r>
            <a:r>
              <a:rPr lang="es-419"/>
              <a:t>ar una aplicación que permita calcular el promedio de 4 notas (ingresadas en un formulario), el valor del promedio debe ser mostrado en diferentes colores de acuerdo a estas reglas.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1 - 3  = Rojo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4 - 5 = Amarillo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6 - 7 = Verde</a:t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</a:t>
            </a:r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1324422"/>
            <a:ext cx="2939675" cy="28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4"/>
          <p:cNvSpPr txBox="1"/>
          <p:nvPr/>
        </p:nvSpPr>
        <p:spPr>
          <a:xfrm>
            <a:off x="299700" y="4531875"/>
            <a:ext cx="300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https://www.typescriptlang.org/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3909550" y="1367050"/>
            <a:ext cx="48675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TypeScript es un lenguaje de programación libre y de código abierto desarrollado y mantenido por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Microsoft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 un </a:t>
            </a: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superconjunto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de JavaScript, que esencialmente añade tipado estático y objetos basados en clases.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547" y="3705797"/>
            <a:ext cx="4008325" cy="1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</a:t>
            </a:r>
            <a:endParaRPr/>
          </a:p>
        </p:txBody>
      </p:sp>
      <p:pic>
        <p:nvPicPr>
          <p:cNvPr id="507" name="Google Shape;5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5"/>
          <p:cNvSpPr/>
          <p:nvPr/>
        </p:nvSpPr>
        <p:spPr>
          <a:xfrm>
            <a:off x="0" y="1240025"/>
            <a:ext cx="9144000" cy="3903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 txBox="1"/>
          <p:nvPr/>
        </p:nvSpPr>
        <p:spPr>
          <a:xfrm>
            <a:off x="396625" y="1547600"/>
            <a:ext cx="369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isDone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boolean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Numeros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entero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6.2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hex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0xf00d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binary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0b1010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octal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s-419" sz="12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744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4153750" y="1507175"/>
            <a:ext cx="476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Cadenas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“</a:t>
            </a:r>
            <a:r>
              <a:rPr lang="es-419" sz="12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Juan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lastName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’</a:t>
            </a:r>
            <a:r>
              <a:rPr lang="es-419" sz="12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Maldonado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Template String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sentence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2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`Hola $name $lastName`</a:t>
            </a:r>
            <a:r>
              <a:rPr lang="es-419" sz="12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</a:t>
            </a:r>
            <a:endParaRPr/>
          </a:p>
        </p:txBody>
      </p:sp>
      <p:pic>
        <p:nvPicPr>
          <p:cNvPr id="516" name="Google Shape;5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6"/>
          <p:cNvSpPr/>
          <p:nvPr/>
        </p:nvSpPr>
        <p:spPr>
          <a:xfrm>
            <a:off x="0" y="1240025"/>
            <a:ext cx="9144000" cy="3903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8" name="Google Shape;518;p46"/>
          <p:cNvSpPr txBox="1"/>
          <p:nvPr/>
        </p:nvSpPr>
        <p:spPr>
          <a:xfrm>
            <a:off x="396625" y="1547600"/>
            <a:ext cx="373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Listas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Tuplas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9" name="Google Shape;519;p46"/>
          <p:cNvSpPr txBox="1"/>
          <p:nvPr/>
        </p:nvSpPr>
        <p:spPr>
          <a:xfrm>
            <a:off x="4802775" y="1507175"/>
            <a:ext cx="430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  <a:t>// Sin tipo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notSure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any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notSure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"maybe a string instead"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notSure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</a:t>
            </a:r>
            <a:endParaRPr/>
          </a:p>
        </p:txBody>
      </p:sp>
      <p:pic>
        <p:nvPicPr>
          <p:cNvPr id="525" name="Google Shape;5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7"/>
          <p:cNvSpPr/>
          <p:nvPr/>
        </p:nvSpPr>
        <p:spPr>
          <a:xfrm>
            <a:off x="0" y="1240025"/>
            <a:ext cx="9144000" cy="3903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415000" y="1523075"/>
            <a:ext cx="4947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calcularAreaCirculo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radio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radio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calcularAreaCirculo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calcularAreaCirculo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radio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):number {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-419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radio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8" name="Google Shape;528;p47"/>
          <p:cNvCxnSpPr/>
          <p:nvPr/>
        </p:nvCxnSpPr>
        <p:spPr>
          <a:xfrm>
            <a:off x="310125" y="3136625"/>
            <a:ext cx="868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</a:t>
            </a:r>
            <a:endParaRPr/>
          </a:p>
        </p:txBody>
      </p:sp>
      <p:pic>
        <p:nvPicPr>
          <p:cNvPr id="534" name="Google Shape;5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8"/>
          <p:cNvSpPr/>
          <p:nvPr/>
        </p:nvSpPr>
        <p:spPr>
          <a:xfrm>
            <a:off x="0" y="1240025"/>
            <a:ext cx="9144000" cy="3903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8"/>
          <p:cNvSpPr txBox="1"/>
          <p:nvPr/>
        </p:nvSpPr>
        <p:spPr>
          <a:xfrm>
            <a:off x="3894150" y="1497125"/>
            <a:ext cx="4947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'./Address'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name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address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saludar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hola mi nombre es $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}`;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48"/>
          <p:cNvSpPr/>
          <p:nvPr/>
        </p:nvSpPr>
        <p:spPr>
          <a:xfrm>
            <a:off x="5011975" y="1786400"/>
            <a:ext cx="526500" cy="254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3894150" y="1532300"/>
            <a:ext cx="2985600" cy="254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8"/>
          <p:cNvSpPr/>
          <p:nvPr/>
        </p:nvSpPr>
        <p:spPr>
          <a:xfrm>
            <a:off x="3988875" y="2276025"/>
            <a:ext cx="1607100" cy="485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"/>
          <p:cNvSpPr/>
          <p:nvPr/>
        </p:nvSpPr>
        <p:spPr>
          <a:xfrm>
            <a:off x="3988875" y="2948975"/>
            <a:ext cx="2487000" cy="77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"/>
          <p:cNvSpPr/>
          <p:nvPr/>
        </p:nvSpPr>
        <p:spPr>
          <a:xfrm>
            <a:off x="3988875" y="3872825"/>
            <a:ext cx="3554100" cy="77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8"/>
          <p:cNvSpPr txBox="1"/>
          <p:nvPr/>
        </p:nvSpPr>
        <p:spPr>
          <a:xfrm>
            <a:off x="506875" y="1446800"/>
            <a:ext cx="1761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Definición de Imports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3" name="Google Shape;543;p48"/>
          <p:cNvSpPr txBox="1"/>
          <p:nvPr/>
        </p:nvSpPr>
        <p:spPr>
          <a:xfrm>
            <a:off x="7354175" y="1758188"/>
            <a:ext cx="1607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Nombre de la clase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514300" y="3095675"/>
            <a:ext cx="1218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Constructor 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5" name="Google Shape;545;p48"/>
          <p:cNvSpPr txBox="1"/>
          <p:nvPr/>
        </p:nvSpPr>
        <p:spPr>
          <a:xfrm>
            <a:off x="540775" y="4049825"/>
            <a:ext cx="1117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Métodos 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46" name="Google Shape;546;p48"/>
          <p:cNvCxnSpPr>
            <a:stCxn id="542" idx="3"/>
            <a:endCxn id="538" idx="1"/>
          </p:cNvCxnSpPr>
          <p:nvPr/>
        </p:nvCxnSpPr>
        <p:spPr>
          <a:xfrm>
            <a:off x="2267875" y="1659350"/>
            <a:ext cx="1626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8"/>
          <p:cNvCxnSpPr>
            <a:stCxn id="543" idx="1"/>
            <a:endCxn id="537" idx="3"/>
          </p:cNvCxnSpPr>
          <p:nvPr/>
        </p:nvCxnSpPr>
        <p:spPr>
          <a:xfrm rot="10800000">
            <a:off x="5538575" y="1913438"/>
            <a:ext cx="1815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8"/>
          <p:cNvCxnSpPr>
            <a:stCxn id="544" idx="3"/>
            <a:endCxn id="540" idx="1"/>
          </p:cNvCxnSpPr>
          <p:nvPr/>
        </p:nvCxnSpPr>
        <p:spPr>
          <a:xfrm>
            <a:off x="1732900" y="3338525"/>
            <a:ext cx="225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8"/>
          <p:cNvCxnSpPr>
            <a:stCxn id="545" idx="3"/>
            <a:endCxn id="541" idx="1"/>
          </p:cNvCxnSpPr>
          <p:nvPr/>
        </p:nvCxnSpPr>
        <p:spPr>
          <a:xfrm>
            <a:off x="1658575" y="4262375"/>
            <a:ext cx="2330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8"/>
          <p:cNvSpPr txBox="1"/>
          <p:nvPr/>
        </p:nvSpPr>
        <p:spPr>
          <a:xfrm>
            <a:off x="594675" y="2322163"/>
            <a:ext cx="1218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Atributos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51" name="Google Shape;551;p48"/>
          <p:cNvCxnSpPr>
            <a:stCxn id="550" idx="3"/>
            <a:endCxn id="539" idx="1"/>
          </p:cNvCxnSpPr>
          <p:nvPr/>
        </p:nvCxnSpPr>
        <p:spPr>
          <a:xfrm flipH="1" rot="10800000">
            <a:off x="1813275" y="2518813"/>
            <a:ext cx="2175600" cy="15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901700" y="4673850"/>
            <a:ext cx="5340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0097A7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https://insights.stackoverflow.com/survey/2019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3166" r="0" t="12380"/>
          <a:stretch/>
        </p:blipFill>
        <p:spPr>
          <a:xfrm>
            <a:off x="259600" y="1011025"/>
            <a:ext cx="7615876" cy="3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75" y="2327825"/>
            <a:ext cx="4645901" cy="299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63600" y="1963600"/>
            <a:ext cx="893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63600" y="1336900"/>
            <a:ext cx="893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259600" y="1423000"/>
            <a:ext cx="424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js 1.x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- 2010 - 2014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566375" y="2133213"/>
            <a:ext cx="424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2.x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- 2014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442200" y="2672288"/>
            <a:ext cx="424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4.x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- 2016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238525" y="3211350"/>
            <a:ext cx="424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5.x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- 2017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154125" y="3750413"/>
            <a:ext cx="3177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6.x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- 2018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877825" y="4213300"/>
            <a:ext cx="3177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Angular 7.x</a:t>
            </a:r>
            <a:r>
              <a:rPr lang="es-419" sz="2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- 2019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16025" y="4670500"/>
            <a:ext cx="3177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Angular </a:t>
            </a:r>
            <a:r>
              <a:rPr b="1" lang="es-419" sz="2000"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9</a:t>
            </a:r>
            <a:r>
              <a:rPr b="1" lang="es-419" sz="20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.x</a:t>
            </a:r>
            <a:r>
              <a:rPr lang="es-419" sz="20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 - 20</a:t>
            </a:r>
            <a:r>
              <a:rPr lang="es-419" sz="2000"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20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50" y="2359463"/>
            <a:ext cx="2187674" cy="1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4388" y="2269412"/>
            <a:ext cx="666425" cy="6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7151" y="2149312"/>
            <a:ext cx="730129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7088" y="4025709"/>
            <a:ext cx="666425" cy="6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8263" y="4031524"/>
            <a:ext cx="666425" cy="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89438" y="4025691"/>
            <a:ext cx="666425" cy="66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23775" y="1410725"/>
            <a:ext cx="1267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Cliente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707738" y="1412950"/>
            <a:ext cx="1267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Servidor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9488" y="4178109"/>
            <a:ext cx="666425" cy="6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0663" y="4183924"/>
            <a:ext cx="666425" cy="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1838" y="4178091"/>
            <a:ext cx="666425" cy="66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2607275" y="2279050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607275" y="2962775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688750" y="3589500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470325" y="2281275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8" name="Google Shape;128;p18"/>
          <p:cNvCxnSpPr>
            <a:stCxn id="124" idx="6"/>
          </p:cNvCxnSpPr>
          <p:nvPr/>
        </p:nvCxnSpPr>
        <p:spPr>
          <a:xfrm>
            <a:off x="2945075" y="2447950"/>
            <a:ext cx="2714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114" idx="2"/>
            <a:endCxn id="125" idx="6"/>
          </p:cNvCxnSpPr>
          <p:nvPr/>
        </p:nvCxnSpPr>
        <p:spPr>
          <a:xfrm rot="5400000">
            <a:off x="4418400" y="1462537"/>
            <a:ext cx="195900" cy="3142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6" idx="4"/>
            <a:endCxn id="123" idx="1"/>
          </p:cNvCxnSpPr>
          <p:nvPr/>
        </p:nvCxnSpPr>
        <p:spPr>
          <a:xfrm flipH="1" rot="-5400000">
            <a:off x="3309200" y="2475750"/>
            <a:ext cx="581100" cy="3484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3158075" y="2042850"/>
            <a:ext cx="106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Page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158075" y="2706050"/>
            <a:ext cx="1728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Render in browser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387275" y="2342150"/>
            <a:ext cx="106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810875" y="4094075"/>
            <a:ext cx="1728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Assets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4861725" y="1228775"/>
            <a:ext cx="0" cy="3805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350" y="2283263"/>
            <a:ext cx="2187674" cy="1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88" y="2193212"/>
            <a:ext cx="666425" cy="6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4301" y="4327799"/>
            <a:ext cx="730129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613" y="3372309"/>
            <a:ext cx="666425" cy="6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6788" y="3378124"/>
            <a:ext cx="666425" cy="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17963" y="3372291"/>
            <a:ext cx="666425" cy="66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357175" y="1334525"/>
            <a:ext cx="1267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Cliente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241138" y="1336750"/>
            <a:ext cx="1267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Servidor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013" y="3524709"/>
            <a:ext cx="666425" cy="6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9188" y="3530524"/>
            <a:ext cx="666425" cy="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70363" y="3524691"/>
            <a:ext cx="666425" cy="66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3140675" y="2202850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140675" y="2886575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222150" y="3513300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719900" y="3513288"/>
            <a:ext cx="337800" cy="337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57" name="Google Shape;157;p19"/>
          <p:cNvCxnSpPr>
            <a:stCxn id="153" idx="6"/>
          </p:cNvCxnSpPr>
          <p:nvPr/>
        </p:nvCxnSpPr>
        <p:spPr>
          <a:xfrm>
            <a:off x="3478475" y="2371750"/>
            <a:ext cx="2714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43" idx="2"/>
            <a:endCxn id="154" idx="6"/>
          </p:cNvCxnSpPr>
          <p:nvPr/>
        </p:nvCxnSpPr>
        <p:spPr>
          <a:xfrm rot="5400000">
            <a:off x="4951800" y="1386337"/>
            <a:ext cx="195900" cy="3142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5" idx="4"/>
            <a:endCxn id="152" idx="0"/>
          </p:cNvCxnSpPr>
          <p:nvPr/>
        </p:nvCxnSpPr>
        <p:spPr>
          <a:xfrm rot="-5400000">
            <a:off x="4134050" y="1781700"/>
            <a:ext cx="326400" cy="3812400"/>
          </a:xfrm>
          <a:prstGeom prst="bentConnector5">
            <a:avLst>
              <a:gd fmla="val -72955" name="adj1"/>
              <a:gd fmla="val 47847" name="adj2"/>
              <a:gd fmla="val 172958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3691475" y="1966650"/>
            <a:ext cx="106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Page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691475" y="2629850"/>
            <a:ext cx="1728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Render in browser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765350" y="4382038"/>
            <a:ext cx="106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410096" y="3678888"/>
            <a:ext cx="1134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Get Assets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5395125" y="1152575"/>
            <a:ext cx="0" cy="3805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>
            <a:stCxn id="156" idx="4"/>
            <a:endCxn id="144" idx="1"/>
          </p:cNvCxnSpPr>
          <p:nvPr/>
        </p:nvCxnSpPr>
        <p:spPr>
          <a:xfrm flipH="1" rot="-5400000">
            <a:off x="3694200" y="2045688"/>
            <a:ext cx="884700" cy="4495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607550" y="2535200"/>
            <a:ext cx="3319800" cy="121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37671"/>
          <a:stretch/>
        </p:blipFill>
        <p:spPr>
          <a:xfrm>
            <a:off x="4924200" y="2592864"/>
            <a:ext cx="3244900" cy="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764050" y="2671388"/>
            <a:ext cx="2973900" cy="38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NodeJS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764050" y="3195763"/>
            <a:ext cx="2973900" cy="38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NPM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764050" y="3924813"/>
            <a:ext cx="2973900" cy="387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Angular Cli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64050" y="2028288"/>
            <a:ext cx="214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Requerimientos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924200" y="2028288"/>
            <a:ext cx="2149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Desarrollo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450" y="2479500"/>
            <a:ext cx="9143100" cy="2664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59600" y="1384950"/>
            <a:ext cx="86682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Google Sans"/>
                <a:ea typeface="Google Sans"/>
                <a:cs typeface="Google Sans"/>
                <a:sym typeface="Google Sans"/>
              </a:rPr>
              <a:t>Angular-Cli es una herramienta de consola que permite realizar operaciones con angular usando las mejores prácticas.</a:t>
            </a:r>
            <a:endParaRPr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091375" y="2887350"/>
            <a:ext cx="5272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#Instalación </a:t>
            </a:r>
            <a:endParaRPr sz="24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-g @angular/cli</a:t>
            </a:r>
            <a:endParaRPr sz="24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2619600" y="4467950"/>
            <a:ext cx="3904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https://cli.angular.io/</a:t>
            </a:r>
            <a:endParaRPr sz="3000">
              <a:highlight>
                <a:srgbClr val="FFE599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07625" y="2295788"/>
            <a:ext cx="2973900" cy="387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Angular Cli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