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Ubuntu"/>
      <p:regular r:id="rId25"/>
      <p:bold r:id="rId26"/>
      <p:italic r:id="rId27"/>
      <p:boldItalic r:id="rId28"/>
    </p:embeddedFont>
    <p:embeddedFont>
      <p:font typeface="Source Code Pro"/>
      <p:regular r:id="rId29"/>
      <p:bold r:id="rId30"/>
      <p:italic r:id="rId31"/>
      <p:boldItalic r:id="rId32"/>
    </p:embeddedFont>
    <p:embeddedFont>
      <p:font typeface="Google Sans"/>
      <p:regular r:id="rId33"/>
      <p:bold r:id="rId34"/>
      <p:italic r:id="rId35"/>
      <p:boldItalic r:id="rId36"/>
    </p:embeddedFont>
    <p:embeddedFont>
      <p:font typeface="Oswald"/>
      <p:regular r:id="rId37"/>
      <p:bold r:id="rId38"/>
    </p:embeddedFont>
    <p:embeddedFont>
      <p:font typeface="Roboto Mon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-bold.fntdata"/><Relationship Id="rId25" Type="http://schemas.openxmlformats.org/officeDocument/2006/relationships/font" Target="fonts/Ubuntu-regular.fntdata"/><Relationship Id="rId28" Type="http://schemas.openxmlformats.org/officeDocument/2006/relationships/font" Target="fonts/Ubuntu-boldItalic.fntdata"/><Relationship Id="rId27" Type="http://schemas.openxmlformats.org/officeDocument/2006/relationships/font" Target="fonts/Ubuntu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33" Type="http://schemas.openxmlformats.org/officeDocument/2006/relationships/font" Target="fonts/GoogleSans-regular.fntdata"/><Relationship Id="rId10" Type="http://schemas.openxmlformats.org/officeDocument/2006/relationships/slide" Target="slides/slide5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35" Type="http://schemas.openxmlformats.org/officeDocument/2006/relationships/font" Target="fonts/GoogleSans-italic.fntdata"/><Relationship Id="rId12" Type="http://schemas.openxmlformats.org/officeDocument/2006/relationships/slide" Target="slides/slide7.xml"/><Relationship Id="rId34" Type="http://schemas.openxmlformats.org/officeDocument/2006/relationships/font" Target="fonts/GoogleSans-bold.fntdata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font" Target="fonts/GoogleSans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b0273b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b0273b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df9f9cf2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df9f9cf2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df9f9cf2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df9f9cf2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df9f9cf2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df9f9cf2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df9f9cf2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df9f9cf2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df9f9cf2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df9f9cf2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df9f9cf2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df9f9cf2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df9f9cf2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df9f9cf2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df9f9cf2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df9f9cf2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df9f9cf2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df9f9cf2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df9f9cf2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df9f9cf2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df9f9cf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df9f9cf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df9f9cf2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df9f9cf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df9f9cf2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df9f9cf2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df9f9cf2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df9f9cf2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df9f9cf2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df9f9cf2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df9f9cf2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df9f9cf2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f9f9cf2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df9f9cf2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df9f9cf2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df9f9cf2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cxnSp>
        <p:nvCxnSpPr>
          <p:cNvPr id="53" name="Google Shape;53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Char char="●"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buntu"/>
              <a:buChar char="○"/>
              <a:defRPr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tu Futuro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Agosto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/>
          <p:nvPr/>
        </p:nvSpPr>
        <p:spPr>
          <a:xfrm>
            <a:off x="514350" y="17100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Crear una aplicación angular que permita crear una playlist, según las canciones que agregue mediante un formulario. La lista de canciones debe ser mostrada en una tabla.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6750" y="1020275"/>
            <a:ext cx="5324850" cy="3836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/>
          <p:nvPr/>
        </p:nvSpPr>
        <p:spPr>
          <a:xfrm>
            <a:off x="0" y="2389975"/>
            <a:ext cx="9144000" cy="27534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259600" y="1241200"/>
            <a:ext cx="86781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NgClass</a:t>
            </a:r>
            <a:endParaRPr b="1"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Directiva estructural que permite incluir una clase en base a una condición de true o false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825" y="2566650"/>
            <a:ext cx="8881625" cy="247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/>
        </p:nvSpPr>
        <p:spPr>
          <a:xfrm>
            <a:off x="259600" y="1241200"/>
            <a:ext cx="86781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El routing en Angular nos permite implementar navegación en nuestra aplicación, podemos asignar vistas/componentes específicos para cada url que deseemos. 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Routing nos permite enviar y recibir parámetros.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3275" y="2583101"/>
            <a:ext cx="4803550" cy="346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8775" y="2521700"/>
            <a:ext cx="4855234" cy="40470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/>
          <p:nvPr/>
        </p:nvSpPr>
        <p:spPr>
          <a:xfrm>
            <a:off x="5221150" y="2946150"/>
            <a:ext cx="1661100" cy="2991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FFFFFF"/>
                </a:solidFill>
              </a:rPr>
              <a:t>/promedio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627475" y="2969250"/>
            <a:ext cx="1573800" cy="2529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/>
              <a:t>/playlist</a:t>
            </a:r>
            <a:endParaRPr b="1"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/>
          <p:nvPr/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121800" y="121025"/>
            <a:ext cx="9022200" cy="48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419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BrowserModule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s-419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'@angular/platform-browser'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419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NgModule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s-419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419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FormsModule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s-419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'@angular/forms'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419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AppRoutingModule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s-419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'./app-routing.module'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419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AppComponent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s-419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'./app.component'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419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CalcularPromedioComponent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s-419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'./componentes/calcular-promedio/calcular-promedio.component'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s-419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NgModule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declarations: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AppComponent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CalcularPromedioComponent</a:t>
            </a:r>
            <a:endParaRPr sz="9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],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imports: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BrowserModule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AppRoutingModule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FormsModule</a:t>
            </a:r>
            <a:endParaRPr sz="9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],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providers: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[],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bootstrap: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s-419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AppComponent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AppModule</a:t>
            </a:r>
            <a:r>
              <a:rPr lang="es-419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}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203250" y="1005875"/>
            <a:ext cx="3911700" cy="2589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331425" y="3294325"/>
            <a:ext cx="1362900" cy="2589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913725" y="1282850"/>
            <a:ext cx="6541500" cy="337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NgModule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s-419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RouterModule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s-419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'@angular/router'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[];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s-419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NgModule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imports: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RouterModule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forRoot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)],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exports: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RouterModule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AppRoutingModule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}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913725" y="2339350"/>
            <a:ext cx="2977200" cy="2589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/>
        </p:nvSpPr>
        <p:spPr>
          <a:xfrm>
            <a:off x="7455225" y="2211250"/>
            <a:ext cx="1728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Definir las rutas</a:t>
            </a:r>
            <a:endParaRPr/>
          </a:p>
        </p:txBody>
      </p:sp>
      <p:cxnSp>
        <p:nvCxnSpPr>
          <p:cNvPr id="216" name="Google Shape;216;p26"/>
          <p:cNvCxnSpPr>
            <a:stCxn id="214" idx="3"/>
            <a:endCxn id="215" idx="1"/>
          </p:cNvCxnSpPr>
          <p:nvPr/>
        </p:nvCxnSpPr>
        <p:spPr>
          <a:xfrm>
            <a:off x="3890925" y="2468800"/>
            <a:ext cx="3564300" cy="0"/>
          </a:xfrm>
          <a:prstGeom prst="straightConnector1">
            <a:avLst/>
          </a:prstGeom>
          <a:noFill/>
          <a:ln cap="flat" cmpd="sng" w="9525">
            <a:solidFill>
              <a:srgbClr val="66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7"/>
          <p:cNvSpPr txBox="1"/>
          <p:nvPr/>
        </p:nvSpPr>
        <p:spPr>
          <a:xfrm>
            <a:off x="259600" y="1203500"/>
            <a:ext cx="8416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-419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es-419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8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es-419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s-419" sz="1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s-419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-419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component:HomeComponent</a:t>
            </a:r>
            <a:r>
              <a:rPr lang="es-419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s-419" sz="1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s-419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"promedio"</a:t>
            </a:r>
            <a:r>
              <a:rPr lang="es-419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component:CalcularPromedioComponent</a:t>
            </a:r>
            <a:r>
              <a:rPr lang="es-419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s-419" sz="1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s-419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"playlist"</a:t>
            </a:r>
            <a:r>
              <a:rPr lang="es-419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8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component:PlaylistComponent</a:t>
            </a:r>
            <a:r>
              <a:rPr lang="es-419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7500" y="3125925"/>
            <a:ext cx="4855234" cy="404702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/>
        </p:nvSpPr>
        <p:spPr>
          <a:xfrm>
            <a:off x="3494525" y="3535150"/>
            <a:ext cx="966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FFFFFF"/>
                </a:solidFill>
              </a:rPr>
              <a:t>/promedio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2781625" y="3573475"/>
            <a:ext cx="1409100" cy="2991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/>
          <p:nvPr/>
        </p:nvSpPr>
        <p:spPr>
          <a:xfrm>
            <a:off x="619050" y="2122912"/>
            <a:ext cx="2048400" cy="2991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2894775" y="2122900"/>
            <a:ext cx="4855200" cy="2991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27"/>
          <p:cNvCxnSpPr>
            <a:stCxn id="226" idx="1"/>
            <a:endCxn id="227" idx="2"/>
          </p:cNvCxnSpPr>
          <p:nvPr/>
        </p:nvCxnSpPr>
        <p:spPr>
          <a:xfrm rot="10800000">
            <a:off x="1643125" y="2421925"/>
            <a:ext cx="1138500" cy="13011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7"/>
          <p:cNvSpPr/>
          <p:nvPr/>
        </p:nvSpPr>
        <p:spPr>
          <a:xfrm>
            <a:off x="2190500" y="4362100"/>
            <a:ext cx="4072200" cy="719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" name="Google Shape;231;p27"/>
          <p:cNvCxnSpPr>
            <a:stCxn id="230" idx="3"/>
            <a:endCxn id="228" idx="3"/>
          </p:cNvCxnSpPr>
          <p:nvPr/>
        </p:nvCxnSpPr>
        <p:spPr>
          <a:xfrm flipH="1" rot="10800000">
            <a:off x="6262700" y="2272600"/>
            <a:ext cx="1487400" cy="2449200"/>
          </a:xfrm>
          <a:prstGeom prst="bentConnector3">
            <a:avLst>
              <a:gd fmla="val 11600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 txBox="1"/>
          <p:nvPr/>
        </p:nvSpPr>
        <p:spPr>
          <a:xfrm>
            <a:off x="1919550" y="1788625"/>
            <a:ext cx="5304900" cy="237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"container-fluid"</a:t>
            </a: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Componente Principal</a:t>
            </a: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Esto es parte del componente principal</a:t>
            </a: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router-outlet</a:t>
            </a: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s-419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router-outlet</a:t>
            </a: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2060650" y="2844925"/>
            <a:ext cx="3747000" cy="2589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9"/>
          <p:cNvSpPr/>
          <p:nvPr/>
        </p:nvSpPr>
        <p:spPr>
          <a:xfrm>
            <a:off x="2682525" y="1915950"/>
            <a:ext cx="3380400" cy="1082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AppComponent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7" name="Google Shape;247;p29"/>
          <p:cNvSpPr/>
          <p:nvPr/>
        </p:nvSpPr>
        <p:spPr>
          <a:xfrm>
            <a:off x="496975" y="3775850"/>
            <a:ext cx="3380400" cy="4533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PlaylistComponent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8" name="Google Shape;248;p29"/>
          <p:cNvSpPr/>
          <p:nvPr/>
        </p:nvSpPr>
        <p:spPr>
          <a:xfrm>
            <a:off x="4995650" y="3775850"/>
            <a:ext cx="3380400" cy="453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CalcularPromedioComponent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9" name="Google Shape;249;p29"/>
          <p:cNvSpPr/>
          <p:nvPr/>
        </p:nvSpPr>
        <p:spPr>
          <a:xfrm>
            <a:off x="2945775" y="2490900"/>
            <a:ext cx="2853900" cy="4044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router-outlet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50" name="Google Shape;250;p29"/>
          <p:cNvCxnSpPr>
            <a:stCxn id="249" idx="1"/>
            <a:endCxn id="247" idx="0"/>
          </p:cNvCxnSpPr>
          <p:nvPr/>
        </p:nvCxnSpPr>
        <p:spPr>
          <a:xfrm flipH="1">
            <a:off x="2187075" y="2693100"/>
            <a:ext cx="758700" cy="10827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9"/>
          <p:cNvCxnSpPr>
            <a:stCxn id="249" idx="3"/>
            <a:endCxn id="248" idx="0"/>
          </p:cNvCxnSpPr>
          <p:nvPr/>
        </p:nvCxnSpPr>
        <p:spPr>
          <a:xfrm>
            <a:off x="5799675" y="2693100"/>
            <a:ext cx="886200" cy="10827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9"/>
          <p:cNvSpPr txBox="1"/>
          <p:nvPr/>
        </p:nvSpPr>
        <p:spPr>
          <a:xfrm>
            <a:off x="1742575" y="3032250"/>
            <a:ext cx="8892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/playlist</a:t>
            </a:r>
            <a:endParaRPr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6138500" y="3032250"/>
            <a:ext cx="10947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/promedio</a:t>
            </a:r>
            <a:endParaRPr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259" name="Google Shape;2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0"/>
          <p:cNvSpPr/>
          <p:nvPr/>
        </p:nvSpPr>
        <p:spPr>
          <a:xfrm>
            <a:off x="0" y="2694550"/>
            <a:ext cx="9144000" cy="25251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"/>
          <p:cNvSpPr txBox="1"/>
          <p:nvPr/>
        </p:nvSpPr>
        <p:spPr>
          <a:xfrm>
            <a:off x="259600" y="1310350"/>
            <a:ext cx="85863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href</a:t>
            </a:r>
            <a:r>
              <a:rPr lang="es-419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-&gt; enlace tradicional, con redirección, si se hace click te lleva a otra página (como si fuera otra distinta), </a:t>
            </a:r>
            <a:r>
              <a:rPr b="1" lang="es-419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recargando todo</a:t>
            </a:r>
            <a:r>
              <a:rPr lang="es-419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, no recomendable para una </a:t>
            </a:r>
            <a:r>
              <a:rPr b="1" lang="es-419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SPA</a:t>
            </a:r>
            <a:r>
              <a:rPr lang="es-419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routerLink</a:t>
            </a:r>
            <a:r>
              <a:rPr lang="es-419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-&gt; mantiene el </a:t>
            </a:r>
            <a:r>
              <a:rPr b="1" lang="es-419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index.html</a:t>
            </a:r>
            <a:r>
              <a:rPr lang="es-419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y usando </a:t>
            </a:r>
            <a:r>
              <a:rPr b="1" lang="es-419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&lt;router-outlet&gt;&lt;/router-outlet&gt;</a:t>
            </a:r>
            <a:r>
              <a:rPr lang="es-419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quita y pone el componente al que hace referencia, mostrándolo en esa parte del </a:t>
            </a:r>
            <a:r>
              <a:rPr b="1" lang="es-419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index.html</a:t>
            </a:r>
            <a:r>
              <a:rPr lang="es-419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1387450" y="3249675"/>
            <a:ext cx="7121100" cy="16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419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s-419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"playlist"</a:t>
            </a:r>
            <a:r>
              <a:rPr lang="es-419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419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Playlist</a:t>
            </a:r>
            <a:r>
              <a:rPr lang="es-419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419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419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419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routerLink</a:t>
            </a:r>
            <a:r>
              <a:rPr b="1" lang="es-419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-419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"playlist"</a:t>
            </a:r>
            <a:r>
              <a:rPr lang="es-419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419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Playlist</a:t>
            </a:r>
            <a:r>
              <a:rPr lang="es-419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419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</a:t>
            </a:r>
            <a:endParaRPr/>
          </a:p>
        </p:txBody>
      </p:sp>
      <p:sp>
        <p:nvSpPr>
          <p:cNvPr id="268" name="Google Shape;268;p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Agregue una tercera ruta, que muestre el login que hizo clases atrás. La vista debe validar que el usuario sea “admin” y la contraseña “1234”.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Tras login correcto, debe dirigirse a la vista con la playlist.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/>
              <a:t>Tras error de login, mostrar una alerta indicando el error. </a:t>
            </a:r>
            <a:endParaRPr/>
          </a:p>
        </p:txBody>
      </p:sp>
      <p:pic>
        <p:nvPicPr>
          <p:cNvPr id="269" name="Google Shape;2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9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018500" y="548500"/>
            <a:ext cx="5125500" cy="25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s-419"/>
              <a:t>Angular construye las páginas basado en sus componentes, los cuales pueden reutilizarse. Para crear un nuevo componente: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450" y="3127550"/>
            <a:ext cx="9143100" cy="2016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417450" y="3519225"/>
            <a:ext cx="83091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#Crear un nuevo componente </a:t>
            </a:r>
            <a:endParaRPr sz="24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419" sz="2400">
                <a:solidFill>
                  <a:srgbClr val="7AF84E"/>
                </a:solidFill>
                <a:latin typeface="Courier New"/>
                <a:ea typeface="Courier New"/>
                <a:cs typeface="Courier New"/>
                <a:sym typeface="Courier New"/>
              </a:rPr>
              <a:t> ng g component </a:t>
            </a:r>
            <a:r>
              <a:rPr lang="es-419" sz="2400">
                <a:solidFill>
                  <a:srgbClr val="7AF84E"/>
                </a:solidFill>
                <a:latin typeface="Courier New"/>
                <a:ea typeface="Courier New"/>
                <a:cs typeface="Courier New"/>
                <a:sym typeface="Courier New"/>
              </a:rPr>
              <a:t>components/CalcularPromedio</a:t>
            </a:r>
            <a:endParaRPr sz="2400">
              <a:solidFill>
                <a:srgbClr val="7AF8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7AF8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50775" y="2984538"/>
            <a:ext cx="2973900" cy="3873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Angular Cli</a:t>
            </a:r>
            <a:endParaRPr b="1"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600" y="1363875"/>
            <a:ext cx="383925" cy="383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595" y="2377116"/>
            <a:ext cx="383930" cy="38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601" y="1863849"/>
            <a:ext cx="383925" cy="38060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732825" y="1353050"/>
            <a:ext cx="31596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calcular-promedio.component.html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732825" y="1849675"/>
            <a:ext cx="30954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calcular-promedio.component.css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732825" y="2373375"/>
            <a:ext cx="2973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calcular-promedio.component.ts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3424850" y="4038325"/>
            <a:ext cx="1863900" cy="3666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5447625" y="4038325"/>
            <a:ext cx="3095400" cy="3666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4534975" y="2220975"/>
            <a:ext cx="9726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Carpeta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7299575" y="2224725"/>
            <a:ext cx="1496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Google Sans"/>
                <a:ea typeface="Google Sans"/>
                <a:cs typeface="Google Sans"/>
                <a:sym typeface="Google Sans"/>
              </a:rPr>
              <a:t>Nombre del Componente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4" name="Google Shape;84;p14"/>
          <p:cNvCxnSpPr>
            <a:stCxn id="80" idx="0"/>
            <a:endCxn id="82" idx="3"/>
          </p:cNvCxnSpPr>
          <p:nvPr/>
        </p:nvCxnSpPr>
        <p:spPr>
          <a:xfrm rot="-5400000">
            <a:off x="4120400" y="2651125"/>
            <a:ext cx="1623600" cy="1150800"/>
          </a:xfrm>
          <a:prstGeom prst="bentConnector4">
            <a:avLst>
              <a:gd fmla="val 44039" name="adj1"/>
              <a:gd fmla="val 12069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>
            <a:stCxn id="81" idx="0"/>
            <a:endCxn id="83" idx="1"/>
          </p:cNvCxnSpPr>
          <p:nvPr/>
        </p:nvCxnSpPr>
        <p:spPr>
          <a:xfrm rot="-5400000">
            <a:off x="6387975" y="3126775"/>
            <a:ext cx="1518900" cy="3042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/>
          <p:nvPr/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195950" y="113725"/>
            <a:ext cx="9021900" cy="4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419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BrowserModule</a:t>
            </a: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s-419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'@angular/platform-browser'</a:t>
            </a: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419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NgModule</a:t>
            </a: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s-419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419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AppRoutingModule</a:t>
            </a: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s-419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'./app-routing.module'</a:t>
            </a: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419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AppComponent</a:t>
            </a: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s-419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'./app.component'</a:t>
            </a: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419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CalcularPromedioComponent</a:t>
            </a: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s-419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'./componentes/calcular-promedio/calcular-promedio.component'</a:t>
            </a: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s-419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NgModule</a:t>
            </a: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declarations:</a:t>
            </a: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AppComponent</a:t>
            </a: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CalcularPromedioComponent</a:t>
            </a:r>
            <a:endParaRPr sz="11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],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imports:</a:t>
            </a: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BrowserModule</a:t>
            </a: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AppRoutingModule</a:t>
            </a:r>
            <a:endParaRPr sz="11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],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providers:</a:t>
            </a: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[],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bootstrap:</a:t>
            </a: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s-419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AppComponent</a:t>
            </a: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AppModule</a:t>
            </a:r>
            <a:r>
              <a:rPr lang="es-419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}</a:t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6C6D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195950" y="1181350"/>
            <a:ext cx="8859300" cy="2589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442375" y="2432725"/>
            <a:ext cx="2331600" cy="2589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5674500" y="4711775"/>
            <a:ext cx="3469500" cy="431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6084175" y="4746100"/>
            <a:ext cx="3000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Google Sans"/>
                <a:ea typeface="Google Sans"/>
                <a:cs typeface="Google Sans"/>
                <a:sym typeface="Google Sans"/>
              </a:rPr>
              <a:t>app.module.ts</a:t>
            </a:r>
            <a:endParaRPr b="1"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0175" y="4769054"/>
            <a:ext cx="286240" cy="2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195950" y="113725"/>
            <a:ext cx="9021900" cy="4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3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"container-fluid"</a:t>
            </a:r>
            <a:r>
              <a:rPr lang="es-419" sz="13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3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-419" sz="13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419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Componente Principal</a:t>
            </a:r>
            <a:r>
              <a:rPr lang="es-419" sz="13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-419" sz="13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3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419" sz="13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419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Esto es parte del componente principal</a:t>
            </a:r>
            <a:r>
              <a:rPr lang="es-419" sz="13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419" sz="13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3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app-calcular-promedio</a:t>
            </a:r>
            <a:r>
              <a:rPr lang="es-419" sz="13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s-419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app-calcular-promedio</a:t>
            </a:r>
            <a:r>
              <a:rPr lang="es-419" sz="13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router-outlet</a:t>
            </a:r>
            <a:r>
              <a:rPr lang="es-419" sz="13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s-419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router-outlet</a:t>
            </a:r>
            <a:r>
              <a:rPr lang="es-419" sz="13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3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 sz="13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9" name="Google Shape;109;p16"/>
          <p:cNvGrpSpPr/>
          <p:nvPr/>
        </p:nvGrpSpPr>
        <p:grpSpPr>
          <a:xfrm>
            <a:off x="5977550" y="4711800"/>
            <a:ext cx="3153776" cy="431700"/>
            <a:chOff x="25" y="963175"/>
            <a:chExt cx="3469500" cy="431700"/>
          </a:xfrm>
        </p:grpSpPr>
        <p:sp>
          <p:nvSpPr>
            <p:cNvPr id="110" name="Google Shape;110;p16"/>
            <p:cNvSpPr/>
            <p:nvPr/>
          </p:nvSpPr>
          <p:spPr>
            <a:xfrm>
              <a:off x="25" y="963175"/>
              <a:ext cx="3469500" cy="4317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409700" y="997500"/>
              <a:ext cx="30000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200">
                  <a:latin typeface="Google Sans"/>
                  <a:ea typeface="Google Sans"/>
                  <a:cs typeface="Google Sans"/>
                  <a:sym typeface="Google Sans"/>
                </a:rPr>
                <a:t>app.component.html</a:t>
              </a:r>
              <a:endParaRPr b="1" sz="12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pic>
          <p:nvPicPr>
            <p:cNvPr id="112" name="Google Shape;112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5700" y="1020454"/>
              <a:ext cx="286240" cy="295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6"/>
          <p:cNvSpPr/>
          <p:nvPr/>
        </p:nvSpPr>
        <p:spPr>
          <a:xfrm>
            <a:off x="264925" y="1385950"/>
            <a:ext cx="4733700" cy="2589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600" y="1172675"/>
            <a:ext cx="4855234" cy="4047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/>
          <p:nvPr/>
        </p:nvSpPr>
        <p:spPr>
          <a:xfrm>
            <a:off x="5380750" y="1710800"/>
            <a:ext cx="3380400" cy="3087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AppComponent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5560600" y="2467825"/>
            <a:ext cx="3020700" cy="2046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Calcular Promedio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Hay tres tipos de directivas en angular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Char char="●"/>
            </a:pPr>
            <a:r>
              <a:rPr b="1"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Componentes</a:t>
            </a: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: Directivas con un template 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Char char="●"/>
            </a:pPr>
            <a:r>
              <a:rPr b="1"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Estructurales</a:t>
            </a: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: Directivas que cambian en DOM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Char char="●"/>
            </a:pPr>
            <a:r>
              <a:rPr b="1"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Atributos</a:t>
            </a: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 Directivas implementadas a través de atributos que pueden modificar el elemento al que están asignadas. 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/>
          <p:nvPr/>
        </p:nvSpPr>
        <p:spPr>
          <a:xfrm>
            <a:off x="0" y="2389975"/>
            <a:ext cx="9144000" cy="27534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259600" y="1241200"/>
            <a:ext cx="69717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NgFor</a:t>
            </a:r>
            <a:endParaRPr b="1"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Directiva estructural que permite repetir ítems de una lista.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59600" y="2898250"/>
            <a:ext cx="30000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cursos</a:t>
            </a:r>
            <a:r>
              <a:rPr lang="es-419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 = [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"Microservicios"</a:t>
            </a:r>
            <a:r>
              <a:rPr lang="es-419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"Desarrollo Web"</a:t>
            </a:r>
            <a:r>
              <a:rPr lang="es-419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"Machine Learning"</a:t>
            </a:r>
            <a:r>
              <a:rPr lang="es-419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4314475" y="2822950"/>
            <a:ext cx="42723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s-419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-419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*ngFor</a:t>
            </a:r>
            <a:r>
              <a:rPr lang="es-419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"let curso of cursos"</a:t>
            </a:r>
            <a:r>
              <a:rPr lang="es-419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	{{</a:t>
            </a:r>
            <a:r>
              <a:rPr lang="es-419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curso</a:t>
            </a:r>
            <a:r>
              <a:rPr lang="es-419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&lt;/</a:t>
            </a:r>
            <a:r>
              <a:rPr lang="es-419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-419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s-419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327425" y="2977325"/>
            <a:ext cx="574200" cy="2589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7231300" y="3178150"/>
            <a:ext cx="574200" cy="2589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19"/>
          <p:cNvCxnSpPr>
            <a:stCxn id="140" idx="0"/>
            <a:endCxn id="141" idx="0"/>
          </p:cNvCxnSpPr>
          <p:nvPr/>
        </p:nvCxnSpPr>
        <p:spPr>
          <a:xfrm flipH="1" rot="-5400000">
            <a:off x="3966125" y="-374275"/>
            <a:ext cx="200700" cy="6903900"/>
          </a:xfrm>
          <a:prstGeom prst="bentConnector3">
            <a:avLst>
              <a:gd fmla="val -118647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/>
          <p:nvPr/>
        </p:nvSpPr>
        <p:spPr>
          <a:xfrm>
            <a:off x="0" y="2389975"/>
            <a:ext cx="9144000" cy="27534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259600" y="1241200"/>
            <a:ext cx="69717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NgFor</a:t>
            </a:r>
            <a:endParaRPr b="1"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Directiva estructural que permite repetir ítems de una lista.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259600" y="2898250"/>
            <a:ext cx="30000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cursos</a:t>
            </a:r>
            <a:r>
              <a:rPr lang="es-419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419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 = [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"Microservicios"</a:t>
            </a:r>
            <a:r>
              <a:rPr lang="es-419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"Desarrollo Web"</a:t>
            </a:r>
            <a:r>
              <a:rPr lang="es-419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"Machine Learning"</a:t>
            </a:r>
            <a:r>
              <a:rPr lang="es-419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4314475" y="2822950"/>
            <a:ext cx="42723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s-419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-419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*ngFor</a:t>
            </a:r>
            <a:r>
              <a:rPr lang="es-419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"let curso of cursos"</a:t>
            </a:r>
            <a:r>
              <a:rPr lang="es-419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	{{</a:t>
            </a:r>
            <a:r>
              <a:rPr lang="es-419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curso</a:t>
            </a:r>
            <a:r>
              <a:rPr lang="es-419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&lt;/</a:t>
            </a:r>
            <a:r>
              <a:rPr lang="es-419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-419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s-419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5289400" y="3436925"/>
            <a:ext cx="931200" cy="2589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6390200" y="3178025"/>
            <a:ext cx="508200" cy="2589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20"/>
          <p:cNvCxnSpPr>
            <a:stCxn id="153" idx="0"/>
            <a:endCxn id="154" idx="0"/>
          </p:cNvCxnSpPr>
          <p:nvPr/>
        </p:nvCxnSpPr>
        <p:spPr>
          <a:xfrm rot="-5400000">
            <a:off x="6070150" y="2862875"/>
            <a:ext cx="258900" cy="889200"/>
          </a:xfrm>
          <a:prstGeom prst="bentConnector3">
            <a:avLst>
              <a:gd fmla="val 191976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 </a:t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75" y="390000"/>
            <a:ext cx="719500" cy="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/>
          <p:nvPr/>
        </p:nvSpPr>
        <p:spPr>
          <a:xfrm>
            <a:off x="0" y="2389975"/>
            <a:ext cx="9144000" cy="27534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259600" y="1241200"/>
            <a:ext cx="86175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NgIF</a:t>
            </a:r>
            <a:endParaRPr b="1"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Directiva estructural que permite incluir una condición de true o false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259600" y="2898250"/>
            <a:ext cx="30000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lang="es-419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s-419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-419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4314475" y="2822950"/>
            <a:ext cx="42723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*ngIf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"show"</a:t>
            </a: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Text to show</a:t>
            </a: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309275" y="2971000"/>
            <a:ext cx="1408800" cy="310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5568375" y="2898250"/>
            <a:ext cx="620400" cy="310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21"/>
          <p:cNvCxnSpPr>
            <a:stCxn id="166" idx="0"/>
            <a:endCxn id="167" idx="0"/>
          </p:cNvCxnSpPr>
          <p:nvPr/>
        </p:nvCxnSpPr>
        <p:spPr>
          <a:xfrm rot="-5400000">
            <a:off x="3409775" y="502300"/>
            <a:ext cx="72600" cy="4864800"/>
          </a:xfrm>
          <a:prstGeom prst="bentConnector3">
            <a:avLst>
              <a:gd fmla="val 42644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