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x="6858000" cy="9144000"/>
  <p:embeddedFontLst>
    <p:embeddedFont>
      <p:font typeface="Ubuntu"/>
      <p:regular r:id="rId53"/>
      <p:bold r:id="rId54"/>
      <p:italic r:id="rId55"/>
      <p:boldItalic r:id="rId56"/>
    </p:embeddedFont>
    <p:embeddedFont>
      <p:font typeface="Source Code Pro"/>
      <p:regular r:id="rId57"/>
      <p:bold r:id="rId58"/>
      <p:italic r:id="rId59"/>
      <p:boldItalic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3" roundtripDataSignature="AMtx7mjWNtFTKLbOeVPpx1bEycd+ccd0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16877D-47B3-49FB-BC23-9B17160DDA81}">
  <a:tblStyle styleId="{B516877D-47B3-49FB-BC23-9B17160DDA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Ubuntu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Ubuntu-italic.fntdata"/><Relationship Id="rId10" Type="http://schemas.openxmlformats.org/officeDocument/2006/relationships/slide" Target="slides/slide5.xml"/><Relationship Id="rId54" Type="http://schemas.openxmlformats.org/officeDocument/2006/relationships/font" Target="fonts/Ubuntu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Ubuntu-boldItalic.fntdata"/><Relationship Id="rId15" Type="http://schemas.openxmlformats.org/officeDocument/2006/relationships/slide" Target="slides/slide10.xml"/><Relationship Id="rId59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ca5df265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8ca5df2655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ca5df2655_0_157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8ca5df2655_0_157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8ca5df2655_0_157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8ca5df2655_0_157"/>
          <p:cNvSpPr txBox="1"/>
          <p:nvPr>
            <p:ph idx="1" type="subTitle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g8ca5df2655_0_1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ca5df2655_0_19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cxnSp>
        <p:nvCxnSpPr>
          <p:cNvPr id="53" name="Google Shape;53;g8ca5df2655_0_199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g8ca5df2655_0_19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>
              <a:spcBef>
                <a:spcPts val="1300"/>
              </a:spcBef>
              <a:spcAft>
                <a:spcPts val="0"/>
              </a:spcAft>
              <a:buSzPts val="2100"/>
              <a:buChar char="○"/>
              <a:defRPr/>
            </a:lvl2pPr>
            <a:lvl3pPr indent="-349250" lvl="2" marL="13716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1300"/>
              </a:spcBef>
              <a:spcAft>
                <a:spcPts val="13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g8ca5df2655_0_1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a5df2655_0_2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 1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a5df2655_0_20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g8ca5df2655_0_20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300"/>
              </a:spcBef>
              <a:spcAft>
                <a:spcPts val="13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g8ca5df2655_0_2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8ca5df2655_0_2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8ca5df2655_0_2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a5df2655_0_2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6" name="Google Shape;66;g8ca5df2655_0_2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g8ca5df2655_0_2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8ca5df2655_0_2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8ca5df2655_0_2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ca5df2655_0_16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8ca5df2655_0_163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8ca5df2655_0_1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8ca5df2655_0_167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8ca5df2655_0_167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8ca5df2655_0_167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>
              <a:spcBef>
                <a:spcPts val="1300"/>
              </a:spcBef>
              <a:spcAft>
                <a:spcPts val="0"/>
              </a:spcAft>
              <a:buSzPts val="2100"/>
              <a:buChar char="○"/>
              <a:defRPr/>
            </a:lvl2pPr>
            <a:lvl3pPr indent="-349250" lvl="2" marL="13716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1300"/>
              </a:spcBef>
              <a:spcAft>
                <a:spcPts val="13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8ca5df2655_0_1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8ca5df2655_0_172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g8ca5df2655_0_172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g8ca5df2655_0_172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300"/>
              </a:spcBef>
              <a:spcAft>
                <a:spcPts val="13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8ca5df2655_0_172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300"/>
              </a:spcBef>
              <a:spcAft>
                <a:spcPts val="13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8ca5df2655_0_1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ca5df2655_0_178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g8ca5df2655_0_1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g8ca5df2655_0_181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g8ca5df2655_0_181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8ca5df2655_0_181"/>
          <p:cNvSpPr txBox="1"/>
          <p:nvPr>
            <p:ph idx="1" type="body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300"/>
              </a:spcBef>
              <a:spcAft>
                <a:spcPts val="13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8ca5df2655_0_1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ca5df2655_0_186"/>
          <p:cNvSpPr txBox="1"/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8ca5df2655_0_1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ca5df2655_0_18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8ca5df2655_0_189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g8ca5df2655_0_189"/>
          <p:cNvSpPr txBox="1"/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8ca5df2655_0_189"/>
          <p:cNvSpPr txBox="1"/>
          <p:nvPr>
            <p:ph idx="1" type="subTitle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8ca5df2655_0_18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>
              <a:spcBef>
                <a:spcPts val="1300"/>
              </a:spcBef>
              <a:spcAft>
                <a:spcPts val="0"/>
              </a:spcAft>
              <a:buSzPts val="2100"/>
              <a:buChar char="○"/>
              <a:defRPr/>
            </a:lvl2pPr>
            <a:lvl3pPr indent="-349250" lvl="2" marL="13716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1300"/>
              </a:spcBef>
              <a:spcAft>
                <a:spcPts val="13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8ca5df2655_0_1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ca5df2655_0_19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8ca5df2655_0_1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ca5df2655_0_15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8ca5df2655_0_153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Char char="●"/>
              <a:defRPr sz="2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61950" lvl="1" marL="9144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Char char="○"/>
              <a:defRPr sz="2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49250" lvl="2" marL="13716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49250" lvl="3" marL="18288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49250" lvl="4" marL="22860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49250" lvl="5" marL="27432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49250" lvl="6" marL="32004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49250" lvl="7" marL="36576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49250" lvl="8" marL="411480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g8ca5df2655_0_1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ana@lopez.cl" TargetMode="External"/><Relationship Id="rId4" Type="http://schemas.openxmlformats.org/officeDocument/2006/relationships/hyperlink" Target="mailto:pipearos@gmail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ana@lopez.cl" TargetMode="External"/><Relationship Id="rId4" Type="http://schemas.openxmlformats.org/officeDocument/2006/relationships/hyperlink" Target="mailto:pipearos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ana@lopez.cl" TargetMode="External"/><Relationship Id="rId4" Type="http://schemas.openxmlformats.org/officeDocument/2006/relationships/hyperlink" Target="mailto:pipearos@gmail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hyperlink" Target="mailto:ana@lopez.c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hyperlink" Target="mailto:pipearos@gmail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ana@lopez.c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ana@lopez.cl" TargetMode="External"/><Relationship Id="rId4" Type="http://schemas.openxmlformats.org/officeDocument/2006/relationships/hyperlink" Target="mailto:pipearos@gmail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pipearos@gmail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pipearos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pipearos@gmail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SQL I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524000" y="4944996"/>
            <a:ext cx="91440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/>
              <a:t>Programa tu Futuro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/>
              <a:t>Julio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SQL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SQ ¿Qué?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“Lenguaje estructurado de consulta”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s-CL">
                <a:solidFill>
                  <a:srgbClr val="C55A11"/>
                </a:solidFill>
              </a:rPr>
              <a:t>Lenguaje de Definición de Datos (LDD)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Char char="○"/>
            </a:pPr>
            <a:r>
              <a:rPr lang="es-CL">
                <a:solidFill>
                  <a:srgbClr val="C55A11"/>
                </a:solidFill>
              </a:rPr>
              <a:t>Crear y modificar esquemas y tablas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s-CL">
                <a:solidFill>
                  <a:srgbClr val="548135"/>
                </a:solidFill>
              </a:rPr>
              <a:t>Lenguaje de Manipulación de Datos (LMD)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2400"/>
              <a:buChar char="○"/>
            </a:pPr>
            <a:r>
              <a:rPr lang="es-CL">
                <a:solidFill>
                  <a:srgbClr val="548135"/>
                </a:solidFill>
              </a:rPr>
              <a:t>Actualizar datos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1300"/>
              </a:spcAft>
              <a:buClr>
                <a:srgbClr val="548135"/>
              </a:buClr>
              <a:buSzPts val="2400"/>
              <a:buChar char="○"/>
            </a:pPr>
            <a:r>
              <a:rPr lang="es-CL">
                <a:solidFill>
                  <a:srgbClr val="548135"/>
                </a:solidFill>
              </a:rPr>
              <a:t>Consultar datos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SGBD SQL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534" y="1388357"/>
            <a:ext cx="7577138" cy="52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La evolución de 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://3.bp.blogspot.com/-tTXEI5IiQh4/VQqaJz4LtSI/AAAAAAAAEL8/n5AwTVNI-Us/s1600/Introduction%2Bto%2BSQL.png"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8109" y="291891"/>
            <a:ext cx="3670300" cy="124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8862" y="2313337"/>
            <a:ext cx="9153216" cy="420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Esquemas del Modelo Relacional</a:t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2800"/>
              <a:buChar char="●"/>
            </a:pPr>
            <a:r>
              <a:rPr lang="es-CL"/>
              <a:t>Los datos de un esquema relacional son fáciles de pasar a SQL</a:t>
            </a:r>
            <a:endParaRPr/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7957" y="2874725"/>
            <a:ext cx="5696086" cy="21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Tablas en SQL</a:t>
            </a:r>
            <a:endParaRPr/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478" y="1938189"/>
            <a:ext cx="6081288" cy="24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415600" y="5113531"/>
            <a:ext cx="11360700" cy="9780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B050"/>
              </a:buClr>
              <a:buSzPts val="2000"/>
              <a:buChar char="●"/>
            </a:pPr>
            <a:r>
              <a:rPr b="1" lang="es-CL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Planeta</a:t>
            </a:r>
            <a:r>
              <a:rPr b="1" lang="es-CL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CL" sz="2000" u="sng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s-CL" sz="20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-CL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dist:</a:t>
            </a:r>
            <a:r>
              <a:rPr b="1" lang="es-CL" sz="20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1" lang="es-CL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radio:</a:t>
            </a:r>
            <a:r>
              <a:rPr b="1" lang="es-CL" sz="20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1" lang="es-CL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grav:</a:t>
            </a:r>
            <a:r>
              <a:rPr b="1" lang="es-CL" sz="20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1" lang="es-CL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días:</a:t>
            </a:r>
            <a:r>
              <a:rPr b="1" lang="es-CL" sz="20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1" lang="es-CL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años:</a:t>
            </a:r>
            <a:r>
              <a:rPr b="1" lang="es-CL" sz="20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1" lang="es-CL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temp:</a:t>
            </a:r>
            <a:r>
              <a:rPr b="1" lang="es-CL" sz="20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1" lang="es-CL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anillo:</a:t>
            </a:r>
            <a:r>
              <a:rPr b="1" lang="es-CL" sz="20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s-CL" sz="2000"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7070085" y="2125095"/>
            <a:ext cx="51219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planeta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000">
              <a:solidFill>
                <a:srgbClr val="1002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nombre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varchar(20) PRIMARY KEY,</a:t>
            </a:r>
            <a:endParaRPr sz="2000">
              <a:solidFill>
                <a:srgbClr val="1002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dist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float,</a:t>
            </a:r>
            <a:endParaRPr sz="2000">
              <a:solidFill>
                <a:srgbClr val="1002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radio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float,</a:t>
            </a:r>
            <a:endParaRPr sz="2000">
              <a:solidFill>
                <a:srgbClr val="1002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2000">
              <a:solidFill>
                <a:srgbClr val="1002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anillo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bit</a:t>
            </a:r>
            <a:endParaRPr sz="2000">
              <a:solidFill>
                <a:srgbClr val="1002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1002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Tablas en SQL – Llaves Primarias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2615382" y="3967316"/>
            <a:ext cx="1179870" cy="752168"/>
          </a:xfrm>
          <a:prstGeom prst="rect">
            <a:avLst/>
          </a:prstGeom>
          <a:solidFill>
            <a:srgbClr val="FEE599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Hotel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1066802" y="3143503"/>
            <a:ext cx="1401096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u="sng">
                <a:latin typeface="Calibri"/>
                <a:ea typeface="Calibri"/>
                <a:cs typeface="Calibri"/>
                <a:sym typeface="Calibri"/>
              </a:rPr>
              <a:t>nombre</a:t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2630130" y="3157202"/>
            <a:ext cx="1517792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u="sng"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4218033" y="3157203"/>
            <a:ext cx="1401096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país</a:t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820001" y="4048432"/>
            <a:ext cx="1401096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ciudad</a:t>
            </a:r>
            <a:endParaRPr/>
          </a:p>
        </p:txBody>
      </p:sp>
      <p:cxnSp>
        <p:nvCxnSpPr>
          <p:cNvPr id="210" name="Google Shape;210;p18"/>
          <p:cNvCxnSpPr>
            <a:stCxn id="206" idx="5"/>
            <a:endCxn id="205" idx="0"/>
          </p:cNvCxnSpPr>
          <p:nvPr/>
        </p:nvCxnSpPr>
        <p:spPr>
          <a:xfrm>
            <a:off x="2262712" y="3647045"/>
            <a:ext cx="942600" cy="32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18"/>
          <p:cNvCxnSpPr>
            <a:stCxn id="207" idx="4"/>
            <a:endCxn id="205" idx="0"/>
          </p:cNvCxnSpPr>
          <p:nvPr/>
        </p:nvCxnSpPr>
        <p:spPr>
          <a:xfrm flipH="1">
            <a:off x="3205426" y="3747138"/>
            <a:ext cx="183600" cy="22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18"/>
          <p:cNvCxnSpPr>
            <a:stCxn id="208" idx="3"/>
            <a:endCxn id="205" idx="0"/>
          </p:cNvCxnSpPr>
          <p:nvPr/>
        </p:nvCxnSpPr>
        <p:spPr>
          <a:xfrm flipH="1">
            <a:off x="3205219" y="3660745"/>
            <a:ext cx="1218000" cy="30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18"/>
          <p:cNvCxnSpPr>
            <a:stCxn id="209" idx="6"/>
            <a:endCxn id="205" idx="1"/>
          </p:cNvCxnSpPr>
          <p:nvPr/>
        </p:nvCxnSpPr>
        <p:spPr>
          <a:xfrm>
            <a:off x="2221097" y="4343400"/>
            <a:ext cx="394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18"/>
          <p:cNvSpPr txBox="1"/>
          <p:nvPr/>
        </p:nvSpPr>
        <p:spPr>
          <a:xfrm>
            <a:off x="6612885" y="2925047"/>
            <a:ext cx="498085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hotel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rgbClr val="1002C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nombre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varchar(50),</a:t>
            </a:r>
            <a:endParaRPr>
              <a:solidFill>
                <a:srgbClr val="1002C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direccion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varchar(100),</a:t>
            </a:r>
            <a:endParaRPr>
              <a:solidFill>
                <a:srgbClr val="1002C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país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varchar(50),</a:t>
            </a:r>
            <a:endParaRPr>
              <a:solidFill>
                <a:srgbClr val="1002C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ciudad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varchar(50),</a:t>
            </a:r>
            <a:endParaRPr>
              <a:solidFill>
                <a:srgbClr val="1002C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    PRIMARY KEY(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direccion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1002C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1002C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Tablas en SQL – Llaves Foráneas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3260681" y="2142122"/>
            <a:ext cx="1179870" cy="752168"/>
          </a:xfrm>
          <a:prstGeom prst="rect">
            <a:avLst/>
          </a:prstGeom>
          <a:solidFill>
            <a:srgbClr val="FEE599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Hotel</a:t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7469633" y="2142121"/>
            <a:ext cx="1398381" cy="752168"/>
          </a:xfrm>
          <a:prstGeom prst="rect">
            <a:avLst/>
          </a:prstGeom>
          <a:solidFill>
            <a:srgbClr val="FEE599"/>
          </a:solidFill>
          <a:ln cap="flat" cmpd="dbl" w="44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Habitación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rot="-2800467">
            <a:off x="5635101" y="2168068"/>
            <a:ext cx="707750" cy="700275"/>
          </a:xfrm>
          <a:prstGeom prst="rect">
            <a:avLst/>
          </a:prstGeom>
          <a:solidFill>
            <a:srgbClr val="C4E0B2"/>
          </a:solidFill>
          <a:ln cap="sq" cmpd="dbl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9"/>
          <p:cNvCxnSpPr>
            <a:endCxn id="220" idx="3"/>
          </p:cNvCxnSpPr>
          <p:nvPr/>
        </p:nvCxnSpPr>
        <p:spPr>
          <a:xfrm rot="10800000">
            <a:off x="4440551" y="2518206"/>
            <a:ext cx="103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19"/>
          <p:cNvSpPr txBox="1"/>
          <p:nvPr/>
        </p:nvSpPr>
        <p:spPr>
          <a:xfrm>
            <a:off x="5625532" y="2333539"/>
            <a:ext cx="667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tiene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980991" y="3623342"/>
            <a:ext cx="1062342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habitacion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nombre_h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(50),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dirección_h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(100),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numero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camas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(nombre_h, dirección_h, numero),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(nombre_h, dirección_h)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REFERENCES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hotel(nombre, direccion)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cxnSp>
        <p:nvCxnSpPr>
          <p:cNvPr id="226" name="Google Shape;226;p19"/>
          <p:cNvCxnSpPr>
            <a:stCxn id="221" idx="1"/>
          </p:cNvCxnSpPr>
          <p:nvPr/>
        </p:nvCxnSpPr>
        <p:spPr>
          <a:xfrm rot="10800000">
            <a:off x="6486533" y="2518205"/>
            <a:ext cx="983100" cy="0"/>
          </a:xfrm>
          <a:prstGeom prst="straightConnector1">
            <a:avLst/>
          </a:prstGeom>
          <a:noFill/>
          <a:ln cap="flat" cmpd="dbl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Insertar Datos</a:t>
            </a:r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Uno a uno: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Desde un archivo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1403391" y="2614494"/>
            <a:ext cx="1020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&lt;tabla&gt; (&lt;atributos&gt;)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(valores)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planeta(nombre, radio,…)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(“Pluton”, 33, ..., false)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1211826" y="4433129"/>
            <a:ext cx="117963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nsolas"/>
              <a:buNone/>
            </a:pPr>
            <a:r>
              <a:rPr b="0" i="0" lang="es-CL" sz="1800" u="none" cap="none" strike="noStrik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BULK INSERT </a:t>
            </a:r>
            <a:r>
              <a:rPr b="0" i="0" lang="es-CL" sz="1800" u="none" cap="none" strike="noStrike">
                <a:latin typeface="Consolas"/>
                <a:ea typeface="Consolas"/>
                <a:cs typeface="Consolas"/>
                <a:sym typeface="Consolas"/>
              </a:rPr>
              <a:t>planeta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nsolas"/>
              <a:buNone/>
            </a:pPr>
            <a:r>
              <a:rPr b="0" i="0" lang="es-CL" sz="1800" u="none" cap="none" strike="noStrik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'C:\CSVData\planetas.csv’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nsolas"/>
              <a:buNone/>
            </a:pPr>
            <a:r>
              <a:rPr b="0" i="0" lang="es-CL" sz="1800" u="none" cap="none" strike="noStrik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CL" sz="1800" u="none" cap="none" strike="noStrike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CL" sz="1800" u="none" cap="none" strike="noStrik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FIRSTROW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CL" sz="1800" u="none" cap="none" strike="noStrike">
                <a:latin typeface="Consolas"/>
                <a:ea typeface="Consolas"/>
                <a:cs typeface="Consolas"/>
                <a:sym typeface="Consolas"/>
              </a:rPr>
              <a:t>= 2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CL" sz="1800" u="none" cap="none" strike="noStrik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FIELDTERMINATOR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CL" sz="1800" u="none" cap="none" strike="noStrike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',', </a:t>
            </a:r>
            <a:r>
              <a:rPr b="0" i="0" lang="es-CL" sz="18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--CSV field delimiter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nsolas"/>
              <a:buNone/>
            </a:pPr>
            <a:r>
              <a:rPr b="0" i="0" lang="es-CL" sz="1800" u="none" cap="none" strike="noStrik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ROWTERMINATOR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CL" sz="1800" u="none" cap="none" strike="noStrike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'\n', </a:t>
            </a:r>
            <a:r>
              <a:rPr b="0" i="0" lang="es-CL" sz="18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--Use to shift the control to next 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nsolas"/>
              <a:buNone/>
            </a:pPr>
            <a:r>
              <a:rPr b="0" i="0" lang="es-CL" sz="1800" u="none" cap="none" strike="noStrik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ERRORFILE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CL" sz="1800" u="none" cap="none" strike="noStrike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'C:\CSVDATA\errorRows.csv’,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nsolas"/>
              <a:buNone/>
            </a:pPr>
            <a:r>
              <a:rPr b="0" i="0" lang="es-CL" sz="1800" u="none" cap="none" strike="noStrik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TABLOCK</a:t>
            </a:r>
            <a:r>
              <a:rPr b="0" i="0" lang="es-CL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CL" sz="1800" u="none" cap="none" strike="noStrike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s-CL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Restricciones</a:t>
            </a: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rPr lang="es-CL"/>
              <a:t>Se puede pedir que un atributo sea </a:t>
            </a:r>
            <a:r>
              <a:rPr b="1" lang="es-CL"/>
              <a:t>único</a:t>
            </a:r>
            <a:r>
              <a:rPr lang="es-CL"/>
              <a:t> en la base de datos (llave candidata, por ejemplo)</a:t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3535042" y="3666421"/>
            <a:ext cx="512191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cliente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nombre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(50)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email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(100)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endParaRPr>
              <a:solidFill>
                <a:srgbClr val="1002C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Repaso Rápido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Restricciones</a:t>
            </a:r>
            <a:endParaRPr/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rPr lang="es-CL"/>
              <a:t>Se puede pedir que un atributo no pueda tener valores nulos/desconocidos. Los atributos de llave primaria, foránea y únicos no pueden ser nulos por defecto.</a:t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3535042" y="3622176"/>
            <a:ext cx="512191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cliente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nombre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(50)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email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(100)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direccion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(100)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endParaRPr>
              <a:solidFill>
                <a:srgbClr val="1002C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Restricciones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rPr lang="es-CL"/>
              <a:t>Las columnas pueden tener valores por defecto, los que se utilizan si ningún valor es asignado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3667777" y="3622176"/>
            <a:ext cx="455765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cuenta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numero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integer PRIMARY KEY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saldo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double DEFAULT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Restricciones</a:t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rPr lang="es-CL"/>
              <a:t>También se puede chequear una condición al momento de insertar o actualizar un valor</a:t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3667777" y="3622176"/>
            <a:ext cx="512191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cuenta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numero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integer PRIMARY KEY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saldo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double CHECK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(saldo &gt; 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Restricciones</a:t>
            </a:r>
            <a:endParaRPr/>
          </a:p>
        </p:txBody>
      </p:sp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rPr lang="es-CL"/>
              <a:t>Se puede pedir que se genere un id incremental, para no tener necesidad de generarlo manualmente</a:t>
            </a: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3152965" y="3377674"/>
            <a:ext cx="610936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reserva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numero_serie I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NT IDENTITY PRIMARY KEY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Agregar Columnas</a:t>
            </a:r>
            <a:endParaRPr/>
          </a:p>
        </p:txBody>
      </p:sp>
      <p:sp>
        <p:nvSpPr>
          <p:cNvPr id="275" name="Google Shape;275;p26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rPr lang="es-CL"/>
              <a:t>Suponga que ahora queremos saber si una habitación tiene aire acondicionado o no. Si la tabla ya está poblada, la columna nueva no puede ser NOT NULL: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2078050" y="4207375"/>
            <a:ext cx="8035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habitacion </a:t>
            </a:r>
            <a:r>
              <a:rPr lang="es-CL" sz="22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tiene_ac</a:t>
            </a:r>
            <a:r>
              <a:rPr lang="es-CL" sz="22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 bit;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¿Y si me equivoqué?</a:t>
            </a:r>
            <a:endParaRPr/>
          </a:p>
        </p:txBody>
      </p:sp>
      <p:sp>
        <p:nvSpPr>
          <p:cNvPr id="282" name="Google Shape;282;p27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s-CL"/>
              <a:t>En SQL todo se bota a la basura con el keyword </a:t>
            </a:r>
            <a:r>
              <a:rPr lang="es-CL">
                <a:solidFill>
                  <a:srgbClr val="0000CC"/>
                </a:solidFill>
              </a:rPr>
              <a:t>DROP</a:t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3152965" y="3377674"/>
            <a:ext cx="625042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reserva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numero_serie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INT IDENTITY PRIMARY KEY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   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DROP TABLE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reserva;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ALTER TABLE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habitacion </a:t>
            </a:r>
            <a:r>
              <a:rPr lang="es-CL" sz="2000">
                <a:solidFill>
                  <a:srgbClr val="1002C4"/>
                </a:solidFill>
                <a:latin typeface="Consolas"/>
                <a:ea typeface="Consolas"/>
                <a:cs typeface="Consolas"/>
                <a:sym typeface="Consolas"/>
              </a:rPr>
              <a:t>DROP COLUMN</a:t>
            </a: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 tiene_ac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Consultas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Datos de Clientes</a:t>
            </a:r>
            <a:endParaRPr/>
          </a:p>
        </p:txBody>
      </p:sp>
      <p:graphicFrame>
        <p:nvGraphicFramePr>
          <p:cNvPr id="294" name="Google Shape;294;p29"/>
          <p:cNvGraphicFramePr/>
          <p:nvPr/>
        </p:nvGraphicFramePr>
        <p:xfrm>
          <a:off x="1044677" y="2651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1348100"/>
                <a:gridCol w="1319600"/>
                <a:gridCol w="1319600"/>
                <a:gridCol w="1808175"/>
                <a:gridCol w="1162375"/>
                <a:gridCol w="1598425"/>
                <a:gridCol w="700225"/>
                <a:gridCol w="1319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Preferencial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Ana María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López Pérez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3"/>
                        </a:rPr>
                        <a:t>ana@lopez.cl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Luis Felipe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Aros Castro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4"/>
                        </a:rPr>
                        <a:t>pipe@gmail.com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77648399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Toesca 899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SELECT FROM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3637935" y="2884609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[atributos]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[tablas]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todos los datos de una tabla</a:t>
            </a:r>
            <a:endParaRPr/>
          </a:p>
        </p:txBody>
      </p:sp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4015000" y="1958425"/>
            <a:ext cx="77613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</p:txBody>
      </p:sp>
      <p:graphicFrame>
        <p:nvGraphicFramePr>
          <p:cNvPr id="309" name="Google Shape;309;p31"/>
          <p:cNvGraphicFramePr/>
          <p:nvPr/>
        </p:nvGraphicFramePr>
        <p:xfrm>
          <a:off x="1088922" y="4082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1372675"/>
                <a:gridCol w="1343650"/>
                <a:gridCol w="1343650"/>
                <a:gridCol w="1841100"/>
                <a:gridCol w="1183550"/>
                <a:gridCol w="1627550"/>
                <a:gridCol w="712975"/>
                <a:gridCol w="1343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Preferencial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Ana María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López Pérez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3"/>
                        </a:rPr>
                        <a:t>ana@lopez.cl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Luis Felipe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Aros Castro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4"/>
                        </a:rPr>
                        <a:t>pipe@gmail.com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77648399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Toesca 899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Diagramas Entidad-Relación</a:t>
            </a:r>
            <a:endParaRPr/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565" y="2846441"/>
            <a:ext cx="8576869" cy="263551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algunos atributos de la tabla</a:t>
            </a:r>
            <a:endParaRPr/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852550" y="1958425"/>
            <a:ext cx="7923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correo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</p:txBody>
      </p:sp>
      <p:graphicFrame>
        <p:nvGraphicFramePr>
          <p:cNvPr id="316" name="Google Shape;316;p32"/>
          <p:cNvGraphicFramePr/>
          <p:nvPr/>
        </p:nvGraphicFramePr>
        <p:xfrm>
          <a:off x="4333569" y="4147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2239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3"/>
                        </a:rPr>
                        <a:t>ana@lopez.cl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4"/>
                        </a:rPr>
                        <a:t>pipearos@gmail.com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algunos atributos de la tabla</a:t>
            </a:r>
            <a:endParaRPr/>
          </a:p>
        </p:txBody>
      </p:sp>
      <p:sp>
        <p:nvSpPr>
          <p:cNvPr id="322" name="Google Shape;322;p33"/>
          <p:cNvSpPr txBox="1"/>
          <p:nvPr>
            <p:ph idx="1" type="body"/>
          </p:nvPr>
        </p:nvSpPr>
        <p:spPr>
          <a:xfrm>
            <a:off x="3121500" y="2360275"/>
            <a:ext cx="86547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telefono, direccion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</p:txBody>
      </p:sp>
      <p:graphicFrame>
        <p:nvGraphicFramePr>
          <p:cNvPr id="323" name="Google Shape;323;p33"/>
          <p:cNvGraphicFramePr/>
          <p:nvPr/>
        </p:nvGraphicFramePr>
        <p:xfrm>
          <a:off x="4645980" y="41601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1162375"/>
                <a:gridCol w="1598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77648399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Toesca 899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las primeras n tuplas de la tabla</a:t>
            </a:r>
            <a:endParaRPr/>
          </a:p>
        </p:txBody>
      </p: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2932471" y="2418734"/>
            <a:ext cx="10515600" cy="1442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TOP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1 telefono, direccion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</p:txBody>
      </p:sp>
      <p:graphicFrame>
        <p:nvGraphicFramePr>
          <p:cNvPr id="330" name="Google Shape;330;p34"/>
          <p:cNvGraphicFramePr/>
          <p:nvPr/>
        </p:nvGraphicFramePr>
        <p:xfrm>
          <a:off x="4715605" y="4328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1162375"/>
                <a:gridCol w="1598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tuplas que cumplan condiciones</a:t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3637935" y="2796119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[atributos]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[tablas]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CL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[condición]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tuplas con condiciones</a:t>
            </a:r>
            <a:endParaRPr/>
          </a:p>
        </p:txBody>
      </p:sp>
      <p:sp>
        <p:nvSpPr>
          <p:cNvPr id="342" name="Google Shape;342;p36"/>
          <p:cNvSpPr txBox="1"/>
          <p:nvPr>
            <p:ph idx="1" type="body"/>
          </p:nvPr>
        </p:nvSpPr>
        <p:spPr>
          <a:xfrm>
            <a:off x="2932471" y="2418734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rut = ‘</a:t>
            </a:r>
            <a:r>
              <a:rPr lang="es-CL"/>
              <a:t>14345823-8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’</a:t>
            </a:r>
            <a:endParaRPr/>
          </a:p>
        </p:txBody>
      </p:sp>
      <p:graphicFrame>
        <p:nvGraphicFramePr>
          <p:cNvPr id="343" name="Google Shape;343;p36"/>
          <p:cNvGraphicFramePr/>
          <p:nvPr/>
        </p:nvGraphicFramePr>
        <p:xfrm>
          <a:off x="838200" y="4619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1348100"/>
                <a:gridCol w="1319600"/>
                <a:gridCol w="1319600"/>
                <a:gridCol w="1808175"/>
                <a:gridCol w="1162375"/>
                <a:gridCol w="1598425"/>
                <a:gridCol w="700225"/>
                <a:gridCol w="1319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Preferencial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Ana María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López Pérez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3"/>
                        </a:rPr>
                        <a:t>ana@lopez.cl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tuplas con condiciones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2932471" y="2418734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edad&gt;=40</a:t>
            </a:r>
            <a:endParaRPr/>
          </a:p>
        </p:txBody>
      </p:sp>
      <p:graphicFrame>
        <p:nvGraphicFramePr>
          <p:cNvPr id="350" name="Google Shape;350;p37"/>
          <p:cNvGraphicFramePr/>
          <p:nvPr/>
        </p:nvGraphicFramePr>
        <p:xfrm>
          <a:off x="1044677" y="4619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1372675"/>
                <a:gridCol w="1343650"/>
                <a:gridCol w="1343650"/>
                <a:gridCol w="1841100"/>
                <a:gridCol w="1183550"/>
                <a:gridCol w="1627550"/>
                <a:gridCol w="712975"/>
                <a:gridCol w="1343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Preferencial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Luis Felipe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Aros Castro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3"/>
                        </a:rPr>
                        <a:t>pipe@gmail.com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77648399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Toesca 899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Condiciones compuestas AND/OR/NOT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3124201" y="2418734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*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(edad &gt; 30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preferencial=1)</a:t>
            </a:r>
            <a:endParaRPr/>
          </a:p>
        </p:txBody>
      </p:sp>
      <p:graphicFrame>
        <p:nvGraphicFramePr>
          <p:cNvPr id="357" name="Google Shape;357;p38"/>
          <p:cNvGraphicFramePr/>
          <p:nvPr/>
        </p:nvGraphicFramePr>
        <p:xfrm>
          <a:off x="838200" y="4619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1348100"/>
                <a:gridCol w="1319600"/>
                <a:gridCol w="1319600"/>
                <a:gridCol w="1808175"/>
                <a:gridCol w="1162375"/>
                <a:gridCol w="1598425"/>
                <a:gridCol w="700225"/>
                <a:gridCol w="1319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Preferencial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Ana María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López Pérez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3"/>
                        </a:rPr>
                        <a:t>ana@lopez.cl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Condiciones compuestas AND/OR/NOT</a:t>
            </a:r>
            <a:endParaRPr/>
          </a:p>
        </p:txBody>
      </p:sp>
      <p:sp>
        <p:nvSpPr>
          <p:cNvPr id="363" name="Google Shape;363;p39"/>
          <p:cNvSpPr txBox="1"/>
          <p:nvPr>
            <p:ph idx="1" type="body"/>
          </p:nvPr>
        </p:nvSpPr>
        <p:spPr>
          <a:xfrm>
            <a:off x="2932471" y="2418734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correo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(nombre = ‘Luis Felipe’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nombre = ‘Ana María’)</a:t>
            </a:r>
            <a:endParaRPr/>
          </a:p>
        </p:txBody>
      </p:sp>
      <p:graphicFrame>
        <p:nvGraphicFramePr>
          <p:cNvPr id="364" name="Google Shape;364;p39"/>
          <p:cNvGraphicFramePr/>
          <p:nvPr/>
        </p:nvGraphicFramePr>
        <p:xfrm>
          <a:off x="4540046" y="49903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2239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3"/>
                        </a:rPr>
                        <a:t>ana@lopez.cl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4"/>
                        </a:rPr>
                        <a:t>pipearos@gmail.com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Condiciones compuestas AND/OR/NOT</a:t>
            </a:r>
            <a:endParaRPr/>
          </a:p>
        </p:txBody>
      </p:sp>
      <p:sp>
        <p:nvSpPr>
          <p:cNvPr id="370" name="Google Shape;370;p40"/>
          <p:cNvSpPr txBox="1"/>
          <p:nvPr>
            <p:ph idx="1" type="body"/>
          </p:nvPr>
        </p:nvSpPr>
        <p:spPr>
          <a:xfrm>
            <a:off x="2932471" y="2418734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correo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 NOT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preferencial=1</a:t>
            </a:r>
            <a:endParaRPr/>
          </a:p>
        </p:txBody>
      </p:sp>
      <p:graphicFrame>
        <p:nvGraphicFramePr>
          <p:cNvPr id="371" name="Google Shape;371;p40"/>
          <p:cNvGraphicFramePr/>
          <p:nvPr/>
        </p:nvGraphicFramePr>
        <p:xfrm>
          <a:off x="4363065" y="4622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2239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3"/>
                        </a:rPr>
                        <a:t>pipearos@gmail.com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Condiciones compuestas AND/OR/NOT</a:t>
            </a:r>
            <a:endParaRPr/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2932471" y="2418734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correo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preferencial!=1</a:t>
            </a:r>
            <a:endParaRPr/>
          </a:p>
        </p:txBody>
      </p:sp>
      <p:graphicFrame>
        <p:nvGraphicFramePr>
          <p:cNvPr id="378" name="Google Shape;378;p41"/>
          <p:cNvGraphicFramePr/>
          <p:nvPr/>
        </p:nvGraphicFramePr>
        <p:xfrm>
          <a:off x="4363065" y="4622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2239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3"/>
                        </a:rPr>
                        <a:t>pipearos@gmail.com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Entidades Débiles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2420027" y="3838184"/>
            <a:ext cx="1179870" cy="752168"/>
          </a:xfrm>
          <a:prstGeom prst="rect">
            <a:avLst/>
          </a:prstGeom>
          <a:solidFill>
            <a:srgbClr val="FEE599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latin typeface="Calibri"/>
                <a:ea typeface="Calibri"/>
                <a:cs typeface="Calibri"/>
                <a:sym typeface="Calibri"/>
              </a:rPr>
              <a:t>Hotel</a:t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694469" y="3014371"/>
            <a:ext cx="1401096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sng" cap="none" strike="noStrike">
                <a:latin typeface="Calibri"/>
                <a:ea typeface="Calibri"/>
                <a:cs typeface="Calibri"/>
                <a:sym typeface="Calibri"/>
              </a:rPr>
              <a:t>nombre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2257797" y="2998574"/>
            <a:ext cx="1517792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sng" cap="none" strike="noStrike"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3845700" y="3028071"/>
            <a:ext cx="1401096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latin typeface="Calibri"/>
                <a:ea typeface="Calibri"/>
                <a:cs typeface="Calibri"/>
                <a:sym typeface="Calibri"/>
              </a:rPr>
              <a:t>país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694469" y="3919300"/>
            <a:ext cx="1401096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latin typeface="Calibri"/>
                <a:ea typeface="Calibri"/>
                <a:cs typeface="Calibri"/>
                <a:sym typeface="Calibri"/>
              </a:rPr>
              <a:t>ciudad</a:t>
            </a:r>
            <a:endParaRPr/>
          </a:p>
        </p:txBody>
      </p:sp>
      <p:cxnSp>
        <p:nvCxnSpPr>
          <p:cNvPr id="98" name="Google Shape;98;p4"/>
          <p:cNvCxnSpPr>
            <a:stCxn id="94" idx="5"/>
            <a:endCxn id="93" idx="0"/>
          </p:cNvCxnSpPr>
          <p:nvPr/>
        </p:nvCxnSpPr>
        <p:spPr>
          <a:xfrm>
            <a:off x="1890379" y="3517913"/>
            <a:ext cx="1119600" cy="32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4"/>
          <p:cNvCxnSpPr>
            <a:stCxn id="95" idx="4"/>
            <a:endCxn id="93" idx="0"/>
          </p:cNvCxnSpPr>
          <p:nvPr/>
        </p:nvCxnSpPr>
        <p:spPr>
          <a:xfrm flipH="1">
            <a:off x="3010093" y="3588510"/>
            <a:ext cx="6600" cy="24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4"/>
          <p:cNvCxnSpPr>
            <a:stCxn id="96" idx="3"/>
            <a:endCxn id="93" idx="0"/>
          </p:cNvCxnSpPr>
          <p:nvPr/>
        </p:nvCxnSpPr>
        <p:spPr>
          <a:xfrm flipH="1">
            <a:off x="3009886" y="3531613"/>
            <a:ext cx="1041000" cy="30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4"/>
          <p:cNvSpPr/>
          <p:nvPr/>
        </p:nvSpPr>
        <p:spPr>
          <a:xfrm>
            <a:off x="8406580" y="3838184"/>
            <a:ext cx="1398381" cy="752168"/>
          </a:xfrm>
          <a:prstGeom prst="rect">
            <a:avLst/>
          </a:prstGeom>
          <a:solidFill>
            <a:srgbClr val="FEE599"/>
          </a:solidFill>
          <a:ln cap="flat" cmpd="sng" w="19050">
            <a:solidFill>
              <a:srgbClr val="0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latin typeface="Calibri"/>
                <a:ea typeface="Calibri"/>
                <a:cs typeface="Calibri"/>
                <a:sym typeface="Calibri"/>
              </a:rPr>
              <a:t>Habitación</a:t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rot="-2800467">
            <a:off x="6011048" y="3849119"/>
            <a:ext cx="707750" cy="700275"/>
          </a:xfrm>
          <a:prstGeom prst="rect">
            <a:avLst/>
          </a:prstGeom>
          <a:solidFill>
            <a:srgbClr val="C4E0B2"/>
          </a:solidFill>
          <a:ln cap="sq" cmpd="dbl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10146142" y="3219328"/>
            <a:ext cx="1401096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latin typeface="Calibri"/>
                <a:ea typeface="Calibri"/>
                <a:cs typeface="Calibri"/>
                <a:sym typeface="Calibri"/>
              </a:rPr>
              <a:t>n° hab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10146142" y="4655335"/>
            <a:ext cx="1401096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latin typeface="Calibri"/>
                <a:ea typeface="Calibri"/>
                <a:cs typeface="Calibri"/>
                <a:sym typeface="Calibri"/>
              </a:rPr>
              <a:t>camas</a:t>
            </a:r>
            <a:endParaRPr/>
          </a:p>
        </p:txBody>
      </p:sp>
      <p:cxnSp>
        <p:nvCxnSpPr>
          <p:cNvPr id="105" name="Google Shape;105;p4"/>
          <p:cNvCxnSpPr/>
          <p:nvPr/>
        </p:nvCxnSpPr>
        <p:spPr>
          <a:xfrm>
            <a:off x="10506251" y="3644529"/>
            <a:ext cx="710374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4"/>
          <p:cNvCxnSpPr>
            <a:stCxn id="103" idx="3"/>
            <a:endCxn id="101" idx="3"/>
          </p:cNvCxnSpPr>
          <p:nvPr/>
        </p:nvCxnSpPr>
        <p:spPr>
          <a:xfrm flipH="1">
            <a:off x="9805028" y="3722870"/>
            <a:ext cx="546300" cy="49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4"/>
          <p:cNvCxnSpPr>
            <a:stCxn id="104" idx="1"/>
            <a:endCxn id="101" idx="3"/>
          </p:cNvCxnSpPr>
          <p:nvPr/>
        </p:nvCxnSpPr>
        <p:spPr>
          <a:xfrm rot="10800000">
            <a:off x="9805028" y="4214329"/>
            <a:ext cx="546300" cy="52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4"/>
          <p:cNvCxnSpPr>
            <a:endCxn id="93" idx="3"/>
          </p:cNvCxnSpPr>
          <p:nvPr/>
        </p:nvCxnSpPr>
        <p:spPr>
          <a:xfrm rot="10800000">
            <a:off x="3599897" y="4214268"/>
            <a:ext cx="226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4"/>
          <p:cNvCxnSpPr>
            <a:stCxn id="93" idx="1"/>
            <a:endCxn id="97" idx="6"/>
          </p:cNvCxnSpPr>
          <p:nvPr/>
        </p:nvCxnSpPr>
        <p:spPr>
          <a:xfrm rot="10800000">
            <a:off x="2095427" y="4214268"/>
            <a:ext cx="3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4"/>
          <p:cNvCxnSpPr/>
          <p:nvPr/>
        </p:nvCxnSpPr>
        <p:spPr>
          <a:xfrm rot="10800000">
            <a:off x="6849457" y="4185350"/>
            <a:ext cx="157187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4"/>
          <p:cNvSpPr txBox="1"/>
          <p:nvPr/>
        </p:nvSpPr>
        <p:spPr>
          <a:xfrm>
            <a:off x="6028401" y="4029602"/>
            <a:ext cx="667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tiene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Condiciones compuestas AND/OR/NOT</a:t>
            </a:r>
            <a:endParaRPr/>
          </a:p>
        </p:txBody>
      </p:sp>
      <p:sp>
        <p:nvSpPr>
          <p:cNvPr id="384" name="Google Shape;384;p42"/>
          <p:cNvSpPr txBox="1"/>
          <p:nvPr>
            <p:ph idx="1" type="body"/>
          </p:nvPr>
        </p:nvSpPr>
        <p:spPr>
          <a:xfrm>
            <a:off x="2932471" y="2418734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correo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preferencial = 0</a:t>
            </a:r>
            <a:endParaRPr/>
          </a:p>
        </p:txBody>
      </p:sp>
      <p:graphicFrame>
        <p:nvGraphicFramePr>
          <p:cNvPr id="385" name="Google Shape;385;p42"/>
          <p:cNvGraphicFramePr/>
          <p:nvPr/>
        </p:nvGraphicFramePr>
        <p:xfrm>
          <a:off x="4363065" y="4622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2239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chemeClr val="hlink"/>
                          </a:solidFill>
                          <a:hlinkClick r:id="rId3"/>
                        </a:rPr>
                        <a:t>pipearos@gmail.com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Búsqueda por rango</a:t>
            </a:r>
            <a:endParaRPr/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2932471" y="2300747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teléfono, direccion</a:t>
            </a:r>
            <a:endParaRPr sz="259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edad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590"/>
              <a:buNone/>
            </a:pP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BETWEEN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30 </a:t>
            </a:r>
            <a:r>
              <a:rPr lang="es-CL" sz="259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-CL" sz="2590">
                <a:latin typeface="Consolas"/>
                <a:ea typeface="Consolas"/>
                <a:cs typeface="Consolas"/>
                <a:sym typeface="Consolas"/>
              </a:rPr>
              <a:t> 40</a:t>
            </a:r>
            <a:endParaRPr/>
          </a:p>
        </p:txBody>
      </p:sp>
      <p:graphicFrame>
        <p:nvGraphicFramePr>
          <p:cNvPr id="392" name="Google Shape;392;p43"/>
          <p:cNvGraphicFramePr/>
          <p:nvPr/>
        </p:nvGraphicFramePr>
        <p:xfrm>
          <a:off x="4525297" y="5129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1162375"/>
                <a:gridCol w="1598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Patrones en texto</a:t>
            </a:r>
            <a:endParaRPr/>
          </a:p>
        </p:txBody>
      </p:sp>
      <p:sp>
        <p:nvSpPr>
          <p:cNvPr id="398" name="Google Shape;398;p44"/>
          <p:cNvSpPr txBox="1"/>
          <p:nvPr>
            <p:ph idx="1" type="body"/>
          </p:nvPr>
        </p:nvSpPr>
        <p:spPr>
          <a:xfrm>
            <a:off x="2755490" y="2285998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teléfono, direccion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apellido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‘%Pérez%’</a:t>
            </a:r>
            <a:endParaRPr/>
          </a:p>
        </p:txBody>
      </p:sp>
      <p:graphicFrame>
        <p:nvGraphicFramePr>
          <p:cNvPr id="399" name="Google Shape;399;p44"/>
          <p:cNvGraphicFramePr/>
          <p:nvPr/>
        </p:nvGraphicFramePr>
        <p:xfrm>
          <a:off x="4259826" y="4568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1162375"/>
                <a:gridCol w="1598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Datos de autos</a:t>
            </a:r>
            <a:endParaRPr/>
          </a:p>
        </p:txBody>
      </p:sp>
      <p:graphicFrame>
        <p:nvGraphicFramePr>
          <p:cNvPr id="405" name="Google Shape;405;p45"/>
          <p:cNvGraphicFramePr/>
          <p:nvPr/>
        </p:nvGraphicFramePr>
        <p:xfrm>
          <a:off x="1044677" y="2268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Marca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Modelo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Dueño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Rev. Técnica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Toyota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Corolla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Blanco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True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Volkswagen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Golf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Azul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False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06" name="Google Shape;406;p45"/>
          <p:cNvGraphicFramePr/>
          <p:nvPr/>
        </p:nvGraphicFramePr>
        <p:xfrm>
          <a:off x="4655731" y="4554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965575"/>
                <a:gridCol w="1340175"/>
                <a:gridCol w="987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Fecha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Monto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30/07/2017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45.000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01/01/2018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120.000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02/03/2018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7" name="Google Shape;407;p45"/>
          <p:cNvSpPr txBox="1"/>
          <p:nvPr/>
        </p:nvSpPr>
        <p:spPr>
          <a:xfrm>
            <a:off x="4655731" y="4184915"/>
            <a:ext cx="741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Multa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Valores duplicados</a:t>
            </a:r>
            <a:endParaRPr/>
          </a:p>
        </p:txBody>
      </p:sp>
      <p:sp>
        <p:nvSpPr>
          <p:cNvPr id="413" name="Google Shape;413;p46"/>
          <p:cNvSpPr txBox="1"/>
          <p:nvPr>
            <p:ph idx="1" type="body"/>
          </p:nvPr>
        </p:nvSpPr>
        <p:spPr>
          <a:xfrm>
            <a:off x="2755490" y="2285998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color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</p:txBody>
      </p:sp>
      <p:graphicFrame>
        <p:nvGraphicFramePr>
          <p:cNvPr id="414" name="Google Shape;414;p46"/>
          <p:cNvGraphicFramePr/>
          <p:nvPr/>
        </p:nvGraphicFramePr>
        <p:xfrm>
          <a:off x="5238750" y="3566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857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rgbClr val="000000"/>
                          </a:solidFill>
                        </a:rPr>
                        <a:t>Rojo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Blanco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Azul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rgbClr val="000000"/>
                          </a:solidFill>
                        </a:rPr>
                        <a:t>Gris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rgbClr val="000000"/>
                          </a:solidFill>
                        </a:rPr>
                        <a:t>Rojo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rgbClr val="000000"/>
                          </a:solidFill>
                        </a:rPr>
                        <a:t>Gris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Verde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5" name="Google Shape;415;p46"/>
          <p:cNvSpPr txBox="1"/>
          <p:nvPr/>
        </p:nvSpPr>
        <p:spPr>
          <a:xfrm>
            <a:off x="6010835" y="2411505"/>
            <a:ext cx="23666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¿Conjunto?</a:t>
            </a:r>
            <a:endParaRPr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Valores Duplicados</a:t>
            </a:r>
            <a:endParaRPr/>
          </a:p>
        </p:txBody>
      </p:sp>
      <p:sp>
        <p:nvSpPr>
          <p:cNvPr id="421" name="Google Shape;421;p47"/>
          <p:cNvSpPr txBox="1"/>
          <p:nvPr>
            <p:ph idx="1" type="body"/>
          </p:nvPr>
        </p:nvSpPr>
        <p:spPr>
          <a:xfrm>
            <a:off x="2755490" y="2285998"/>
            <a:ext cx="10515600" cy="18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DISTINCT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color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</a:t>
            </a:r>
            <a:endParaRPr/>
          </a:p>
        </p:txBody>
      </p:sp>
      <p:graphicFrame>
        <p:nvGraphicFramePr>
          <p:cNvPr id="422" name="Google Shape;422;p47"/>
          <p:cNvGraphicFramePr/>
          <p:nvPr/>
        </p:nvGraphicFramePr>
        <p:xfrm>
          <a:off x="5238750" y="3612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857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800">
                          <a:solidFill>
                            <a:srgbClr val="000000"/>
                          </a:solidFill>
                        </a:rPr>
                        <a:t>Rojo</a:t>
                      </a:r>
                      <a:endParaRPr b="0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Blanco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Azul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800">
                          <a:solidFill>
                            <a:srgbClr val="000000"/>
                          </a:solidFill>
                        </a:rPr>
                        <a:t>Gris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Verde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Ordenar</a:t>
            </a:r>
            <a:endParaRPr/>
          </a:p>
        </p:txBody>
      </p:sp>
      <p:sp>
        <p:nvSpPr>
          <p:cNvPr id="428" name="Google Shape;428;p48"/>
          <p:cNvSpPr txBox="1"/>
          <p:nvPr>
            <p:ph idx="1" type="body"/>
          </p:nvPr>
        </p:nvSpPr>
        <p:spPr>
          <a:xfrm>
            <a:off x="3354745" y="2313600"/>
            <a:ext cx="5482500" cy="1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multa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monto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endParaRPr/>
          </a:p>
        </p:txBody>
      </p:sp>
      <p:graphicFrame>
        <p:nvGraphicFramePr>
          <p:cNvPr id="429" name="Google Shape;429;p48"/>
          <p:cNvGraphicFramePr/>
          <p:nvPr/>
        </p:nvGraphicFramePr>
        <p:xfrm>
          <a:off x="4449254" y="4480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965575"/>
                <a:gridCol w="1340175"/>
                <a:gridCol w="987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Fecha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Monto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30/07/2017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45.000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02/03/2018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01/01/2018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120.000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ca5df2655_0_2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Primeros n</a:t>
            </a:r>
            <a:endParaRPr/>
          </a:p>
        </p:txBody>
      </p:sp>
      <p:sp>
        <p:nvSpPr>
          <p:cNvPr id="435" name="Google Shape;435;g8ca5df2655_0_234"/>
          <p:cNvSpPr txBox="1"/>
          <p:nvPr>
            <p:ph idx="1" type="body"/>
          </p:nvPr>
        </p:nvSpPr>
        <p:spPr>
          <a:xfrm>
            <a:off x="3817995" y="2368800"/>
            <a:ext cx="5399700" cy="1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TOP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multa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monto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endParaRPr/>
          </a:p>
        </p:txBody>
      </p:sp>
      <p:graphicFrame>
        <p:nvGraphicFramePr>
          <p:cNvPr id="436" name="Google Shape;436;g8ca5df2655_0_234"/>
          <p:cNvGraphicFramePr/>
          <p:nvPr/>
        </p:nvGraphicFramePr>
        <p:xfrm>
          <a:off x="4449254" y="4480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{B516877D-47B3-49FB-BC23-9B17160DDA81}</a:tableStyleId>
              </a:tblPr>
              <a:tblGrid>
                <a:gridCol w="965575"/>
                <a:gridCol w="1340175"/>
                <a:gridCol w="987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Fecha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Monto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30/07/2017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45.000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Relaciones Ternarias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5566073" y="1887632"/>
            <a:ext cx="1179870" cy="752168"/>
          </a:xfrm>
          <a:prstGeom prst="rect">
            <a:avLst/>
          </a:prstGeom>
          <a:solidFill>
            <a:srgbClr val="FEE599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7893274" y="5287529"/>
            <a:ext cx="1398381" cy="752168"/>
          </a:xfrm>
          <a:prstGeom prst="rect">
            <a:avLst/>
          </a:prstGeom>
          <a:solidFill>
            <a:srgbClr val="FEE599"/>
          </a:solidFill>
          <a:ln cap="flat" cmpd="sng" w="19050">
            <a:solidFill>
              <a:srgbClr val="0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Habitación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-2800467">
            <a:off x="5812956" y="3813168"/>
            <a:ext cx="707750" cy="700275"/>
          </a:xfrm>
          <a:prstGeom prst="rect">
            <a:avLst/>
          </a:prstGeom>
          <a:solidFill>
            <a:srgbClr val="C4E0B2"/>
          </a:solidFill>
          <a:ln cap="sq" cmpd="dbl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5766208" y="3986070"/>
            <a:ext cx="8012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latin typeface="Calibri"/>
                <a:ea typeface="Calibri"/>
                <a:cs typeface="Calibri"/>
                <a:sym typeface="Calibri"/>
              </a:rPr>
              <a:t>reserva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6735639" y="2989614"/>
            <a:ext cx="1125791" cy="589936"/>
          </a:xfrm>
          <a:prstGeom prst="ellipse">
            <a:avLst/>
          </a:prstGeom>
          <a:solidFill>
            <a:srgbClr val="F7CAAC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pago</a:t>
            </a:r>
            <a:endParaRPr/>
          </a:p>
        </p:txBody>
      </p:sp>
      <p:cxnSp>
        <p:nvCxnSpPr>
          <p:cNvPr id="122" name="Google Shape;122;p5"/>
          <p:cNvCxnSpPr>
            <a:stCxn id="121" idx="3"/>
            <a:endCxn id="119" idx="3"/>
          </p:cNvCxnSpPr>
          <p:nvPr/>
        </p:nvCxnSpPr>
        <p:spPr>
          <a:xfrm flipH="1">
            <a:off x="6409707" y="3493156"/>
            <a:ext cx="490800" cy="41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5"/>
          <p:cNvCxnSpPr/>
          <p:nvPr/>
        </p:nvCxnSpPr>
        <p:spPr>
          <a:xfrm rot="10800000">
            <a:off x="6156008" y="2654548"/>
            <a:ext cx="0" cy="9951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5"/>
          <p:cNvSpPr/>
          <p:nvPr/>
        </p:nvSpPr>
        <p:spPr>
          <a:xfrm>
            <a:off x="3258057" y="5287529"/>
            <a:ext cx="1179870" cy="752168"/>
          </a:xfrm>
          <a:prstGeom prst="rect">
            <a:avLst/>
          </a:prstGeom>
          <a:solidFill>
            <a:srgbClr val="FEE599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Reserva</a:t>
            </a:r>
            <a:endParaRPr/>
          </a:p>
        </p:txBody>
      </p:sp>
      <p:cxnSp>
        <p:nvCxnSpPr>
          <p:cNvPr id="125" name="Google Shape;125;p5"/>
          <p:cNvCxnSpPr>
            <a:stCxn id="118" idx="1"/>
            <a:endCxn id="119" idx="2"/>
          </p:cNvCxnSpPr>
          <p:nvPr/>
        </p:nvCxnSpPr>
        <p:spPr>
          <a:xfrm rot="10800000">
            <a:off x="6421474" y="4403613"/>
            <a:ext cx="1471800" cy="12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5"/>
          <p:cNvCxnSpPr>
            <a:stCxn id="119" idx="1"/>
            <a:endCxn id="124" idx="3"/>
          </p:cNvCxnSpPr>
          <p:nvPr/>
        </p:nvCxnSpPr>
        <p:spPr>
          <a:xfrm flipH="1">
            <a:off x="4437822" y="4420738"/>
            <a:ext cx="1486200" cy="124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Jerarquías de clase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614" y="1829419"/>
            <a:ext cx="4559224" cy="45345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Modelo Relacional – Definiciones 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415600" y="4031249"/>
            <a:ext cx="113607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Una Tabla se denomina una </a:t>
            </a:r>
            <a:r>
              <a:rPr lang="es-CL">
                <a:solidFill>
                  <a:srgbClr val="00B050"/>
                </a:solidFill>
              </a:rPr>
              <a:t>Relación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</a:pPr>
            <a:r>
              <a:rPr lang="es-CL"/>
              <a:t>En el ejemplo: </a:t>
            </a:r>
            <a:r>
              <a:rPr lang="es-CL">
                <a:solidFill>
                  <a:srgbClr val="00B050"/>
                </a:solidFill>
              </a:rPr>
              <a:t>Cervezas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Una Columna se denomina un </a:t>
            </a:r>
            <a:r>
              <a:rPr lang="es-CL">
                <a:solidFill>
                  <a:srgbClr val="2E75B5"/>
                </a:solidFill>
              </a:rPr>
              <a:t>Atributo</a:t>
            </a:r>
            <a:r>
              <a:rPr lang="es-CL"/>
              <a:t> de la Relación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</a:pPr>
            <a:r>
              <a:rPr lang="es-CL"/>
              <a:t>Por ejemplo: </a:t>
            </a:r>
            <a:r>
              <a:rPr lang="es-CL">
                <a:solidFill>
                  <a:srgbClr val="2E75B5"/>
                </a:solidFill>
              </a:rPr>
              <a:t>grados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Una fila de la tabla es una </a:t>
            </a:r>
            <a:r>
              <a:rPr b="1" lang="es-CL"/>
              <a:t>Tupla</a:t>
            </a:r>
            <a:r>
              <a:rPr lang="es-CL"/>
              <a:t> o Dato: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1300"/>
              </a:spcAft>
              <a:buClr>
                <a:schemeClr val="accent5"/>
              </a:buClr>
              <a:buSzPts val="2400"/>
              <a:buChar char="○"/>
            </a:pPr>
            <a:r>
              <a:rPr lang="es-CL"/>
              <a:t>Por ejemplo: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(Kross 5, Ale, 7.2, Curacaví)</a:t>
            </a:r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839" y="1686562"/>
            <a:ext cx="5440325" cy="213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Modelo Relacional – Esquemas 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838200" y="4122057"/>
            <a:ext cx="10515600" cy="2452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Entonces una tabla definida en el Modelo Relacional se vería así: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Un conjunto de Relaciones se denomina un Esquema:</a:t>
            </a:r>
            <a:endParaRPr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736" y="1461020"/>
            <a:ext cx="6244122" cy="244793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1988457" y="4659295"/>
            <a:ext cx="65325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Cervezas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grados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ciudad-origen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1988457" y="5667932"/>
            <a:ext cx="6532558" cy="1015663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Cervezas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grados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ciudad-origen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Vino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grados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viña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En-stock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1" lang="es-CL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Modelo Relacional – Llaves 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Una super llave identifica cada tupla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Una llave candidata es una súper llave mínima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chemeClr val="accent5"/>
              </a:buClr>
              <a:buSzPts val="2800"/>
              <a:buChar char="●"/>
            </a:pPr>
            <a:r>
              <a:rPr lang="es-CL"/>
              <a:t>Se escoge alguna llave candidata como llave primaria 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771739" y="2620302"/>
            <a:ext cx="86485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Persona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CL" sz="2000" u="sng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rut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 u="sng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 u="sng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fecha-nacimiento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 u="sng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madre-rut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, padre-rut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1771738" y="4147448"/>
            <a:ext cx="86485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Persona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rut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 u="sng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fecha-nacimiento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 u="sng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madre-rut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, padre-rut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1771737" y="5709895"/>
            <a:ext cx="86485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Persona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CL" sz="2000" u="sng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rut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fecha-nacimiento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L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madre-rut, padre-rut</a:t>
            </a:r>
            <a:r>
              <a:rPr b="1" lang="es-CL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2018-05-08T20:30:53Z</dcterms:created>
  <dc:creator>Sebastian</dc:creator>
</cp:coreProperties>
</file>