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Ubuntu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jy0kaJ9UjFMiNNVnbp4o/zhJ1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D6A95E-762D-43DD-825A-E0D00520C35B}">
  <a:tblStyle styleId="{92D6A95E-762D-43DD-825A-E0D00520C35B}" styleName="Table_0">
    <a:wholeTbl>
      <a:tcTxStyle b="off" i="off">
        <a:font>
          <a:latin typeface="Calibri"/>
          <a:ea typeface="Calibri"/>
          <a:cs typeface="Calibri"/>
        </a:font>
        <a:srgbClr val="E91D63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07D8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07D8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07D8B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07D8B"/>
          </a:solidFill>
        </a:fill>
      </a:tcStyle>
    </a:firstRow>
    <a:neCell>
      <a:tcTxStyle/>
    </a:neCell>
    <a:nwCell>
      <a:tcTxStyle/>
    </a:nwCell>
  </a:tblStyle>
  <a:tblStyle styleId="{5DAC2D24-2CEE-4325-A2F0-BCC345F708A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regular.fntdata"/><Relationship Id="rId42" Type="http://schemas.openxmlformats.org/officeDocument/2006/relationships/font" Target="fonts/Ubuntu-italic.fntdata"/><Relationship Id="rId41" Type="http://schemas.openxmlformats.org/officeDocument/2006/relationships/font" Target="fonts/Ubuntu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Ubuntu-boldItalic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f0b462c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cf0b462c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f0b462cd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f0b462cd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cf0b462cd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f0b462cd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f0b462cd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cf0b462cd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f0b462c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cf0b462c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cf0b462cd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cf0b462cd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cf0b462cd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f0b462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cf0b462cd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f0b462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cf0b462c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f0b462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8cf0b462cd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f0b462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cf0b462cd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f0b462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cf0b462cd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f0b462c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cf0b462cd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cf0b462cd_0_4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8cf0b462cd_0_4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8cf0b462cd_0_4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8cf0b462cd_0_4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g8cf0b462cd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f0b462cd_0_4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cxnSp>
        <p:nvCxnSpPr>
          <p:cNvPr id="57" name="Google Shape;57;g8cf0b462cd_0_46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8" name="Google Shape;58;g8cf0b462cd_0_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g8cf0b462cd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f0b462cd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f0b462cd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4" name="Google Shape;64;g8cf0b462cd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8cf0b462cd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8cf0b462cd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8cf0b462cd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1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f0b462cd_0_5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g8cf0b462cd_0_5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g8cf0b462cd_0_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8cf0b462cd_0_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8cf0b462cd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8cf0b462cd_0_10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8cf0b462cd_0_10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8cf0b462cd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g8cf0b462cd_0_1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" name="Google Shape;25;g8cf0b462cd_0_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8cf0b462cd_0_1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8cf0b462cd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8cf0b462cd_0_19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0" name="Google Shape;30;g8cf0b462cd_0_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8cf0b462cd_0_19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8cf0b462cd_0_19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8cf0b462cd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cf0b462cd_0_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8cf0b462cd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g8cf0b462cd_0_28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9" name="Google Shape;39;g8cf0b462cd_0_28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8cf0b462cd_0_28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8cf0b462cd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cf0b462cd_0_33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8cf0b462cd_0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cf0b462cd_0_36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g8cf0b462cd_0_36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8" name="Google Shape;48;g8cf0b462cd_0_36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8cf0b462cd_0_36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8cf0b462cd_0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8cf0b462cd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f0b462cd_0_4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Google Shape;54;g8cf0b462cd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cf0b462cd_0_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8cf0b462cd_0_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Char char="●"/>
              <a:defRPr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61950" lvl="1" marL="914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Char char="○"/>
              <a:defRPr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49250" lvl="2" marL="1371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9250" lvl="3" marL="18288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9250" lvl="4" marL="22860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9250" lvl="5" marL="27432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9250" lvl="6" marL="3200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9250" lvl="7" marL="3657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9250" lvl="8" marL="411480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" name="Google Shape;12;g8cf0b462cd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pipearos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a@lopez.c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pipearos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ana@lopez.c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pipearos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pipearo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SQL 2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1524000" y="4144296"/>
            <a:ext cx="9144000" cy="144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Programa tu Futuro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f0b462cd_0_10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140" name="Google Shape;140;g8cf0b462cd_0_106"/>
          <p:cNvSpPr txBox="1"/>
          <p:nvPr>
            <p:ph idx="1" type="body"/>
          </p:nvPr>
        </p:nvSpPr>
        <p:spPr>
          <a:xfrm>
            <a:off x="3449700" y="1958425"/>
            <a:ext cx="8326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 = 0</a:t>
            </a:r>
            <a:endParaRPr/>
          </a:p>
        </p:txBody>
      </p:sp>
      <p:graphicFrame>
        <p:nvGraphicFramePr>
          <p:cNvPr id="141" name="Google Shape;141;g8cf0b462cd_0_106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solidFill>
                  <a:srgbClr val="000000"/>
                </a:solidFill>
              </a:rPr>
              <a:t>Datos de autos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1044677" y="2268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Patente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Marca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Modelo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Color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Dueño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Rev. Técnica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Toyota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True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Volkswagen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False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Google Shape;148;p22"/>
          <p:cNvGraphicFramePr/>
          <p:nvPr/>
        </p:nvGraphicFramePr>
        <p:xfrm>
          <a:off x="4655731" y="4554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Patente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Fecha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Monto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01/01/2018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120.000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02/03/2018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1044677" y="1907427"/>
            <a:ext cx="636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Auto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655731" y="4184915"/>
            <a:ext cx="741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Multa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Valores duplicados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974050" y="1958425"/>
            <a:ext cx="78024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5238750" y="3566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857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Verde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/>
        </p:nvSpPr>
        <p:spPr>
          <a:xfrm>
            <a:off x="7045735" y="2919780"/>
            <a:ext cx="236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¿Conjunto?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Valores Duplicados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587675" y="1958425"/>
            <a:ext cx="8188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5238750" y="361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857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Verde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Ordenar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394500" y="1958425"/>
            <a:ext cx="8381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monto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4449254" y="448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Fecha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02/03/2018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01/01/2018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120.000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f0b462cd_0_18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Ejercicios</a:t>
            </a:r>
            <a:endParaRPr/>
          </a:p>
        </p:txBody>
      </p:sp>
      <p:sp>
        <p:nvSpPr>
          <p:cNvPr id="179" name="Google Shape;179;g8cf0b462cd_0_18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Cree las tablas para soportar los siguientes datos en formato csv:</a:t>
            </a:r>
            <a:endParaRPr/>
          </a:p>
          <a:p>
            <a:pPr indent="-400050" lvl="0" marL="457200" rtl="0" algn="l">
              <a:spcBef>
                <a:spcPts val="130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Película (</a:t>
            </a:r>
            <a:r>
              <a:rPr lang="es-CL" u="sng"/>
              <a:t>nombre</a:t>
            </a:r>
            <a:r>
              <a:rPr lang="es-CL"/>
              <a:t>, </a:t>
            </a:r>
            <a:r>
              <a:rPr lang="es-CL" u="sng"/>
              <a:t>año</a:t>
            </a:r>
            <a:r>
              <a:rPr lang="es-CL"/>
              <a:t>, calificación)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Actor (</a:t>
            </a:r>
            <a:r>
              <a:rPr lang="es-CL" u="sng"/>
              <a:t>nombre</a:t>
            </a:r>
            <a:r>
              <a:rPr lang="es-CL"/>
              <a:t>, género)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Personaje (</a:t>
            </a:r>
            <a:r>
              <a:rPr lang="es-CL" u="sng"/>
              <a:t>pelicula_nombre</a:t>
            </a:r>
            <a:r>
              <a:rPr lang="es-CL"/>
              <a:t>, </a:t>
            </a:r>
            <a:r>
              <a:rPr lang="es-CL" u="sng"/>
              <a:t>pelicula_año</a:t>
            </a:r>
            <a:r>
              <a:rPr lang="es-CL"/>
              <a:t>, </a:t>
            </a:r>
            <a:r>
              <a:rPr lang="es-CL" u="sng"/>
              <a:t>actor_nombre</a:t>
            </a:r>
            <a:r>
              <a:rPr lang="es-CL"/>
              <a:t>, </a:t>
            </a:r>
            <a:r>
              <a:rPr lang="es-CL" u="sng"/>
              <a:t>personaje</a:t>
            </a:r>
            <a:r>
              <a:rPr lang="es-CL"/>
              <a:t>)</a:t>
            </a:r>
            <a:endParaRPr/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es-CL"/>
              <a:t>Cargue los datos provistos en sus tablas.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cf0b462cd_0_18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Ejercicios</a:t>
            </a:r>
            <a:endParaRPr/>
          </a:p>
        </p:txBody>
      </p:sp>
      <p:sp>
        <p:nvSpPr>
          <p:cNvPr id="186" name="Google Shape;186;g8cf0b462cd_0_18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Escriba las consultas que obtengan lo siguiente:</a:t>
            </a:r>
            <a:endParaRPr/>
          </a:p>
          <a:p>
            <a:pPr indent="-400050" lvl="0" marL="457200" rtl="0" algn="l">
              <a:spcBef>
                <a:spcPts val="130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Los nombres de las películas con calificación mayor a 8.5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Las películas de la década de los 90s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1000"/>
              </a:spcAft>
              <a:buSzPts val="2700"/>
              <a:buChar char="●"/>
            </a:pPr>
            <a:r>
              <a:rPr lang="es-CL"/>
              <a:t>Los personajes de películas del año 2000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Contar, Sumar, etc.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725675" y="1958425"/>
            <a:ext cx="8050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(*)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4583471" y="4100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15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563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Alias.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449700" y="1958425"/>
            <a:ext cx="8326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cuenta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5361001" y="4288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153650"/>
              </a:tblGrid>
              <a:tr h="3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cuenta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563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Contar, Sumar, etc.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546300" y="1958425"/>
            <a:ext cx="822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(*)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dueño = ‘</a:t>
            </a:r>
            <a:r>
              <a:rPr lang="es-CL"/>
              <a:t>15823445-2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5291394" y="429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15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Datos de Clientes</a:t>
            </a:r>
            <a:endParaRPr/>
          </a:p>
        </p:txBody>
      </p:sp>
      <p:graphicFrame>
        <p:nvGraphicFramePr>
          <p:cNvPr id="85" name="Google Shape;85;p6"/>
          <p:cNvGraphicFramePr/>
          <p:nvPr/>
        </p:nvGraphicFramePr>
        <p:xfrm>
          <a:off x="1044677" y="2651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{92D6A95E-762D-43DD-825A-E0D00520C35B}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4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" name="Google Shape;86;p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Contar, Sumar, etc.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532500" y="1958425"/>
            <a:ext cx="8243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COUNT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patente)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dueño = ‘</a:t>
            </a:r>
            <a:r>
              <a:rPr lang="es-CL"/>
              <a:t>15823445-2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5291394" y="429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15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Mínimo, Máximo, Promedio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319025" y="2497575"/>
            <a:ext cx="74571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MIN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(edad)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</a:t>
            </a:r>
            <a:endParaRPr/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5143910" y="403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61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Mínimo, Máximo, Promedio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808475" y="1958425"/>
            <a:ext cx="7967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MAX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(edad)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</a:t>
            </a:r>
            <a:endParaRPr/>
          </a:p>
        </p:txBody>
      </p:sp>
      <p:graphicFrame>
        <p:nvGraphicFramePr>
          <p:cNvPr id="228" name="Google Shape;228;p31"/>
          <p:cNvGraphicFramePr/>
          <p:nvPr/>
        </p:nvGraphicFramePr>
        <p:xfrm>
          <a:off x="5143910" y="403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61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92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Minimo, Máximo, Promedio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112050" y="1958425"/>
            <a:ext cx="7664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AVG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(monto)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</p:txBody>
      </p:sp>
      <p:graphicFrame>
        <p:nvGraphicFramePr>
          <p:cNvPr id="235" name="Google Shape;235;p32"/>
          <p:cNvGraphicFramePr/>
          <p:nvPr/>
        </p:nvGraphicFramePr>
        <p:xfrm>
          <a:off x="5060336" y="403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0356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Avg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95.000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Contar, Sumar, etc.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932650" y="1958425"/>
            <a:ext cx="78435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SUM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(monto)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patente = ‘</a:t>
            </a:r>
            <a:r>
              <a:rPr lang="es-CL"/>
              <a:t>FVBT45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5291394" y="429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15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Agrupar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711875" y="1958425"/>
            <a:ext cx="80643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patente,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(monto)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patente</a:t>
            </a:r>
            <a:endParaRPr/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4686710" y="4265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0179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Condiciones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974050" y="1958425"/>
            <a:ext cx="78024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patente,</a:t>
            </a: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(monto)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patente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(monto)&lt;100000</a:t>
            </a:r>
            <a:endParaRPr/>
          </a:p>
        </p:txBody>
      </p:sp>
      <p:graphicFrame>
        <p:nvGraphicFramePr>
          <p:cNvPr id="256" name="Google Shape;256;p35"/>
          <p:cNvGraphicFramePr/>
          <p:nvPr/>
        </p:nvGraphicFramePr>
        <p:xfrm>
          <a:off x="5093144" y="4665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0179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Agregación: Condiciones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236225" y="1958425"/>
            <a:ext cx="753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patente,</a:t>
            </a: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(monto)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patente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(*)&gt;2</a:t>
            </a:r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5093144" y="4665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0179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Consultas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415600" y="2263001"/>
            <a:ext cx="113607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TOP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x [atributos] [agregación]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[tablas]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[condiciones]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[atributos]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[condiciones de agregación]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[atributos]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Unión, intersección y diferencia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24620" l="0" r="0" t="0"/>
          <a:stretch/>
        </p:blipFill>
        <p:spPr>
          <a:xfrm>
            <a:off x="4599291" y="2226698"/>
            <a:ext cx="2993418" cy="340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f0b462cd_0_6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que cumplan condiciones</a:t>
            </a:r>
            <a:endParaRPr/>
          </a:p>
        </p:txBody>
      </p:sp>
      <p:sp>
        <p:nvSpPr>
          <p:cNvPr id="92" name="Google Shape;92;g8cf0b462cd_0_65"/>
          <p:cNvSpPr/>
          <p:nvPr/>
        </p:nvSpPr>
        <p:spPr>
          <a:xfrm>
            <a:off x="3637935" y="2796119"/>
            <a:ext cx="60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[atributos]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[tablas]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[condición]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Unión, intersección y diferencia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 = ‘Azul’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 = ‘Blanco’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8536858" y="3550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Unión, intersección y diferencia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415600" y="2690776"/>
            <a:ext cx="113607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 = ‘Azul’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 = ‘Blanco’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9" name="Google Shape;289;p40"/>
          <p:cNvGraphicFramePr/>
          <p:nvPr/>
        </p:nvGraphicFramePr>
        <p:xfrm>
          <a:off x="8564458" y="3108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Unión, intersección y diferencia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 = ‘Azul’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INTERSECT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monto&gt;100000</a:t>
            </a:r>
            <a:endParaRPr/>
          </a:p>
        </p:txBody>
      </p:sp>
      <p:graphicFrame>
        <p:nvGraphicFramePr>
          <p:cNvPr id="296" name="Google Shape;296;p41"/>
          <p:cNvGraphicFramePr/>
          <p:nvPr/>
        </p:nvGraphicFramePr>
        <p:xfrm>
          <a:off x="8566355" y="343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462550"/>
              </a:tblGrid>
              <a:tr h="59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Unión, intersección y diferencia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revision_tecnica=1</a:t>
            </a:r>
            <a:endParaRPr/>
          </a:p>
        </p:txBody>
      </p:sp>
      <p:graphicFrame>
        <p:nvGraphicFramePr>
          <p:cNvPr id="303" name="Google Shape;303;p42"/>
          <p:cNvGraphicFramePr/>
          <p:nvPr/>
        </p:nvGraphicFramePr>
        <p:xfrm>
          <a:off x="8566355" y="343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462550"/>
              </a:tblGrid>
              <a:tr h="59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f0b462cd_0_19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Ejercicios</a:t>
            </a:r>
            <a:endParaRPr/>
          </a:p>
        </p:txBody>
      </p:sp>
      <p:sp>
        <p:nvSpPr>
          <p:cNvPr id="310" name="Google Shape;310;g8cf0b462cd_0_19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Cuente la cantidad de personajes interpretados por cada actor/actriz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Cuente la cantidad de películas estrenadas cada década (para obtener la década, debe restar al año, el resto de dividir el año por 10)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1000"/>
              </a:spcAft>
              <a:buSzPts val="2700"/>
              <a:buChar char="●"/>
            </a:pPr>
            <a:r>
              <a:rPr lang="es-CL"/>
              <a:t>Obtenga los nombres de los personajes que fueron interpretados por al menos dos actores distintos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f0b462cd_0_7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con condiciones</a:t>
            </a:r>
            <a:endParaRPr/>
          </a:p>
        </p:txBody>
      </p:sp>
      <p:sp>
        <p:nvSpPr>
          <p:cNvPr id="98" name="Google Shape;98;g8cf0b462cd_0_70"/>
          <p:cNvSpPr txBox="1"/>
          <p:nvPr>
            <p:ph idx="1" type="body"/>
          </p:nvPr>
        </p:nvSpPr>
        <p:spPr>
          <a:xfrm>
            <a:off x="4015450" y="1958425"/>
            <a:ext cx="77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rut = ‘</a:t>
            </a:r>
            <a:r>
              <a:rPr lang="es-CL"/>
              <a:t>14345823-8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  <p:graphicFrame>
        <p:nvGraphicFramePr>
          <p:cNvPr id="99" name="Google Shape;99;g8cf0b462cd_0_70"/>
          <p:cNvGraphicFramePr/>
          <p:nvPr/>
        </p:nvGraphicFramePr>
        <p:xfrm>
          <a:off x="838200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f0b462cd_0_7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con condiciones</a:t>
            </a:r>
            <a:endParaRPr/>
          </a:p>
        </p:txBody>
      </p:sp>
      <p:sp>
        <p:nvSpPr>
          <p:cNvPr id="105" name="Google Shape;105;g8cf0b462cd_0_76"/>
          <p:cNvSpPr txBox="1"/>
          <p:nvPr>
            <p:ph idx="1" type="body"/>
          </p:nvPr>
        </p:nvSpPr>
        <p:spPr>
          <a:xfrm>
            <a:off x="4070650" y="1958425"/>
            <a:ext cx="77058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edad&gt;=40</a:t>
            </a:r>
            <a:endParaRPr/>
          </a:p>
        </p:txBody>
      </p:sp>
      <p:graphicFrame>
        <p:nvGraphicFramePr>
          <p:cNvPr id="106" name="Google Shape;106;g8cf0b462cd_0_76"/>
          <p:cNvGraphicFramePr/>
          <p:nvPr/>
        </p:nvGraphicFramePr>
        <p:xfrm>
          <a:off x="1044677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372675"/>
                <a:gridCol w="1343650"/>
                <a:gridCol w="1343650"/>
                <a:gridCol w="1841100"/>
                <a:gridCol w="1183550"/>
                <a:gridCol w="1627550"/>
                <a:gridCol w="712975"/>
                <a:gridCol w="134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f0b462cd_0_8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112" name="Google Shape;112;g8cf0b462cd_0_82"/>
          <p:cNvSpPr txBox="1"/>
          <p:nvPr>
            <p:ph idx="1" type="body"/>
          </p:nvPr>
        </p:nvSpPr>
        <p:spPr>
          <a:xfrm>
            <a:off x="4125850" y="1958425"/>
            <a:ext cx="765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(edad &gt; 30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preferencial=1)</a:t>
            </a:r>
            <a:endParaRPr/>
          </a:p>
        </p:txBody>
      </p:sp>
      <p:graphicFrame>
        <p:nvGraphicFramePr>
          <p:cNvPr id="113" name="Google Shape;113;g8cf0b462cd_0_82"/>
          <p:cNvGraphicFramePr/>
          <p:nvPr/>
        </p:nvGraphicFramePr>
        <p:xfrm>
          <a:off x="838200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f0b462cd_0_8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119" name="Google Shape;119;g8cf0b462cd_0_88"/>
          <p:cNvSpPr txBox="1"/>
          <p:nvPr>
            <p:ph idx="1" type="body"/>
          </p:nvPr>
        </p:nvSpPr>
        <p:spPr>
          <a:xfrm>
            <a:off x="3256525" y="1958425"/>
            <a:ext cx="8519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(nombre = ‘Luis Felipe’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nombre = ‘Ana María’)</a:t>
            </a:r>
            <a:endParaRPr/>
          </a:p>
        </p:txBody>
      </p:sp>
      <p:graphicFrame>
        <p:nvGraphicFramePr>
          <p:cNvPr id="120" name="Google Shape;120;g8cf0b462cd_0_88"/>
          <p:cNvGraphicFramePr/>
          <p:nvPr/>
        </p:nvGraphicFramePr>
        <p:xfrm>
          <a:off x="4540046" y="49903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ana@lopez.cl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4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f0b462cd_0_9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126" name="Google Shape;126;g8cf0b462cd_0_94"/>
          <p:cNvSpPr txBox="1"/>
          <p:nvPr>
            <p:ph idx="1" type="body"/>
          </p:nvPr>
        </p:nvSpPr>
        <p:spPr>
          <a:xfrm>
            <a:off x="3698075" y="1958425"/>
            <a:ext cx="8078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NOT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preferencial=1</a:t>
            </a:r>
            <a:endParaRPr/>
          </a:p>
        </p:txBody>
      </p:sp>
      <p:graphicFrame>
        <p:nvGraphicFramePr>
          <p:cNvPr id="127" name="Google Shape;127;g8cf0b462cd_0_94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f0b462cd_0_10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133" name="Google Shape;133;g8cf0b462cd_0_100"/>
          <p:cNvSpPr txBox="1"/>
          <p:nvPr>
            <p:ph idx="1" type="body"/>
          </p:nvPr>
        </p:nvSpPr>
        <p:spPr>
          <a:xfrm>
            <a:off x="2497575" y="1958425"/>
            <a:ext cx="9278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preferencial!=1</a:t>
            </a:r>
            <a:endParaRPr/>
          </a:p>
        </p:txBody>
      </p:sp>
      <p:graphicFrame>
        <p:nvGraphicFramePr>
          <p:cNvPr id="134" name="Google Shape;134;g8cf0b462cd_0_100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{5DAC2D24-2CEE-4325-A2F0-BCC345F708A6}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2018-05-08T20:30:53Z</dcterms:created>
  <dc:creator>Sebastian</dc:creator>
</cp:coreProperties>
</file>