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h76ZIhBk2mr+eyaI8+1Aqh4Ll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E3B4BD-7590-4998-A05C-6885E331A511}">
  <a:tblStyle styleId="{8CE3B4BD-7590-4998-A05C-6885E331A511}" styleName="Table_0">
    <a:wholeTbl>
      <a:tcTxStyle b="off" i="off">
        <a:font>
          <a:latin typeface="Calibri"/>
          <a:ea typeface="Calibri"/>
          <a:cs typeface="Calibri"/>
        </a:font>
        <a:srgbClr val="E91D63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07D8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07D8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07D8B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07D8B"/>
          </a:solidFill>
        </a:fill>
      </a:tcStyle>
    </a:firstRow>
    <a:neCell>
      <a:tcTxStyle/>
    </a:neCell>
    <a:nwCell>
      <a:tcTxStyle/>
    </a:nwCell>
  </a:tblStyle>
  <a:tblStyle styleId="{C779C0CE-592D-494A-9A04-612964EB185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bold.fntdata"/><Relationship Id="rId10" Type="http://schemas.openxmlformats.org/officeDocument/2006/relationships/slide" Target="slides/slide5.xml"/><Relationship Id="rId32" Type="http://schemas.openxmlformats.org/officeDocument/2006/relationships/font" Target="fonts/Ubuntu-regular.fntdata"/><Relationship Id="rId13" Type="http://schemas.openxmlformats.org/officeDocument/2006/relationships/slide" Target="slides/slide8.xml"/><Relationship Id="rId35" Type="http://schemas.openxmlformats.org/officeDocument/2006/relationships/font" Target="fonts/Ubuntu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cdf8911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8ccdf8911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cdf89117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cdf891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cdf89117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cdf8911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cdf89117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ccdf8911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cdf89117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cdf8911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cdf89117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cdf8911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cdf89117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ccdf89117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cdf89117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ccdf89117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cdf89117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cdf891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ccdf89117_0_4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8ccdf89117_0_4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8ccdf89117_0_4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8ccdf89117_0_4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8ccdf89117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ccdf89117_0_4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cxnSp>
        <p:nvCxnSpPr>
          <p:cNvPr id="53" name="Google Shape;53;g8ccdf89117_0_46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g8ccdf89117_0_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8ccdf89117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cdf89117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cdf89117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g8ccdf89117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8ccdf89117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8ccdf89117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8ccdf89117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ccdf89117_0_10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8ccdf89117_0_10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8ccdf89117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8ccdf89117_0_1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8ccdf89117_0_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8ccdf89117_0_1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8ccdf89117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8ccdf89117_0_19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8ccdf89117_0_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8ccdf89117_0_19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8ccdf89117_0_19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8ccdf89117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ccdf89117_0_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8ccdf89117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8ccdf89117_0_28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8ccdf89117_0_28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8ccdf89117_0_28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3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3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3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300"/>
              </a:spcBef>
              <a:spcAft>
                <a:spcPts val="13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8ccdf89117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ccdf89117_0_33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8ccdf89117_0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ccdf89117_0_36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8ccdf89117_0_36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8ccdf89117_0_36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8ccdf89117_0_36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8ccdf89117_0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1300"/>
              </a:spcBef>
              <a:spcAft>
                <a:spcPts val="0"/>
              </a:spcAft>
              <a:buSzPts val="2100"/>
              <a:buChar char="○"/>
              <a:defRPr/>
            </a:lvl2pPr>
            <a:lvl3pPr indent="-349250" lvl="2" marL="13716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3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3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3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300"/>
              </a:spcBef>
              <a:spcAft>
                <a:spcPts val="13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8ccdf89117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ccdf89117_0_4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8ccdf89117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ccdf89117_0_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8ccdf89117_0_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Ubuntu"/>
              <a:buChar char="●"/>
              <a:defRPr sz="27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61950" lvl="1" marL="914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Char char="○"/>
              <a:defRPr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49250" lvl="2" marL="1371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9250" lvl="3" marL="18288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9250" lvl="4" marL="22860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9250" lvl="5" marL="27432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9250" lvl="6" marL="32004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9250" lvl="7" marL="365760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9250" lvl="8" marL="411480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g8ccdf89117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ana@lopez.cl" TargetMode="External"/><Relationship Id="rId4" Type="http://schemas.openxmlformats.org/officeDocument/2006/relationships/hyperlink" Target="mailto:pipearos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SQL 3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524000" y="4773371"/>
            <a:ext cx="91440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Programa tu Futuro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nombres de dueños, con multas de 70k o más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415600" y="2345801"/>
            <a:ext cx="113607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nombres, apellidos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auto, multa, dueño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auto.patente = multa.patente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auto.dueño = dueño.rut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monto &gt;= 70000</a:t>
            </a:r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8536858" y="3123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1319600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Self Join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CL"/>
              <a:t>Personaje</a:t>
            </a:r>
            <a:r>
              <a:rPr lang="es-CL"/>
              <a:t>(</a:t>
            </a:r>
            <a:r>
              <a:rPr lang="es-CL" u="sng"/>
              <a:t>nombre</a:t>
            </a:r>
            <a:r>
              <a:rPr lang="es-CL"/>
              <a:t>, </a:t>
            </a:r>
            <a:r>
              <a:rPr lang="es-CL" u="sng"/>
              <a:t>a_nombre</a:t>
            </a:r>
            <a:r>
              <a:rPr lang="es-CL"/>
              <a:t>, </a:t>
            </a:r>
            <a:r>
              <a:rPr lang="es-CL" u="sng"/>
              <a:t>p_nombre</a:t>
            </a:r>
            <a:r>
              <a:rPr lang="es-CL"/>
              <a:t>, </a:t>
            </a:r>
            <a:r>
              <a:rPr lang="es-CL" u="sng"/>
              <a:t>p_año</a:t>
            </a:r>
            <a:r>
              <a:rPr lang="es-CL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L"/>
              <a:t>Obtener las parejas de actores que aparecen en la misma película: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P1.a_nombre, P2.a_nombre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Personaje P1, Personaje P2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P1.p_nombre = P2.p_nombre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P1.p_año = P2.p_año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Self Join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CL"/>
              <a:t>Personaje</a:t>
            </a:r>
            <a:r>
              <a:rPr lang="es-CL"/>
              <a:t>(</a:t>
            </a:r>
            <a:r>
              <a:rPr lang="es-CL" u="sng"/>
              <a:t>nombre</a:t>
            </a:r>
            <a:r>
              <a:rPr lang="es-CL"/>
              <a:t>, </a:t>
            </a:r>
            <a:r>
              <a:rPr lang="es-CL" u="sng"/>
              <a:t>a_nombre</a:t>
            </a:r>
            <a:r>
              <a:rPr lang="es-CL"/>
              <a:t>, </a:t>
            </a:r>
            <a:r>
              <a:rPr lang="es-CL" u="sng"/>
              <a:t>p_nombre</a:t>
            </a:r>
            <a:r>
              <a:rPr lang="es-CL"/>
              <a:t>, </a:t>
            </a:r>
            <a:r>
              <a:rPr lang="es-CL" u="sng"/>
              <a:t>p_año</a:t>
            </a:r>
            <a:r>
              <a:rPr lang="es-CL"/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L"/>
              <a:t>Obtener las parejas de actores que aparecen en la misma película. Si (A,B) ya aparece, (B,A) no debe aparecer: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P1.a_nombre, P2.a_nombre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Personaje P1, Personaje P2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P1.p_nombre = P2.p_nombre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P1.p_año = P2.p_año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P1.a_nombre &gt; P2.a_nombre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625" y="619125"/>
            <a:ext cx="6858600" cy="53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Nulos: </a:t>
            </a:r>
            <a:r>
              <a:rPr lang="es-CL" sz="2800">
                <a:latin typeface="Quattrocento Sans"/>
                <a:ea typeface="Quattrocento Sans"/>
                <a:cs typeface="Quattrocento Sans"/>
                <a:sym typeface="Quattrocento Sans"/>
              </a:rPr>
              <a:t>IS NULL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1524000" y="3728021"/>
            <a:ext cx="9144000" cy="25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809" y="4566054"/>
            <a:ext cx="1074389" cy="59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983" y="4566054"/>
            <a:ext cx="3679059" cy="85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074" y="1852205"/>
            <a:ext cx="3707852" cy="171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1524000" y="762000"/>
            <a:ext cx="9144000" cy="259080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Nulos: </a:t>
            </a:r>
            <a:r>
              <a:rPr lang="es-CL" sz="2800">
                <a:latin typeface="Quattrocento Sans"/>
                <a:ea typeface="Quattrocento Sans"/>
                <a:cs typeface="Quattrocento Sans"/>
                <a:sym typeface="Quattrocento Sans"/>
              </a:rPr>
              <a:t>IS NOT NULL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1524000" y="3774202"/>
            <a:ext cx="9144000" cy="25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391" y="4166893"/>
            <a:ext cx="1111335" cy="160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984" y="4612234"/>
            <a:ext cx="4631349" cy="9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074" y="1859229"/>
            <a:ext cx="3707852" cy="171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Comparación con nulos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524000" y="3340100"/>
            <a:ext cx="9144000" cy="25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939" y="4698035"/>
            <a:ext cx="1113639" cy="61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639" y="4493946"/>
            <a:ext cx="2794594" cy="102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2910" y="1844606"/>
            <a:ext cx="3707852" cy="171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Comparación con nulos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139" y="5140489"/>
            <a:ext cx="1443916" cy="48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985" y="4658421"/>
            <a:ext cx="3077044" cy="112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2838" y="1883448"/>
            <a:ext cx="3707852" cy="17142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2040066" y="3936473"/>
            <a:ext cx="8170734" cy="506217"/>
          </a:xfrm>
          <a:prstGeom prst="rect">
            <a:avLst/>
          </a:prstGeom>
          <a:solidFill>
            <a:srgbClr val="FFFFCC"/>
          </a:solidFill>
          <a:ln cap="flat" cmpd="sng" w="3175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¡El nulo en la consulta y el nulo en los datos son distintos!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Comparación con nulos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487" y="2209800"/>
            <a:ext cx="8135147" cy="264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5257802" y="3600272"/>
            <a:ext cx="4894832" cy="1200329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1981201" y="5334001"/>
            <a:ext cx="8170734" cy="736380"/>
          </a:xfrm>
          <a:prstGeom prst="rect">
            <a:avLst/>
          </a:prstGeom>
          <a:solidFill>
            <a:srgbClr val="FFFFCC"/>
          </a:solidFill>
          <a:ln cap="flat" cmpd="sng" w="3175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no importa el valor del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resultado se mantiene.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importa el valor del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resultado es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Comparación con nulos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487" y="2209800"/>
            <a:ext cx="8135147" cy="264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1981201" y="5334001"/>
            <a:ext cx="8170734" cy="736380"/>
          </a:xfrm>
          <a:prstGeom prst="rect">
            <a:avLst/>
          </a:prstGeom>
          <a:solidFill>
            <a:srgbClr val="FFFFCC"/>
          </a:solidFill>
          <a:ln cap="flat" cmpd="sng" w="3175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no importa el valor del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resultado se mantiene.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importa el valor del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resultado es </a:t>
            </a:r>
            <a:r>
              <a:rPr lang="es-CL" sz="217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desconocido</a:t>
            </a:r>
            <a:r>
              <a:rPr lang="es-CL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cdf89117_0_5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Datos de Clientes</a:t>
            </a:r>
            <a:endParaRPr/>
          </a:p>
        </p:txBody>
      </p:sp>
      <p:graphicFrame>
        <p:nvGraphicFramePr>
          <p:cNvPr id="75" name="Google Shape;75;g8ccdf89117_0_59"/>
          <p:cNvGraphicFramePr/>
          <p:nvPr/>
        </p:nvGraphicFramePr>
        <p:xfrm>
          <a:off x="1044677" y="2651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{8CE3B4BD-7590-4998-A05C-6885E331A511}</a:tableStyleId>
              </a:tblPr>
              <a:tblGrid>
                <a:gridCol w="1348100"/>
                <a:gridCol w="1319600"/>
                <a:gridCol w="1319600"/>
                <a:gridCol w="1808175"/>
                <a:gridCol w="1162375"/>
                <a:gridCol w="1598425"/>
                <a:gridCol w="700225"/>
                <a:gridCol w="131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Preferencial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sng">
                          <a:solidFill>
                            <a:srgbClr val="000000"/>
                          </a:solidFill>
                          <a:hlinkClick r:id="rId4"/>
                        </a:rPr>
                        <a:t>pipe@gmail.com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6" name="Google Shape;76;g8ccdf89117_0_5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Outer Joins</a:t>
            </a:r>
            <a:endParaRPr/>
          </a:p>
        </p:txBody>
      </p:sp>
      <p:pic>
        <p:nvPicPr>
          <p:cNvPr id="206" name="Google Shape;20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925" y="1973225"/>
            <a:ext cx="6366900" cy="4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Joins Externos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1524000" y="5207373"/>
            <a:ext cx="9144000" cy="41549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¿Todas las personas y sus autos (solo si es que tienen)?</a:t>
            </a:r>
            <a:endParaRPr/>
          </a:p>
        </p:txBody>
      </p:sp>
      <p:graphicFrame>
        <p:nvGraphicFramePr>
          <p:cNvPr id="213" name="Google Shape;213;p20"/>
          <p:cNvGraphicFramePr/>
          <p:nvPr/>
        </p:nvGraphicFramePr>
        <p:xfrm>
          <a:off x="2660151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1029025"/>
                <a:gridCol w="921825"/>
                <a:gridCol w="1015625"/>
                <a:gridCol w="1357825"/>
                <a:gridCol w="894075"/>
                <a:gridCol w="1208925"/>
                <a:gridCol w="558300"/>
                <a:gridCol w="557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RUT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Nombres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Apellidos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Correo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Dirección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Edad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Pref.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Ana María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López Pérez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u="sng">
                          <a:solidFill>
                            <a:srgbClr val="000000"/>
                          </a:solidFill>
                          <a:hlinkClick r:id="rId3"/>
                        </a:rPr>
                        <a:t>ana@lopez.cl</a:t>
                      </a:r>
                      <a:endParaRPr sz="13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87341723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Los Aromos 23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37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True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Luis Felipe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Aros Castro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u="sng">
                          <a:solidFill>
                            <a:srgbClr val="000000"/>
                          </a:solidFill>
                          <a:hlinkClick r:id="rId4"/>
                        </a:rPr>
                        <a:t>pipe@gmail.com</a:t>
                      </a:r>
                      <a:endParaRPr sz="13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77648399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Toesca 899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42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False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4" name="Google Shape;214;p20"/>
          <p:cNvGraphicFramePr/>
          <p:nvPr/>
        </p:nvGraphicFramePr>
        <p:xfrm>
          <a:off x="3876365" y="3257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747200"/>
                <a:gridCol w="1011750"/>
                <a:gridCol w="755975"/>
                <a:gridCol w="672025"/>
                <a:gridCol w="1029025"/>
                <a:gridCol w="89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Patente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Marca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Modelo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Dueño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/>
                        <a:t>Rev. Técn.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Toyota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 sz="13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True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Volkswagen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Azul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False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cdf89117_0_15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Joins Externos - Left Outer Join</a:t>
            </a:r>
            <a:endParaRPr/>
          </a:p>
        </p:txBody>
      </p:sp>
      <p:pic>
        <p:nvPicPr>
          <p:cNvPr id="220" name="Google Shape;220;g8ccdf89117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50" y="1655175"/>
            <a:ext cx="9256526" cy="52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cdf89117_0_16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Joins Externos: RIGHT [OUTER] JOIN</a:t>
            </a:r>
            <a:endParaRPr/>
          </a:p>
        </p:txBody>
      </p:sp>
      <p:pic>
        <p:nvPicPr>
          <p:cNvPr id="226" name="Google Shape;226;g8ccdf89117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13" y="1779467"/>
            <a:ext cx="9035374" cy="507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cdf89117_0_17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Joins Externos: FULL OUTER JOIN</a:t>
            </a:r>
            <a:endParaRPr/>
          </a:p>
        </p:txBody>
      </p:sp>
      <p:pic>
        <p:nvPicPr>
          <p:cNvPr id="232" name="Google Shape;232;g8ccdf89117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75" y="1779467"/>
            <a:ext cx="8885211" cy="507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cdf89117_0_18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Ejercicios</a:t>
            </a:r>
            <a:endParaRPr/>
          </a:p>
        </p:txBody>
      </p:sp>
      <p:sp>
        <p:nvSpPr>
          <p:cNvPr id="238" name="Google Shape;238;g8ccdf89117_0_18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Las películas en las que aparece Uma Thurman y no Samuel L. Jackson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Cuente la cantidad de actrices que aparecen en cada película del 2008. Ordene por cantidad de mayor a menor.</a:t>
            </a:r>
            <a:endParaRPr/>
          </a:p>
          <a:p>
            <a:pPr indent="-400050" lvl="0" marL="457200" rtl="0" algn="l">
              <a:spcBef>
                <a:spcPts val="1000"/>
              </a:spcBef>
              <a:spcAft>
                <a:spcPts val="1000"/>
              </a:spcAft>
              <a:buSzPts val="2700"/>
              <a:buChar char="●"/>
            </a:pPr>
            <a:r>
              <a:rPr lang="es-CL"/>
              <a:t>Cuente la cantidad de personajes que interpretó cada actriz en películas estrenadas después del 2010. Filtre aquellas que interpretaron más de dos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ccdf89117_0_18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Ejercicios</a:t>
            </a:r>
            <a:endParaRPr/>
          </a:p>
        </p:txBody>
      </p:sp>
      <p:sp>
        <p:nvSpPr>
          <p:cNvPr id="244" name="Google Shape;244;g8ccdf89117_0_185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/>
              <a:t>Los actores y actrices que aparecen en ‘</a:t>
            </a:r>
            <a:r>
              <a:rPr lang="es-CL"/>
              <a:t>Star Wars: Episode V - The Empire Strikes Back’ (1980) </a:t>
            </a:r>
            <a:r>
              <a:rPr lang="es-CL"/>
              <a:t>o ‘</a:t>
            </a:r>
            <a:r>
              <a:rPr lang="es-CL"/>
              <a:t>Star Wars: Episode VI - Return of the Jedi’ (1983)</a:t>
            </a:r>
            <a:r>
              <a:rPr lang="es-CL"/>
              <a:t> o en ambas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cdf89117_0_6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>
                <a:solidFill>
                  <a:srgbClr val="000000"/>
                </a:solidFill>
              </a:rPr>
              <a:t>Datos de autos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82" name="Google Shape;82;g8ccdf89117_0_65"/>
          <p:cNvGraphicFramePr/>
          <p:nvPr/>
        </p:nvGraphicFramePr>
        <p:xfrm>
          <a:off x="1044677" y="2268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Patente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Marca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Modelo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Color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Dueño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Rev. Técnica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Toyota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Blanco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15823445-2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True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Volkswagen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Azul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14345823-8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False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3" name="Google Shape;83;g8ccdf89117_0_65"/>
          <p:cNvGraphicFramePr/>
          <p:nvPr/>
        </p:nvGraphicFramePr>
        <p:xfrm>
          <a:off x="4655731" y="4554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965575"/>
                <a:gridCol w="1340175"/>
                <a:gridCol w="987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Patente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Fecha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F3F3F3"/>
                          </a:solidFill>
                        </a:rPr>
                        <a:t>Monto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30/07/2017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45.000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01/01/2018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120.000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02/03/2018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70.000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" name="Google Shape;84;g8ccdf89117_0_65"/>
          <p:cNvSpPr txBox="1"/>
          <p:nvPr/>
        </p:nvSpPr>
        <p:spPr>
          <a:xfrm>
            <a:off x="1044677" y="1907427"/>
            <a:ext cx="6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Auto</a:t>
            </a:r>
            <a:endParaRPr/>
          </a:p>
        </p:txBody>
      </p:sp>
      <p:sp>
        <p:nvSpPr>
          <p:cNvPr id="85" name="Google Shape;85;g8ccdf89117_0_65"/>
          <p:cNvSpPr txBox="1"/>
          <p:nvPr/>
        </p:nvSpPr>
        <p:spPr>
          <a:xfrm>
            <a:off x="4655731" y="4184915"/>
            <a:ext cx="7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Multa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cdf89117_0_7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Consultas</a:t>
            </a:r>
            <a:endParaRPr/>
          </a:p>
        </p:txBody>
      </p:sp>
      <p:sp>
        <p:nvSpPr>
          <p:cNvPr id="91" name="Google Shape;91;g8ccdf89117_0_73"/>
          <p:cNvSpPr txBox="1"/>
          <p:nvPr>
            <p:ph idx="1" type="body"/>
          </p:nvPr>
        </p:nvSpPr>
        <p:spPr>
          <a:xfrm>
            <a:off x="415600" y="2263001"/>
            <a:ext cx="113607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TOP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x [atributos] [agregación]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[tablas]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[condiciones]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[atributos]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[condiciones de agregación]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[atributos]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cdf89117_0_143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Hoy: Joins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Joins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2800"/>
              <a:buNone/>
            </a:pPr>
            <a:r>
              <a:rPr lang="es-CL"/>
              <a:t>Reunir o “cruzar” tablas basado en condiciones, es como una intersección!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37486" l="30486" r="29584" t="12687"/>
          <a:stretch/>
        </p:blipFill>
        <p:spPr>
          <a:xfrm>
            <a:off x="4330962" y="2973599"/>
            <a:ext cx="3530076" cy="3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modelos de autos con multa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3325500" y="1958425"/>
            <a:ext cx="845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patente, modelo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auto.patente = multa.patente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0" name="Google Shape;110;p6"/>
          <p:cNvGraphicFramePr/>
          <p:nvPr/>
        </p:nvGraphicFramePr>
        <p:xfrm>
          <a:off x="5079809" y="4554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965575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Modelo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modelos de autos con multa - Alias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836075" y="1958425"/>
            <a:ext cx="7940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patente, modelo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 A </a:t>
            </a: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multa 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A.patente = M.patente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7" name="Google Shape;117;p7"/>
          <p:cNvGraphicFramePr/>
          <p:nvPr/>
        </p:nvGraphicFramePr>
        <p:xfrm>
          <a:off x="5079809" y="4554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965575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Modelo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Obtener modelos de autos con multa - Join en el Where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3573875" y="1958425"/>
            <a:ext cx="82023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patente, modelo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auto, multa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300"/>
              </a:spcAft>
              <a:buClr>
                <a:srgbClr val="0070C0"/>
              </a:buClr>
              <a:buSzPts val="2800"/>
              <a:buNone/>
            </a:pPr>
            <a:r>
              <a:rPr lang="es-CL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CL">
                <a:latin typeface="Consolas"/>
                <a:ea typeface="Consolas"/>
                <a:cs typeface="Consolas"/>
                <a:sym typeface="Consolas"/>
              </a:rPr>
              <a:t> auto.patente = multa.patente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4" name="Google Shape;124;p8"/>
          <p:cNvGraphicFramePr/>
          <p:nvPr/>
        </p:nvGraphicFramePr>
        <p:xfrm>
          <a:off x="5059311" y="3970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{C779C0CE-592D-494A-9A04-612964EB1853}</a:tableStyleId>
              </a:tblPr>
              <a:tblGrid>
                <a:gridCol w="965575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Patente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Modelo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FVBT45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Corolla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DXCR78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Golf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2018-08-23T15:45:08Z</dcterms:created>
  <dc:creator>Sebastian</dc:creator>
</cp:coreProperties>
</file>