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Ubuntu"/>
      <p:regular r:id="rId13"/>
      <p:bold r:id="rId14"/>
      <p:italic r:id="rId15"/>
      <p:boldItalic r:id="rId16"/>
    </p:embeddedFont>
    <p:embeddedFont>
      <p:font typeface="Source Code Pro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Ubuntu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Ubuntu-italic.fntdata"/><Relationship Id="rId14" Type="http://schemas.openxmlformats.org/officeDocument/2006/relationships/font" Target="fonts/Ubuntu-bold.fntdata"/><Relationship Id="rId17" Type="http://schemas.openxmlformats.org/officeDocument/2006/relationships/font" Target="fonts/SourceCodePro-regular.fntdata"/><Relationship Id="rId16" Type="http://schemas.openxmlformats.org/officeDocument/2006/relationships/font" Target="fonts/Ubuntu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b0273b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b0273b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df49323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df49323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df493231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df493231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df493231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df493231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df493231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df493231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df493231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df493231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df493231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df493231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cxnSp>
        <p:nvCxnSpPr>
          <p:cNvPr id="53" name="Google Shape;53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Char char="●"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buntu"/>
              <a:buChar char="○"/>
              <a:defRPr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JDBC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tu Futuro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Agosto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 Database Connectivity (JDBC)</a:t>
            </a:r>
            <a:endParaRPr/>
          </a:p>
        </p:txBody>
      </p:sp>
      <p:pic>
        <p:nvPicPr>
          <p:cNvPr descr="https://avaldes.com/wp-content/uploads/2011/05/Java_jdbc.png?x43424" id="69" name="Google Shape;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6725" y="1334600"/>
            <a:ext cx="4550568" cy="354979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1905000" y="4000499"/>
            <a:ext cx="5334000" cy="1092300"/>
          </a:xfrm>
          <a:prstGeom prst="rect">
            <a:avLst/>
          </a:prstGeom>
          <a:solidFill>
            <a:srgbClr val="E36C09">
              <a:alpha val="20780"/>
            </a:srgbClr>
          </a:solidFill>
          <a:ln cap="flat" cmpd="sng" w="4445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sz="1800" u="none" cap="none" strike="noStrike">
                <a:solidFill>
                  <a:srgbClr val="E91D63"/>
                </a:solidFill>
                <a:latin typeface="Calibri"/>
                <a:ea typeface="Calibri"/>
                <a:cs typeface="Calibri"/>
                <a:sym typeface="Calibri"/>
              </a:rPr>
              <a:t>Externas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DAO/DTO/Connection Manager</a:t>
            </a:r>
            <a:endParaRPr/>
          </a:p>
        </p:txBody>
      </p:sp>
      <p:pic>
        <p:nvPicPr>
          <p:cNvPr descr="Captura de pantalla de un celular&#10;&#10;Descripción generada automáticamente"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7750" y="1390975"/>
            <a:ext cx="5848500" cy="36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DTO - Data Transfer Object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468825"/>
            <a:ext cx="85206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/>
              <a:t>Una clase que representa objetos con la información extraída desde la base de datos.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74250"/>
            <a:ext cx="3972824" cy="11639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5050350" y="2724875"/>
            <a:ext cx="3854400" cy="12627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s-419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Actor {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s-419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s-419" sz="1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char </a:t>
            </a:r>
            <a:r>
              <a:rPr lang="es-419" sz="1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genero</a:t>
            </a:r>
            <a:r>
              <a:rPr lang="es-419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5" name="Google Shape;85;p16"/>
          <p:cNvCxnSpPr>
            <a:stCxn id="83" idx="3"/>
            <a:endCxn id="84" idx="1"/>
          </p:cNvCxnSpPr>
          <p:nvPr/>
        </p:nvCxnSpPr>
        <p:spPr>
          <a:xfrm>
            <a:off x="4284524" y="3356225"/>
            <a:ext cx="76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DAO - Data Access Object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468825"/>
            <a:ext cx="85206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/>
              <a:t>Son las clases que definen las consultas a realizar a la base de datos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0" y="2094275"/>
            <a:ext cx="9144000" cy="308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ActorDAO {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Connection </a:t>
            </a:r>
            <a:r>
              <a:rPr lang="es-419" sz="16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public 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Actor </a:t>
            </a:r>
            <a:r>
              <a:rPr lang="es-419" sz="16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obtenerActorPorNombre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(String nombre) </a:t>
            </a: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SQLException {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sql = </a:t>
            </a:r>
            <a:r>
              <a:rPr lang="es-419" sz="16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"select nombre, genero from actor where nombre=?"</a:t>
            </a: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PreparedStatement ps = </a:t>
            </a:r>
            <a:r>
              <a:rPr lang="es-419" sz="16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.prepareStatement(sql)</a:t>
            </a: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ps.setString(</a:t>
            </a:r>
            <a:r>
              <a:rPr lang="es-419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nombre)</a:t>
            </a: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ResultSet rs = ps.executeQuery()</a:t>
            </a: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rs.next()</a:t>
            </a: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Actor a = </a:t>
            </a: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Actor(rs.getString(</a:t>
            </a:r>
            <a:r>
              <a:rPr lang="es-419" sz="16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"nombre"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rs.getString(</a:t>
            </a:r>
            <a:r>
              <a:rPr lang="es-419" sz="16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"genero"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Connection Manager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468825"/>
            <a:ext cx="85206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/>
              <a:t>Es la clase que administra la/las conexiones a la base de datos, </a:t>
            </a:r>
            <a:r>
              <a:rPr lang="es-419"/>
              <a:t>reutilizandola</a:t>
            </a:r>
            <a:r>
              <a:rPr lang="es-419"/>
              <a:t> cuando sea necesario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75300" y="2571750"/>
            <a:ext cx="8993400" cy="24723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s-419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ConnectionManager {</a:t>
            </a:r>
            <a:endParaRPr sz="17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static </a:t>
            </a:r>
            <a:r>
              <a:rPr lang="es-419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Connection </a:t>
            </a:r>
            <a:r>
              <a:rPr i="1" lang="es-419" sz="17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connection </a:t>
            </a:r>
            <a:r>
              <a:rPr lang="es-419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1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null;</a:t>
            </a:r>
            <a:endParaRPr sz="17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static </a:t>
            </a:r>
            <a:r>
              <a:rPr lang="es-419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es-419" sz="17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s-419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17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"..."</a:t>
            </a:r>
            <a:r>
              <a:rPr lang="es-419" sz="1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public static </a:t>
            </a:r>
            <a:r>
              <a:rPr lang="es-419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Connection </a:t>
            </a:r>
            <a:r>
              <a:rPr lang="es-419" sz="17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obtenerConexion</a:t>
            </a:r>
            <a:r>
              <a:rPr lang="es-419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s-419" sz="1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es-419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SQLException {</a:t>
            </a:r>
            <a:endParaRPr sz="17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s-419" sz="17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es-419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s-419" sz="1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s-419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es-419" sz="17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connection </a:t>
            </a:r>
            <a:r>
              <a:rPr lang="es-419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DriverManager.</a:t>
            </a:r>
            <a:r>
              <a:rPr i="1" lang="es-419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getConnection</a:t>
            </a:r>
            <a:r>
              <a:rPr lang="es-419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s-419" sz="17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s-419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</a:t>
            </a:r>
            <a:r>
              <a:rPr i="1" lang="es-419" sz="17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es-419" sz="1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Crearemos los DTO y DAO para películas, actores y personajes. Veremos el caso de actor como ejemplo y usted deberá desarrollar el código para los otros dos objetos.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/>
              <a:t>Cree un main que busque películas por nombre, por actor o por personaje.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