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Google Sans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GoogleSans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GoogleSans-italic.fntdata"/><Relationship Id="rId12" Type="http://schemas.openxmlformats.org/officeDocument/2006/relationships/slide" Target="slides/slide7.xml"/><Relationship Id="rId34" Type="http://schemas.openxmlformats.org/officeDocument/2006/relationships/font" Target="fonts/GoogleSans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Google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f62942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f62942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df629422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df62942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f62942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f62942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f629422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f629422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f62942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f62942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f629422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df62942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f629422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f62942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f629422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f629422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df62942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df62942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df629422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df629422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f6294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f6294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f62942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df62942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f62942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f62942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f62942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f62942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f62942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f62942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f62942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f62942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f62942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f62942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f62942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f62942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api.zentagroup.com/v1/peop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spring.io/projects/spring-boot#ov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rt.spring.io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Spring-boot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Agosto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68825"/>
            <a:ext cx="4014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 (Transferencia de Estado Representacional) definido por Roy Fielding.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REST es cualquier interfaz entre sistemas que use HTTP para obtener datos o generar operaciones sobre esos datos en todos los formatos posibles como XML y JSON.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13095" l="27870" r="22644" t="13087"/>
          <a:stretch/>
        </p:blipFill>
        <p:spPr>
          <a:xfrm>
            <a:off x="4572000" y="0"/>
            <a:ext cx="4597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- REST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626300" y="2343525"/>
            <a:ext cx="40455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Google Sans"/>
                <a:ea typeface="Google Sans"/>
                <a:cs typeface="Google Sans"/>
                <a:sym typeface="Google Sans"/>
              </a:rPr>
              <a:t>El modelo de madurez de Richardson es una forma de calificar un API de acuerdo con las restricciones de REST. Cuanto mejor se ajuste su API a estas restricciones, mayor será su puntaje. El Modelo de Madurez conoce 4 niveles (0-3), donde el nivel 3 designa una verdadera API RESTful.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626300" y="1500525"/>
            <a:ext cx="4144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Richardson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Google Sans"/>
                <a:ea typeface="Google Sans"/>
                <a:cs typeface="Google Sans"/>
                <a:sym typeface="Google Sans"/>
              </a:rPr>
              <a:t>Maturity Model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75" y="2343513"/>
            <a:ext cx="3808400" cy="22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-REST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LEVEL 1 : RESOURCES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Este nivel usa múltiples URI, donde cada URI es el punto de entrada a un recurso específico.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Los nombre de URI </a:t>
            </a:r>
            <a:r>
              <a:rPr lang="es-419" sz="1800">
                <a:solidFill>
                  <a:srgbClr val="000000"/>
                </a:solidFill>
                <a:highlight>
                  <a:srgbClr val="FFE599"/>
                </a:highlight>
                <a:latin typeface="Google Sans"/>
                <a:ea typeface="Google Sans"/>
                <a:cs typeface="Google Sans"/>
                <a:sym typeface="Google Sans"/>
              </a:rPr>
              <a:t>no deben implicar una acción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por tanto debe evitarse usar verbos en ellos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0" y="3210700"/>
            <a:ext cx="9144000" cy="23901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158475" y="3549650"/>
            <a:ext cx="512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HTTP Request </a:t>
            </a:r>
            <a:endParaRPr b="1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[GET]  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 </a:t>
            </a:r>
            <a:r>
              <a:rPr b="1" lang="es-419">
                <a:solidFill>
                  <a:srgbClr val="B6D7A8"/>
                </a:solidFill>
                <a:latin typeface="Google Sans"/>
                <a:ea typeface="Google Sans"/>
                <a:cs typeface="Google Sans"/>
                <a:sym typeface="Google Sans"/>
              </a:rPr>
              <a:t>  api.zentagroup.com/v1/people</a:t>
            </a:r>
            <a:endParaRPr b="1">
              <a:solidFill>
                <a:srgbClr val="B6D7A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97A7"/>
              </a:solidFill>
              <a:latin typeface="Google Sans"/>
              <a:ea typeface="Google Sans"/>
              <a:cs typeface="Google Sans"/>
              <a:sym typeface="Google Sans"/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[GET]    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</a:t>
            </a:r>
            <a:r>
              <a:rPr b="1" lang="es-419">
                <a:solidFill>
                  <a:srgbClr val="B6D7A8"/>
                </a:solidFill>
                <a:latin typeface="Google Sans"/>
                <a:ea typeface="Google Sans"/>
                <a:cs typeface="Google Sans"/>
                <a:sym typeface="Google Sans"/>
              </a:rPr>
              <a:t> api.zentagroup.com/v1/people/1</a:t>
            </a:r>
            <a:endParaRPr b="1">
              <a:solidFill>
                <a:srgbClr val="B6D7A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[GET]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     </a:t>
            </a:r>
            <a:r>
              <a:rPr b="1" lang="es-419">
                <a:solidFill>
                  <a:srgbClr val="B6D7A8"/>
                </a:solidFill>
                <a:latin typeface="Google Sans"/>
                <a:ea typeface="Google Sans"/>
                <a:cs typeface="Google Sans"/>
                <a:sym typeface="Google Sans"/>
              </a:rPr>
              <a:t>  api.zentagroup.com/v1/people/1/skill</a:t>
            </a:r>
            <a:endParaRPr b="1">
              <a:solidFill>
                <a:srgbClr val="B6D7A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API-REST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LEVEL 2 : HTTP VERBS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Los servicios de nivel dos albergan recursos direccionables por URI. Dichos servicios admiten varios de los verbos HTTP en cada recurso expuesto: servicios de creación, lectura, actualización y eliminación (CRUD).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Utilización de Códigos de estado HTTP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0" y="3297600"/>
            <a:ext cx="9144000" cy="2379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08675" y="3297775"/>
            <a:ext cx="5028300" cy="26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HTTP Request </a:t>
            </a:r>
            <a:endParaRPr b="1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highlight>
                  <a:srgbClr val="F3F3F3"/>
                </a:highlight>
                <a:latin typeface="Google Sans"/>
                <a:ea typeface="Google Sans"/>
                <a:cs typeface="Google Sans"/>
                <a:sym typeface="Google Sans"/>
              </a:rPr>
              <a:t>[GET]    </a:t>
            </a:r>
            <a:r>
              <a:rPr b="1" lang="es-419" sz="12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 api.zentagroup.com/v1/people/1  [Consultar]  </a:t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434343"/>
                </a:solidFill>
                <a:highlight>
                  <a:srgbClr val="F3F3F3"/>
                </a:highlight>
                <a:latin typeface="Google Sans"/>
                <a:ea typeface="Google Sans"/>
                <a:cs typeface="Google Sans"/>
                <a:sym typeface="Google Sans"/>
              </a:rPr>
              <a:t>[POST]  </a:t>
            </a:r>
            <a:r>
              <a:rPr b="1" lang="es-419" sz="12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api.zentagroup.com/v1/people/1   [Crear]  </a:t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434343"/>
                </a:solidFill>
                <a:highlight>
                  <a:srgbClr val="EFEFEF"/>
                </a:highlight>
                <a:latin typeface="Google Sans"/>
                <a:ea typeface="Google Sans"/>
                <a:cs typeface="Google Sans"/>
                <a:sym typeface="Google Sans"/>
              </a:rPr>
              <a:t>[DELETE]  </a:t>
            </a:r>
            <a:r>
              <a:rPr b="1" lang="es-419" sz="12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       api.zentagroup.com/v1/people/1   [Eliminar]  </a:t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434343"/>
                </a:solidFill>
                <a:highlight>
                  <a:srgbClr val="EFEFEF"/>
                </a:highlight>
                <a:latin typeface="Google Sans"/>
                <a:ea typeface="Google Sans"/>
                <a:cs typeface="Google Sans"/>
                <a:sym typeface="Google Sans"/>
              </a:rPr>
              <a:t>[PUT] </a:t>
            </a:r>
            <a:r>
              <a:rPr b="1" lang="es-419" sz="12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    api.zentagroup.com/v1/people/1   [Actualizar]  </a:t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262775" y="3572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Códigos de Estado </a:t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1XX - informational</a:t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2XX - success</a:t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3XX - redirection</a:t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4XX - client error </a:t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5XX - server error</a:t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- REST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96750" y="1258225"/>
            <a:ext cx="7580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LEVEL 3 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Hypermedia controls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Este es el nivel más maduro del modelo de Richardson que fomenta la facilidad de descubrimiento y facilita que las respuestas se expliquen por sí solas mediante el uso de HATEOAS (hipermedia como motor del estado de la aplicación).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0" y="3064450"/>
            <a:ext cx="9144000" cy="2307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"Luke Skywalker"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"height"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"172"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"mass"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"77"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"hair_color"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"blond"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"skin_color"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"fair"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"eye_color"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"blue"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"birth_year"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"19BBY"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"gender"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"male"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"homeworld"</a:t>
            </a: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05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"https://swapi.co/api/planets/1/"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-15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1407800" y="194125"/>
            <a:ext cx="67518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@RestController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@RequestMapping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"/api"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PersonResource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@RequestMapping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RequestMethod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"/people/"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getPeople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people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&lt;&gt;();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people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@RequestMapping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RequestMethod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"/people/{id}"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@PathVariable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"id"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@RequestMapping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RequestMethod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"/people/"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setPerson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@RequestBody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@RequestMapping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RequestMethod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PUT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"/people/{id}"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updatePerson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@PathVariable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"id"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@RequestMapping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RequestMethod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DELETE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"/people/{id}"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deletePerson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@PathVariable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100">
                <a:solidFill>
                  <a:srgbClr val="00BFA4"/>
                </a:solidFill>
                <a:latin typeface="Roboto Mono"/>
                <a:ea typeface="Roboto Mono"/>
                <a:cs typeface="Roboto Mono"/>
                <a:sym typeface="Roboto Mono"/>
              </a:rPr>
              <a:t>"id"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10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id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Spring-boot - Swagger </a:t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0" y="1388975"/>
            <a:ext cx="9144000" cy="39831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564450" y="1802650"/>
            <a:ext cx="713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&lt;dependency&gt;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&lt;groupId&gt;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io.springfox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&lt;/groupId&gt;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&lt;artifactId&gt;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springfox-swagger2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&lt;/artifactId&gt;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&lt;version&gt;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2.4.0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&lt;/version&gt;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&lt;/dependency&gt;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&lt;dependency&gt;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&lt;groupId&gt;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io.springfox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&lt;/groupId&gt;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&lt;artifactId&gt;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springfox-swagger-ui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&lt;/artifactId&gt;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&lt;version&gt;</a:t>
            </a:r>
            <a:r>
              <a:rPr lang="es-419" sz="10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2.4.0</a:t>
            </a: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&lt;/version&gt;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&lt;/dependency&gt;</a:t>
            </a:r>
            <a:endParaRPr sz="105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Spring-boot - Swagger 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1625100" y="2188825"/>
            <a:ext cx="6033300" cy="21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@SpringBootApplication</a:t>
            </a:r>
            <a:endParaRPr sz="15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FFBC00"/>
                </a:solidFill>
                <a:latin typeface="Roboto Mono"/>
                <a:ea typeface="Roboto Mono"/>
                <a:cs typeface="Roboto Mono"/>
                <a:sym typeface="Roboto Mono"/>
              </a:rPr>
              <a:t>@EnableSwagger2</a:t>
            </a:r>
            <a:endParaRPr sz="15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5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5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5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 sz="15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SpringApplication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 sz="1550">
                <a:solidFill>
                  <a:srgbClr val="FF8A80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419" sz="1550">
                <a:solidFill>
                  <a:srgbClr val="26C6DA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90A4AE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50">
              <a:solidFill>
                <a:srgbClr val="90A4A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625100" y="2503850"/>
            <a:ext cx="2007600" cy="321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Spring-boot - Swagger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849" y="1593750"/>
            <a:ext cx="3636974" cy="32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2018075"/>
            <a:ext cx="43143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Nuestra API aparecerá ahí y podremos testearla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u="sng">
                <a:solidFill>
                  <a:schemeClr val="accent5"/>
                </a:solidFill>
              </a:rPr>
              <a:t>localhost:8080/swagger-ui.html</a:t>
            </a:r>
            <a:endParaRPr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Crearemos una API para consultar nuestras películas, utilizando la estructura de la clase de JDBC.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Escriba los mappings y funciones para proveer la misma búsqueda que proveía su aplicación: buscar películas por nombre, por actor y por personaje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Spring-boot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21225"/>
            <a:ext cx="2948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Es un módulo de la plataforma Spring cuyo objetivo es </a:t>
            </a:r>
            <a:r>
              <a:rPr lang="es-419">
                <a:highlight>
                  <a:srgbClr val="FFF2CC"/>
                </a:highlight>
              </a:rPr>
              <a:t>simplificar la creación de aplicaciones</a:t>
            </a:r>
            <a:r>
              <a:rPr lang="es-419"/>
              <a:t> y servicios listos para ejecutarse.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899" y="1334600"/>
            <a:ext cx="6004101" cy="3407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695325" y="4742325"/>
            <a:ext cx="5380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rgbClr val="0097A7"/>
                </a:solid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https://spring.io/projects/spring-boot#overview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Spring-boot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Spring-boot permite crear de forma fácil aplicaciones stand-alone.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Servidor de Aplicaciones Embebido Tomcat, Jetty o Undertow (no es necesario deployar un archivo WAR)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Provee diferentes 'starter' que permiten simplificar la configuración.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Provee funcionalidades production-ready como métricas, health checks y configuración externa.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 Initializr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851750" y="4625400"/>
            <a:ext cx="3000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rgbClr val="0097A7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https://start.spring.io/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613" y="1278050"/>
            <a:ext cx="6994775" cy="33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531675" y="1935275"/>
            <a:ext cx="579600" cy="1965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433075" y="2273950"/>
            <a:ext cx="579600" cy="1965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560900" y="3999425"/>
            <a:ext cx="367800" cy="1965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 Initializr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827600"/>
            <a:ext cx="6191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Spring Initializr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88" y="1279100"/>
            <a:ext cx="7800016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070875" y="4643900"/>
            <a:ext cx="1151400" cy="313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IntelliJ - Abrir pom.xml como proyecto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425" y="1410800"/>
            <a:ext cx="3273147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Aplicación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75" y="1464700"/>
            <a:ext cx="7034447" cy="36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