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Source Code Pro"/>
      <p:regular r:id="rId31"/>
      <p:bold r:id="rId32"/>
      <p:italic r:id="rId33"/>
      <p:boldItalic r:id="rId34"/>
    </p:embeddedFont>
    <p:embeddedFont>
      <p:font typeface="Oswald"/>
      <p:regular r:id="rId35"/>
      <p:bold r:id="rId36"/>
    </p:embeddedFont>
    <p:embeddedFont>
      <p:font typeface="Roboto Mono"/>
      <p:regular r:id="rId37"/>
      <p:bold r:id="rId38"/>
      <p:italic r:id="rId39"/>
      <p:boldItalic r:id="rId40"/>
    </p:embeddedFont>
    <p:embeddedFont>
      <p:font typeface="Cambria Math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slide" Target="slides/slide15.xml"/><Relationship Id="rId41" Type="http://schemas.openxmlformats.org/officeDocument/2006/relationships/font" Target="fonts/CambriaMath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SourceCodePro-italic.fntdata"/><Relationship Id="rId10" Type="http://schemas.openxmlformats.org/officeDocument/2006/relationships/slide" Target="slides/slide5.xml"/><Relationship Id="rId32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font" Target="fonts/SourceCodePro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slide" Target="slides/slide12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2230519a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2230519a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2230519a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2230519a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2230519a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2230519a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2230519a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2230519a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2230519a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2230519a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2230519a4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2230519a4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2230519a4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2230519a4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2230519a4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2230519a4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2230519a4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2230519a4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2230519a4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2230519a4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2230519a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2230519a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2230519a4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2230519a4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2230519a4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2230519a4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2230519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2230519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2230519a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2230519a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2230519a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2230519a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2230519a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2230519a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2230519a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2230519a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2230519a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2230519a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2230519a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2230519a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cxnSp>
        <p:nvCxnSpPr>
          <p:cNvPr id="53" name="Google Shape;53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accent4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Code Pro"/>
              <a:buChar char="●"/>
              <a:defRPr sz="2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302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Code Pro"/>
              <a:buChar char="○"/>
              <a:defRPr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Pensamiento Computacional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1031150" y="3355700"/>
            <a:ext cx="73509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latin typeface="Roboto Mono"/>
                <a:ea typeface="Roboto Mono"/>
                <a:cs typeface="Roboto Mono"/>
                <a:sym typeface="Roboto Mono"/>
              </a:rPr>
              <a:t>Programa tu Futuro</a:t>
            </a:r>
            <a:endParaRPr sz="2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latin typeface="Roboto Mono"/>
                <a:ea typeface="Roboto Mono"/>
                <a:cs typeface="Roboto Mono"/>
                <a:sym typeface="Roboto Mono"/>
              </a:rPr>
              <a:t>Julio 2020</a:t>
            </a:r>
            <a:endParaRPr sz="2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latin typeface="Roboto Mono"/>
                <a:ea typeface="Roboto Mono"/>
                <a:cs typeface="Roboto Mono"/>
                <a:sym typeface="Roboto Mono"/>
              </a:rPr>
              <a:t>Correo profesor: carlosmarind@gmail.com</a:t>
            </a:r>
            <a:endParaRPr sz="2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 - Ejemplo</a:t>
            </a:r>
            <a:endParaRPr/>
          </a:p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1922563" y="1335175"/>
            <a:ext cx="2012100" cy="6168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FFFF"/>
                </a:solidFill>
                <a:latin typeface="Cambria Math"/>
                <a:ea typeface="Cambria Math"/>
                <a:cs typeface="Cambria Math"/>
                <a:sym typeface="Cambria Math"/>
              </a:rPr>
              <a:t>Poner pasta de dientes al cepillo</a:t>
            </a:r>
            <a:endParaRPr b="0" i="0" sz="1800" u="none" cap="none" strike="noStrike">
              <a:solidFill>
                <a:srgbClr val="FFFFFF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5209326" y="1335175"/>
            <a:ext cx="2012100" cy="6168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FFFF"/>
                </a:solidFill>
                <a:latin typeface="Cambria Math"/>
                <a:ea typeface="Cambria Math"/>
                <a:cs typeface="Cambria Math"/>
                <a:sym typeface="Cambria Math"/>
              </a:rPr>
              <a:t>Tomar la pasta de dientes</a:t>
            </a:r>
            <a:endParaRPr b="0" i="0" sz="1800" u="none" cap="none" strike="noStrike">
              <a:solidFill>
                <a:srgbClr val="FFFFFF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5209326" y="2128261"/>
            <a:ext cx="2012100" cy="6168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FFFF"/>
                </a:solidFill>
                <a:latin typeface="Cambria Math"/>
                <a:ea typeface="Cambria Math"/>
                <a:cs typeface="Cambria Math"/>
                <a:sym typeface="Cambria Math"/>
              </a:rPr>
              <a:t>Destapar la pasta de dientes</a:t>
            </a:r>
            <a:endParaRPr b="0" i="0" sz="1800" u="none" cap="none" strike="noStrike">
              <a:solidFill>
                <a:srgbClr val="FFFFFF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151" name="Google Shape;151;p22"/>
          <p:cNvCxnSpPr>
            <a:stCxn id="148" idx="3"/>
            <a:endCxn id="149" idx="1"/>
          </p:cNvCxnSpPr>
          <p:nvPr/>
        </p:nvCxnSpPr>
        <p:spPr>
          <a:xfrm>
            <a:off x="3934663" y="1643575"/>
            <a:ext cx="1274700" cy="0"/>
          </a:xfrm>
          <a:prstGeom prst="straightConnector1">
            <a:avLst/>
          </a:prstGeom>
          <a:noFill/>
          <a:ln cap="flat" cmpd="sng" w="9525">
            <a:solidFill>
              <a:srgbClr val="FF7F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2" name="Google Shape;152;p22"/>
          <p:cNvCxnSpPr>
            <a:stCxn id="150" idx="2"/>
            <a:endCxn id="153" idx="0"/>
          </p:cNvCxnSpPr>
          <p:nvPr/>
        </p:nvCxnSpPr>
        <p:spPr>
          <a:xfrm>
            <a:off x="6215376" y="2745061"/>
            <a:ext cx="0" cy="182700"/>
          </a:xfrm>
          <a:prstGeom prst="straightConnector1">
            <a:avLst/>
          </a:prstGeom>
          <a:noFill/>
          <a:ln cap="flat" cmpd="sng" w="9525">
            <a:solidFill>
              <a:srgbClr val="FF7F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4" name="Google Shape;154;p22"/>
          <p:cNvCxnSpPr>
            <a:stCxn id="149" idx="2"/>
            <a:endCxn id="150" idx="0"/>
          </p:cNvCxnSpPr>
          <p:nvPr/>
        </p:nvCxnSpPr>
        <p:spPr>
          <a:xfrm>
            <a:off x="6215376" y="1951975"/>
            <a:ext cx="0" cy="176400"/>
          </a:xfrm>
          <a:prstGeom prst="straightConnector1">
            <a:avLst/>
          </a:prstGeom>
          <a:noFill/>
          <a:ln cap="flat" cmpd="sng" w="9525">
            <a:solidFill>
              <a:srgbClr val="FF7F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3" name="Google Shape;153;p22"/>
          <p:cNvSpPr/>
          <p:nvPr/>
        </p:nvSpPr>
        <p:spPr>
          <a:xfrm>
            <a:off x="5209326" y="2927758"/>
            <a:ext cx="2012100" cy="6168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FFFF"/>
                </a:solidFill>
                <a:latin typeface="Cambria Math"/>
                <a:ea typeface="Cambria Math"/>
                <a:cs typeface="Cambria Math"/>
                <a:sym typeface="Cambria Math"/>
              </a:rPr>
              <a:t>Tomar el cepillo de dientes</a:t>
            </a:r>
            <a:endParaRPr b="0" i="0" sz="1800" u="none" cap="none" strike="noStrike">
              <a:solidFill>
                <a:srgbClr val="FFFFFF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5209326" y="3727243"/>
            <a:ext cx="2012100" cy="6168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FFFF"/>
                </a:solidFill>
                <a:latin typeface="Cambria Math"/>
                <a:ea typeface="Cambria Math"/>
                <a:cs typeface="Cambria Math"/>
                <a:sym typeface="Cambria Math"/>
              </a:rPr>
              <a:t>Aplicar pasta de dientes al cepillo</a:t>
            </a:r>
            <a:endParaRPr b="0" i="0" sz="1800" u="none" cap="none" strike="noStrike">
              <a:solidFill>
                <a:srgbClr val="FFFFFF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156" name="Google Shape;156;p22"/>
          <p:cNvCxnSpPr>
            <a:stCxn id="153" idx="2"/>
            <a:endCxn id="155" idx="0"/>
          </p:cNvCxnSpPr>
          <p:nvPr/>
        </p:nvCxnSpPr>
        <p:spPr>
          <a:xfrm>
            <a:off x="6215376" y="3544558"/>
            <a:ext cx="0" cy="182700"/>
          </a:xfrm>
          <a:prstGeom prst="straightConnector1">
            <a:avLst/>
          </a:prstGeom>
          <a:noFill/>
          <a:ln cap="flat" cmpd="sng" w="9525">
            <a:solidFill>
              <a:srgbClr val="FF7F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7" name="Google Shape;157;p22"/>
          <p:cNvSpPr/>
          <p:nvPr/>
        </p:nvSpPr>
        <p:spPr>
          <a:xfrm>
            <a:off x="5209326" y="4526712"/>
            <a:ext cx="2012100" cy="6168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FFFF"/>
                </a:solidFill>
                <a:latin typeface="Cambria Math"/>
                <a:ea typeface="Cambria Math"/>
                <a:cs typeface="Cambria Math"/>
                <a:sym typeface="Cambria Math"/>
              </a:rPr>
              <a:t>Tapar la pasta de dientes</a:t>
            </a:r>
            <a:endParaRPr b="0" i="0" sz="1800" u="none" cap="none" strike="noStrike">
              <a:solidFill>
                <a:srgbClr val="FFFFFF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158" name="Google Shape;158;p22"/>
          <p:cNvCxnSpPr>
            <a:stCxn id="155" idx="2"/>
            <a:endCxn id="157" idx="0"/>
          </p:cNvCxnSpPr>
          <p:nvPr/>
        </p:nvCxnSpPr>
        <p:spPr>
          <a:xfrm>
            <a:off x="6215376" y="4344043"/>
            <a:ext cx="0" cy="182700"/>
          </a:xfrm>
          <a:prstGeom prst="straightConnector1">
            <a:avLst/>
          </a:prstGeom>
          <a:noFill/>
          <a:ln cap="flat" cmpd="sng" w="9525">
            <a:solidFill>
              <a:srgbClr val="FF7F5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Actividad</a:t>
            </a:r>
            <a:endParaRPr/>
          </a:p>
        </p:txBody>
      </p:sp>
      <p:sp>
        <p:nvSpPr>
          <p:cNvPr id="164" name="Google Shape;164;p23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Individualmente, describir detalladamente un algoritmo para resolver el siguiente problema</a:t>
            </a:r>
            <a:endParaRPr sz="1800"/>
          </a:p>
        </p:txBody>
      </p:sp>
      <p:sp>
        <p:nvSpPr>
          <p:cNvPr id="165" name="Google Shape;165;p23"/>
          <p:cNvSpPr txBox="1"/>
          <p:nvPr>
            <p:ph idx="2" type="body"/>
          </p:nvPr>
        </p:nvSpPr>
        <p:spPr>
          <a:xfrm>
            <a:off x="4939500" y="724200"/>
            <a:ext cx="3837000" cy="10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Sacar la basura</a:t>
            </a:r>
            <a:endParaRPr/>
          </a:p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0" y="1571777"/>
            <a:ext cx="4045200" cy="2695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Actividad</a:t>
            </a:r>
            <a:endParaRPr/>
          </a:p>
        </p:txBody>
      </p:sp>
      <p:sp>
        <p:nvSpPr>
          <p:cNvPr id="173" name="Google Shape;173;p24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Individualmente, describir detalladamente un algoritmo para resolver el siguiente problema</a:t>
            </a:r>
            <a:endParaRPr sz="1800"/>
          </a:p>
        </p:txBody>
      </p:sp>
      <p:sp>
        <p:nvSpPr>
          <p:cNvPr id="174" name="Google Shape;174;p24"/>
          <p:cNvSpPr txBox="1"/>
          <p:nvPr>
            <p:ph idx="2" type="body"/>
          </p:nvPr>
        </p:nvSpPr>
        <p:spPr>
          <a:xfrm>
            <a:off x="4939500" y="724200"/>
            <a:ext cx="3837000" cy="10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Cambiar una Ampolleta</a:t>
            </a:r>
            <a:endParaRPr/>
          </a:p>
        </p:txBody>
      </p:sp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0" y="1790425"/>
            <a:ext cx="3712675" cy="24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Lenguaje de Programación</a:t>
            </a:r>
            <a:endParaRPr/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 una combinación de sintaxis y semántica bien definidas que nos permiten entregarle instrucciones al computador</a:t>
            </a:r>
            <a:endParaRPr/>
          </a:p>
        </p:txBody>
      </p:sp>
      <p:sp>
        <p:nvSpPr>
          <p:cNvPr id="183" name="Google Shape;18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5512" y="2730475"/>
            <a:ext cx="4212975" cy="24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</a:t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311700" y="16212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grpSp>
        <p:nvGrpSpPr>
          <p:cNvPr id="192" name="Google Shape;192;p26"/>
          <p:cNvGrpSpPr/>
          <p:nvPr/>
        </p:nvGrpSpPr>
        <p:grpSpPr>
          <a:xfrm>
            <a:off x="5632317" y="1342175"/>
            <a:ext cx="3305700" cy="3483050"/>
            <a:chOff x="5632317" y="1189775"/>
            <a:chExt cx="3305700" cy="3483050"/>
          </a:xfrm>
        </p:grpSpPr>
        <p:sp>
          <p:nvSpPr>
            <p:cNvPr id="193" name="Google Shape;193;p26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Ensamblaje y Ejecución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" name="Google Shape;194;p26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200">
                  <a:latin typeface="Roboto"/>
                  <a:ea typeface="Roboto"/>
                  <a:cs typeface="Roboto"/>
                  <a:sym typeface="Roboto"/>
                </a:rPr>
                <a:t>El computador lee nuestro programa y ejecuta las instrucciones tal como fueron especificadas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5" name="Google Shape;195;p26"/>
          <p:cNvGrpSpPr/>
          <p:nvPr/>
        </p:nvGrpSpPr>
        <p:grpSpPr>
          <a:xfrm>
            <a:off x="0" y="1342389"/>
            <a:ext cx="3546900" cy="3482836"/>
            <a:chOff x="0" y="1189989"/>
            <a:chExt cx="3546900" cy="3482836"/>
          </a:xfrm>
        </p:grpSpPr>
        <p:sp>
          <p:nvSpPr>
            <p:cNvPr id="196" name="Google Shape;196;p26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Diseño de Solución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" name="Google Shape;197;p26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200">
                  <a:latin typeface="Roboto"/>
                  <a:ea typeface="Roboto"/>
                  <a:cs typeface="Roboto"/>
                  <a:sym typeface="Roboto"/>
                </a:rPr>
                <a:t>Se definen los pasos necesarios para la solución del problema, por ejemplo, los pasos para lavarse los dientes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8" name="Google Shape;198;p26"/>
          <p:cNvGrpSpPr/>
          <p:nvPr/>
        </p:nvGrpSpPr>
        <p:grpSpPr>
          <a:xfrm>
            <a:off x="2944204" y="1342175"/>
            <a:ext cx="3305700" cy="3483050"/>
            <a:chOff x="2944204" y="1189775"/>
            <a:chExt cx="3305700" cy="3483050"/>
          </a:xfrm>
        </p:grpSpPr>
        <p:sp>
          <p:nvSpPr>
            <p:cNvPr id="199" name="Google Shape;199;p26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Escritura del Programa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" name="Google Shape;200;p26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200">
                  <a:latin typeface="Roboto"/>
                  <a:ea typeface="Roboto"/>
                  <a:cs typeface="Roboto"/>
                  <a:sym typeface="Roboto"/>
                </a:rPr>
                <a:t>Se “traducen” las instrucciones a un lenguaje de programación, para que el computador las lleve a cabo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1" name="Google Shape;201;p26"/>
          <p:cNvSpPr/>
          <p:nvPr/>
        </p:nvSpPr>
        <p:spPr>
          <a:xfrm>
            <a:off x="2556225" y="3052950"/>
            <a:ext cx="4905522" cy="2411262"/>
          </a:xfrm>
          <a:prstGeom prst="irregularSeal1">
            <a:avLst/>
          </a:prstGeom>
          <a:solidFill>
            <a:schemeClr val="accent6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Importante</a:t>
            </a:r>
            <a:r>
              <a:rPr lang="es-419"/>
              <a:t>: el computador solo hace lo que nosotros le dijimos, no es capaz de adivinar o interpretar otros significados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Etapas de Resolución de Problemas</a:t>
            </a:r>
            <a:endParaRPr/>
          </a:p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Análisis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Diseño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Especificación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Verificación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Ajuste</a:t>
            </a:r>
            <a:endParaRPr/>
          </a:p>
        </p:txBody>
      </p:sp>
      <p:sp>
        <p:nvSpPr>
          <p:cNvPr id="208" name="Google Shape;20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Etapas de Resolución de Problemas - Análisis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Se analiza el problema en su contexto real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Deben obtenerse los requerimientos de los usuarios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El resultado es un modelo preciso del ambiente del problema y del objetivo a resolver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Se requiere definir el criterio para decidir si el problema está resuelto o no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Etapas de Resolución de Problemas - Diseño</a:t>
            </a:r>
            <a:endParaRPr/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Se divide el problema principal en sub-problemas y se definen las relaciones entre ellos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Cada sub-problema plantea un (y solo un) objetivo específico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La integración de los resultados de los sub-problemas permite obtener la solución deseada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Etapas de Resolución de Problemas - Especificación</a:t>
            </a:r>
            <a:endParaRPr/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Se definen algoritmos que resuelven cada sub-problema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Se considera la eficiencia y eficacia del algoritmo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Se codifican los algoritmos en un lenguaje de programación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Etapas de Resolución de Problemas - Verificación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Nos aseguramos de que la ejecución de los algoritmos resuelve el problema de forma correcta y completa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Se prueba el código en diferentes escenarios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Humano vs. Computador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El humano es lento, impreciso e inteligente</a:t>
            </a:r>
            <a:endParaRPr sz="1600"/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El computador es rápido, preciso y tonto</a:t>
            </a:r>
            <a:endParaRPr sz="1600"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825" y="2322925"/>
            <a:ext cx="2693650" cy="269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6475" y="2523875"/>
            <a:ext cx="2291750" cy="229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Etapas de Resolución de Problemas - Ajuste</a:t>
            </a:r>
            <a:endParaRPr/>
          </a:p>
        </p:txBody>
      </p:sp>
      <p:sp>
        <p:nvSpPr>
          <p:cNvPr id="242" name="Google Shape;242;p3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En caso de detectar problemas en el algoritmo o en el código, realizar las reparaciones necesarias para que el problema quede resuelto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Analizar si surgen nuevas problemáticas e iniciar el proceso de nuevo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Actividad</a:t>
            </a:r>
            <a:endParaRPr/>
          </a:p>
        </p:txBody>
      </p:sp>
      <p:sp>
        <p:nvSpPr>
          <p:cNvPr id="249" name="Google Shape;249;p33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En equipos, planteen una estrategia para resolver el siguiente problema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0" name="Google Shape;250;p33"/>
          <p:cNvSpPr txBox="1"/>
          <p:nvPr>
            <p:ph idx="2" type="body"/>
          </p:nvPr>
        </p:nvSpPr>
        <p:spPr>
          <a:xfrm>
            <a:off x="4939500" y="496525"/>
            <a:ext cx="3837000" cy="10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Sistema de atención de cajas de supermercado</a:t>
            </a:r>
            <a:endParaRPr/>
          </a:p>
        </p:txBody>
      </p:sp>
      <p:sp>
        <p:nvSpPr>
          <p:cNvPr id="251" name="Google Shape;25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52" name="Google Shape;25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01" y="1500636"/>
            <a:ext cx="3697480" cy="2773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Razonamiento Algorítmico</a:t>
            </a:r>
            <a:endParaRPr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1234925" y="3119400"/>
            <a:ext cx="1604100" cy="733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Problema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5847775" y="3119400"/>
            <a:ext cx="1604100" cy="733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Solución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2938225" y="3470625"/>
            <a:ext cx="2791800" cy="9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2947500" y="3138450"/>
            <a:ext cx="27918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Mono"/>
                <a:ea typeface="Roboto Mono"/>
                <a:cs typeface="Roboto Mono"/>
                <a:sym typeface="Roboto Mono"/>
              </a:rPr>
              <a:t>Razonamiento algorítmico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3269400" y="3627775"/>
            <a:ext cx="59610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s-419">
                <a:latin typeface="Roboto Mono"/>
                <a:ea typeface="Roboto Mono"/>
                <a:cs typeface="Roboto Mono"/>
                <a:sym typeface="Roboto Mono"/>
              </a:rPr>
              <a:t>Concebir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s-419">
                <a:latin typeface="Roboto Mono"/>
                <a:ea typeface="Roboto Mono"/>
                <a:cs typeface="Roboto Mono"/>
                <a:sym typeface="Roboto Mono"/>
              </a:rPr>
              <a:t>Diseñar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s-419">
                <a:latin typeface="Roboto Mono"/>
                <a:ea typeface="Roboto Mono"/>
                <a:cs typeface="Roboto Mono"/>
                <a:sym typeface="Roboto Mono"/>
              </a:rPr>
              <a:t>Implementar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s-419">
                <a:latin typeface="Roboto Mono"/>
                <a:ea typeface="Roboto Mono"/>
                <a:cs typeface="Roboto Mono"/>
                <a:sym typeface="Roboto Mono"/>
              </a:rPr>
              <a:t>Operar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9828" y="1759378"/>
            <a:ext cx="1180000" cy="1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5428" y="1926903"/>
            <a:ext cx="1103100" cy="11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91851" y="1836275"/>
            <a:ext cx="1103100" cy="11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Razonamiento Algorítmico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Formulación de tal forma que se pueda utilizar un computador u otras herramientas para resolverlo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Organizar y analizar información de manera lógica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Modelar información de manera abstracta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Razonamiento Algorítmico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Automatizar soluciones de manera algorítmica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Identificar, analizar e implementar soluciones de manera eficiente y eficaz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Generalizar y transferir el proceso de resolución de problemas a otros escenarios</a:t>
            </a:r>
            <a:endParaRPr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Programar es representar los pasos necesarios para resolver un problema, en un lenguaje que el computador entienda</a:t>
            </a:r>
            <a:endParaRPr/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 una secuencia ordenada de instrucciones que, al ser ejecutadas, resuelven un problema particular</a:t>
            </a:r>
            <a:endParaRPr/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2124" y="2716825"/>
            <a:ext cx="2739750" cy="23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 - Ejemplo</a:t>
            </a:r>
            <a:endParaRPr/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576875" y="2246650"/>
            <a:ext cx="1833900" cy="6741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FFFF"/>
                </a:solidFill>
                <a:latin typeface="Cambria Math"/>
                <a:ea typeface="Cambria Math"/>
                <a:cs typeface="Cambria Math"/>
                <a:sym typeface="Cambria Math"/>
              </a:rPr>
              <a:t>Tengo los dientes sucios</a:t>
            </a:r>
            <a:endParaRPr b="0" i="0" sz="1800" u="none" cap="none" strike="noStrike">
              <a:solidFill>
                <a:srgbClr val="FFFFFF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3526525" y="2246649"/>
            <a:ext cx="1833900" cy="6741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FFFF"/>
                </a:solidFill>
                <a:latin typeface="Cambria Math"/>
                <a:ea typeface="Cambria Math"/>
                <a:cs typeface="Cambria Math"/>
                <a:sym typeface="Cambria Math"/>
              </a:rPr>
              <a:t>Me cepillo los dientes</a:t>
            </a:r>
            <a:endParaRPr b="0" i="0" sz="1800" u="none" cap="none" strike="noStrike">
              <a:solidFill>
                <a:srgbClr val="FFFFFF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6733225" y="2246650"/>
            <a:ext cx="1833900" cy="6741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FFFF"/>
                </a:solidFill>
                <a:latin typeface="Cambria Math"/>
                <a:ea typeface="Cambria Math"/>
                <a:cs typeface="Cambria Math"/>
                <a:sym typeface="Cambria Math"/>
              </a:rPr>
              <a:t>Tengo los dientes limpios</a:t>
            </a:r>
            <a:endParaRPr b="0" i="0" sz="1800" u="none" cap="none" strike="noStrike">
              <a:solidFill>
                <a:srgbClr val="FFFFFF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125" name="Google Shape;125;p20"/>
          <p:cNvCxnSpPr/>
          <p:nvPr/>
        </p:nvCxnSpPr>
        <p:spPr>
          <a:xfrm flipH="1" rot="10800000">
            <a:off x="2601235" y="2574586"/>
            <a:ext cx="814800" cy="6000"/>
          </a:xfrm>
          <a:prstGeom prst="straightConnector1">
            <a:avLst/>
          </a:prstGeom>
          <a:noFill/>
          <a:ln cap="flat" cmpd="sng" w="28575">
            <a:solidFill>
              <a:srgbClr val="FF7F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6" name="Google Shape;126;p20"/>
          <p:cNvCxnSpPr/>
          <p:nvPr/>
        </p:nvCxnSpPr>
        <p:spPr>
          <a:xfrm flipH="1" rot="10800000">
            <a:off x="5639434" y="2580694"/>
            <a:ext cx="814800" cy="6000"/>
          </a:xfrm>
          <a:prstGeom prst="straightConnector1">
            <a:avLst/>
          </a:prstGeom>
          <a:noFill/>
          <a:ln cap="flat" cmpd="sng" w="28575">
            <a:solidFill>
              <a:srgbClr val="FF7F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7" name="Google Shape;127;p20"/>
          <p:cNvSpPr txBox="1"/>
          <p:nvPr/>
        </p:nvSpPr>
        <p:spPr>
          <a:xfrm>
            <a:off x="1057132" y="3178099"/>
            <a:ext cx="11547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F7F7F"/>
                </a:solidFill>
                <a:latin typeface="Cambria Math"/>
                <a:ea typeface="Cambria Math"/>
                <a:cs typeface="Cambria Math"/>
                <a:sym typeface="Cambria Math"/>
              </a:rPr>
              <a:t>Problema</a:t>
            </a:r>
            <a:endParaRPr b="0" i="0" sz="1800" u="none" cap="none" strike="noStrike">
              <a:solidFill>
                <a:srgbClr val="7F7F7F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7265942" y="3178099"/>
            <a:ext cx="11547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F7F7F"/>
                </a:solidFill>
                <a:latin typeface="Cambria Math"/>
                <a:ea typeface="Cambria Math"/>
                <a:cs typeface="Cambria Math"/>
                <a:sym typeface="Cambria Math"/>
              </a:rPr>
              <a:t>Solución</a:t>
            </a:r>
            <a:endParaRPr b="0" i="0" sz="1800" u="none" cap="none" strike="noStrike">
              <a:solidFill>
                <a:srgbClr val="7F7F7F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 - Ejemplo</a:t>
            </a:r>
            <a:endParaRPr/>
          </a:p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823815" y="1714901"/>
            <a:ext cx="2384400" cy="7092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FFFF"/>
                </a:solidFill>
                <a:latin typeface="Cambria Math"/>
                <a:ea typeface="Cambria Math"/>
                <a:cs typeface="Cambria Math"/>
                <a:sym typeface="Cambria Math"/>
              </a:rPr>
              <a:t>Me cepillo los dientes</a:t>
            </a:r>
            <a:endParaRPr b="0" i="0" sz="1800" u="none" cap="none" strike="noStrike">
              <a:solidFill>
                <a:srgbClr val="FFFFFF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4572003" y="1714900"/>
            <a:ext cx="2384400" cy="7092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FFFF"/>
                </a:solidFill>
                <a:latin typeface="Cambria Math"/>
                <a:ea typeface="Cambria Math"/>
                <a:cs typeface="Cambria Math"/>
                <a:sym typeface="Cambria Math"/>
              </a:rPr>
              <a:t>Poner pasta de dientes al cepillo</a:t>
            </a:r>
            <a:endParaRPr b="0" i="0" sz="1800" u="none" cap="none" strike="noStrike">
              <a:solidFill>
                <a:srgbClr val="FFFFFF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4572003" y="2852540"/>
            <a:ext cx="2384400" cy="7092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FFFF"/>
                </a:solidFill>
                <a:latin typeface="Cambria Math"/>
                <a:ea typeface="Cambria Math"/>
                <a:cs typeface="Cambria Math"/>
                <a:sym typeface="Cambria Math"/>
              </a:rPr>
              <a:t>Frotarme los dientes con el cepillo</a:t>
            </a:r>
            <a:endParaRPr b="0" i="0" sz="1800" u="none" cap="none" strike="noStrike">
              <a:solidFill>
                <a:srgbClr val="FFFFFF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138" name="Google Shape;138;p21"/>
          <p:cNvCxnSpPr>
            <a:stCxn id="135" idx="3"/>
            <a:endCxn id="136" idx="1"/>
          </p:cNvCxnSpPr>
          <p:nvPr/>
        </p:nvCxnSpPr>
        <p:spPr>
          <a:xfrm>
            <a:off x="3208215" y="2069501"/>
            <a:ext cx="1363800" cy="0"/>
          </a:xfrm>
          <a:prstGeom prst="straightConnector1">
            <a:avLst/>
          </a:prstGeom>
          <a:noFill/>
          <a:ln cap="flat" cmpd="sng" w="9525">
            <a:solidFill>
              <a:srgbClr val="FF7F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9" name="Google Shape;139;p21"/>
          <p:cNvCxnSpPr>
            <a:stCxn id="137" idx="2"/>
            <a:endCxn id="140" idx="0"/>
          </p:cNvCxnSpPr>
          <p:nvPr/>
        </p:nvCxnSpPr>
        <p:spPr>
          <a:xfrm>
            <a:off x="5764203" y="3561740"/>
            <a:ext cx="0" cy="428400"/>
          </a:xfrm>
          <a:prstGeom prst="straightConnector1">
            <a:avLst/>
          </a:prstGeom>
          <a:noFill/>
          <a:ln cap="flat" cmpd="sng" w="9525">
            <a:solidFill>
              <a:srgbClr val="FF7F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" name="Google Shape;141;p21"/>
          <p:cNvCxnSpPr>
            <a:stCxn id="136" idx="2"/>
            <a:endCxn id="137" idx="0"/>
          </p:cNvCxnSpPr>
          <p:nvPr/>
        </p:nvCxnSpPr>
        <p:spPr>
          <a:xfrm>
            <a:off x="5764203" y="2424100"/>
            <a:ext cx="0" cy="428400"/>
          </a:xfrm>
          <a:prstGeom prst="straightConnector1">
            <a:avLst/>
          </a:prstGeom>
          <a:noFill/>
          <a:ln cap="flat" cmpd="sng" w="9525">
            <a:solidFill>
              <a:srgbClr val="FF7F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0" name="Google Shape;140;p21"/>
          <p:cNvSpPr/>
          <p:nvPr/>
        </p:nvSpPr>
        <p:spPr>
          <a:xfrm>
            <a:off x="4572003" y="3990195"/>
            <a:ext cx="2384400" cy="7092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FFFF"/>
                </a:solidFill>
                <a:latin typeface="Cambria Math"/>
                <a:ea typeface="Cambria Math"/>
                <a:cs typeface="Cambria Math"/>
                <a:sym typeface="Cambria Math"/>
              </a:rPr>
              <a:t>Enjuagarme la boca</a:t>
            </a:r>
            <a:endParaRPr b="0" i="0" sz="1800" u="none" cap="none" strike="noStrike">
              <a:solidFill>
                <a:srgbClr val="FFFFFF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