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Ubuntu"/>
      <p:regular r:id="rId20"/>
      <p:bold r:id="rId21"/>
      <p:italic r:id="rId22"/>
      <p:boldItalic r:id="rId23"/>
    </p:embeddedFont>
    <p:embeddedFont>
      <p:font typeface="Source Code Pro"/>
      <p:regular r:id="rId24"/>
      <p:bold r:id="rId25"/>
      <p:italic r:id="rId26"/>
      <p:boldItalic r:id="rId27"/>
    </p:embeddedFont>
    <p:embeddedFont>
      <p:font typeface="Oswald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Ubuntu-regular.fntdata"/><Relationship Id="rId22" Type="http://schemas.openxmlformats.org/officeDocument/2006/relationships/font" Target="fonts/Ubuntu-italic.fntdata"/><Relationship Id="rId21" Type="http://schemas.openxmlformats.org/officeDocument/2006/relationships/font" Target="fonts/Ubuntu-bold.fntdata"/><Relationship Id="rId24" Type="http://schemas.openxmlformats.org/officeDocument/2006/relationships/font" Target="fonts/SourceCodePro-regular.fntdata"/><Relationship Id="rId23" Type="http://schemas.openxmlformats.org/officeDocument/2006/relationships/font" Target="fonts/Ubuntu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CodePro-italic.fntdata"/><Relationship Id="rId25" Type="http://schemas.openxmlformats.org/officeDocument/2006/relationships/font" Target="fonts/SourceCodePro-bold.fntdata"/><Relationship Id="rId28" Type="http://schemas.openxmlformats.org/officeDocument/2006/relationships/font" Target="fonts/Oswald-regular.fntdata"/><Relationship Id="rId27" Type="http://schemas.openxmlformats.org/officeDocument/2006/relationships/font" Target="fonts/SourceCode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b0273b4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b0273b4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c03ae3aa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c03ae3aa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c03ae3aa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c03ae3aa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c03ae3aa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c03ae3aa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c03ae3aa7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c03ae3aa7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c03ae3aa7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c03ae3aa7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c03ae3a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c03ae3a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c03ae3aa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c03ae3aa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c03ae3aa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c03ae3aa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c03ae3aa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c03ae3aa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c03ae3aa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c03ae3aa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c03ae3aa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c03ae3aa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c03ae3aa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c03ae3aa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c03ae3aa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c03ae3aa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cxnSp>
        <p:nvCxnSpPr>
          <p:cNvPr id="53" name="Google Shape;53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30200" lvl="1" marL="914400">
              <a:spcBef>
                <a:spcPts val="10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30200" lvl="1" marL="914400">
              <a:spcBef>
                <a:spcPts val="10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accent4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30200" lvl="1" marL="914400">
              <a:spcBef>
                <a:spcPts val="10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Char char="●"/>
              <a:defRPr sz="2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-3302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Ubuntu"/>
              <a:buChar char="○"/>
              <a:defRPr sz="16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-3175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-3175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-3175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-3175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-3175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-3175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-3175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Excepciones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Programa tu Futuro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Julio 2020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Errores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NoClassDefFoundError</a:t>
            </a:r>
            <a:endParaRPr b="1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s-419"/>
              <a:t>Se produce cuando la jvm no encuentra un archivo .class en tiempo de ejecución.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419"/>
              <a:t>StackOverFlowError</a:t>
            </a:r>
            <a:endParaRPr b="1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s-419"/>
              <a:t>Se produce cuando la lista de ejecuciones de un programa, necesita más memoria de lo que tiene asignado. Generalmente son producido por bucles infinitos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Errores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1793850" y="1458475"/>
            <a:ext cx="5556300" cy="2319000"/>
          </a:xfrm>
          <a:prstGeom prst="rect">
            <a:avLst/>
          </a:prstGeom>
          <a:solidFill>
            <a:srgbClr val="2B2B2B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s-419" sz="17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s-419" sz="17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(String[] args){</a:t>
            </a:r>
            <a:endParaRPr sz="17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s-419" sz="17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metodoA</a:t>
            </a:r>
            <a:r>
              <a:rPr lang="es-419" sz="17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s-419" sz="17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s-419" sz="17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metodoA</a:t>
            </a:r>
            <a:r>
              <a:rPr lang="es-419" sz="17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7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s-419" sz="17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metodoA</a:t>
            </a:r>
            <a:r>
              <a:rPr lang="es-419" sz="17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s-419" sz="17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600"/>
          </a:p>
        </p:txBody>
      </p:sp>
      <p:sp>
        <p:nvSpPr>
          <p:cNvPr id="128" name="Google Shape;128;p23"/>
          <p:cNvSpPr/>
          <p:nvPr/>
        </p:nvSpPr>
        <p:spPr>
          <a:xfrm>
            <a:off x="1334698" y="4288709"/>
            <a:ext cx="7497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Exception in thread "main" java.lang.StackOverflowError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at com.main.ApplicationMain.metodoA(ApplicationMain.java:13)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Crear Excepciones Propias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552000" y="1893150"/>
            <a:ext cx="8040000" cy="1811700"/>
          </a:xfrm>
          <a:prstGeom prst="rect">
            <a:avLst/>
          </a:prstGeom>
          <a:solidFill>
            <a:srgbClr val="2B2B2B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s-419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CuentaBloqueadaException </a:t>
            </a:r>
            <a:r>
              <a:rPr lang="es-419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es-419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RuntimeException {</a:t>
            </a:r>
            <a:endParaRPr sz="1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s-419" sz="16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CuentaBloqueadaException</a:t>
            </a:r>
            <a:r>
              <a:rPr lang="es-419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(String message){</a:t>
            </a:r>
            <a:endParaRPr sz="1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s-419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(message)</a:t>
            </a:r>
            <a:r>
              <a:rPr lang="es-419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Crear Excepciones Propias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552000" y="1955250"/>
            <a:ext cx="8040000" cy="1811700"/>
          </a:xfrm>
          <a:prstGeom prst="rect">
            <a:avLst/>
          </a:prstGeom>
          <a:solidFill>
            <a:srgbClr val="2B2B2B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s-419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CuentaBloqueadaException </a:t>
            </a:r>
            <a:r>
              <a:rPr lang="es-419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es-419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Exception {</a:t>
            </a:r>
            <a:endParaRPr sz="1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s-419" sz="16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CuentaBloqueadaException</a:t>
            </a:r>
            <a:r>
              <a:rPr lang="es-419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(String message){</a:t>
            </a:r>
            <a:endParaRPr sz="1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s-419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(message)</a:t>
            </a:r>
            <a:r>
              <a:rPr lang="es-419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</a:t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Agregue al sistema de cuentas corrientes dos Excepciones: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s-419"/>
              <a:t>Una Excepción Chequeada SobregiroException que se lanza cuando un usuario trata de girar más dinero que el que tiene o que el que le permite su línea de crédito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-419"/>
              <a:t>Una Excepción de Tiempo de Ejecución IllegalAmountException que se lanza cuando el monto ingresado en giros, depósitos o transferencias es negativo o 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Excepciones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468825"/>
            <a:ext cx="37038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s-419"/>
              <a:t>Una excepción en java es un objeto que se “lanza” al darse una situación anómala en el código, ya sea durante la compilación o la ejecución de un programa</a:t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07375" y="1665677"/>
            <a:ext cx="4602999" cy="270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Tipos de Excepción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0876" y="1281949"/>
            <a:ext cx="4120575" cy="362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Excepciones Chequeadas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s-419"/>
              <a:t>Heredan directamente de la clase Exception. Los métodos que las arrojan deben indicarlo en su definición. Los métodos que reciben la excepción deben, a su vez, lanzarlas o atraparlas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Excepciones Chequeadas - Throws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1757700" y="1753825"/>
            <a:ext cx="5628600" cy="1056300"/>
          </a:xfrm>
          <a:prstGeom prst="rect">
            <a:avLst/>
          </a:prstGeom>
          <a:solidFill>
            <a:srgbClr val="2B2B2B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s-419" sz="15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s-419" sz="15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throws </a:t>
            </a: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InterruptedException{</a:t>
            </a:r>
            <a:endParaRPr sz="15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Thread.</a:t>
            </a:r>
            <a:r>
              <a:rPr i="1" lang="es-419" sz="1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sleep</a:t>
            </a: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5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-419" sz="15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s-419" sz="15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 lanza una excepción</a:t>
            </a:r>
            <a:endParaRPr sz="15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/>
          </a:p>
        </p:txBody>
      </p:sp>
      <p:sp>
        <p:nvSpPr>
          <p:cNvPr id="89" name="Google Shape;89;p17"/>
          <p:cNvSpPr txBox="1"/>
          <p:nvPr/>
        </p:nvSpPr>
        <p:spPr>
          <a:xfrm>
            <a:off x="1591500" y="3063325"/>
            <a:ext cx="59610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latin typeface="Ubuntu"/>
                <a:ea typeface="Ubuntu"/>
                <a:cs typeface="Ubuntu"/>
                <a:sym typeface="Ubuntu"/>
              </a:rPr>
              <a:t>Thread.sleep() puede lanzar una InterruptedException. Entonces nuestro método test puede también lanzarla hacia quien la llame. Esto se hace a través de la instrucción throws.</a:t>
            </a:r>
            <a:endParaRPr sz="17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Excepciones Chequeadas - Try/Catch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1555800" y="1583100"/>
            <a:ext cx="6032400" cy="1977300"/>
          </a:xfrm>
          <a:prstGeom prst="rect">
            <a:avLst/>
          </a:prstGeom>
          <a:solidFill>
            <a:srgbClr val="2B2B2B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s-419" sz="15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5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5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try </a:t>
            </a: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5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Thread.</a:t>
            </a:r>
            <a:r>
              <a:rPr i="1" lang="es-419" sz="1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sleep</a:t>
            </a: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5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-419" sz="15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s-419" sz="15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 lanza una excepción</a:t>
            </a:r>
            <a:endParaRPr sz="15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s-419" sz="15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catch </a:t>
            </a: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(InterruptedException ex){</a:t>
            </a:r>
            <a:endParaRPr sz="15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5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//código para capturar excepción lanzada</a:t>
            </a:r>
            <a:endParaRPr sz="15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/>
          </a:p>
        </p:txBody>
      </p:sp>
      <p:sp>
        <p:nvSpPr>
          <p:cNvPr id="96" name="Google Shape;96;p18"/>
          <p:cNvSpPr txBox="1"/>
          <p:nvPr/>
        </p:nvSpPr>
        <p:spPr>
          <a:xfrm>
            <a:off x="1591500" y="3922300"/>
            <a:ext cx="59610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latin typeface="Ubuntu"/>
                <a:ea typeface="Ubuntu"/>
                <a:cs typeface="Ubuntu"/>
                <a:sym typeface="Ubuntu"/>
              </a:rPr>
              <a:t>El método test también puede atrapar la excepción en caso de que ocurra y hacer algo al respecto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Excepciones de Tiempo de Ejecución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s-419"/>
              <a:t>Son aquellas que heredan de RuntimeException y se dan por casos fortuitos durante la ejecución de un programa, por ejemplo, al dejar un objeto en un estado ilegal.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Excepciones de Tiempo de Ejecución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408300" y="1862075"/>
            <a:ext cx="2327400" cy="807900"/>
          </a:xfrm>
          <a:prstGeom prst="rect">
            <a:avLst/>
          </a:prstGeom>
          <a:solidFill>
            <a:srgbClr val="2B2B2B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Auto a = </a:t>
            </a:r>
            <a:r>
              <a:rPr lang="es-419" sz="15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null;</a:t>
            </a:r>
            <a:endParaRPr sz="15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a.</a:t>
            </a:r>
            <a:r>
              <a:rPr lang="es-419" sz="15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color </a:t>
            </a: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s-419" sz="15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"verde"</a:t>
            </a:r>
            <a:r>
              <a:rPr lang="es-419" sz="15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400"/>
          </a:p>
        </p:txBody>
      </p:sp>
      <p:sp>
        <p:nvSpPr>
          <p:cNvPr id="109" name="Google Shape;109;p20"/>
          <p:cNvSpPr txBox="1"/>
          <p:nvPr/>
        </p:nvSpPr>
        <p:spPr>
          <a:xfrm>
            <a:off x="1591500" y="3063325"/>
            <a:ext cx="59610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latin typeface="Ubuntu"/>
                <a:ea typeface="Ubuntu"/>
                <a:cs typeface="Ubuntu"/>
                <a:sym typeface="Ubuntu"/>
              </a:rPr>
              <a:t>a es nulo, entonces al llamar a a.color, se lanza un NullPointerException. A pesar de que en el ejemplo, el valor nulo es evidente, hay situaciones en las que es más complicado definir de dónde viene.</a:t>
            </a:r>
            <a:endParaRPr sz="17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Errores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2111225"/>
            <a:ext cx="8520600" cy="24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Todas aquellas excepciones que heredan de la clase Error.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s-419"/>
              <a:t>Un Error es una excepción grave la cual es lanzada por la JVM como resultado de un error interno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