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Ubuntu"/>
      <p:regular r:id="rId30"/>
      <p:bold r:id="rId31"/>
      <p:italic r:id="rId32"/>
      <p:boldItalic r:id="rId33"/>
    </p:embeddedFont>
    <p:embeddedFont>
      <p:font typeface="Source Code Pro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.fntdata"/><Relationship Id="rId30" Type="http://schemas.openxmlformats.org/officeDocument/2006/relationships/font" Target="fonts/Ubuntu-regular.fntdata"/><Relationship Id="rId11" Type="http://schemas.openxmlformats.org/officeDocument/2006/relationships/slide" Target="slides/slide6.xml"/><Relationship Id="rId33" Type="http://schemas.openxmlformats.org/officeDocument/2006/relationships/font" Target="fonts/Ubuntu-boldItalic.fntdata"/><Relationship Id="rId10" Type="http://schemas.openxmlformats.org/officeDocument/2006/relationships/slide" Target="slides/slide5.xml"/><Relationship Id="rId32" Type="http://schemas.openxmlformats.org/officeDocument/2006/relationships/font" Target="fonts/Ubuntu-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5de53f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5de53f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5de53f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c5de53f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5de53f1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5de53f1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5de53f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c5de53f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5de53f1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5de53f1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c5de53f1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c5de53f1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c5de53f1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c5de53f1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c5de53f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c5de53f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c5de53f1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c5de53f1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c5de53f1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c5de53f1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5de53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5de53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5de53f1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5de53f1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66f4920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66f4920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c5de53f1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c5de53f1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c5de53f1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c5de53f1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66f4920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66f4920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5de53f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5de53f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5de53f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5de53f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5de53f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5de53f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5de53f1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5de53f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5de53f1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c5de53f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5de53f1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5de53f1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5de53f1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5de53f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Colecciones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Julio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Usar Listas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316425"/>
            <a:ext cx="8520600" cy="30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2700">
                <a:latin typeface="Roboto Mono"/>
                <a:ea typeface="Roboto Mono"/>
                <a:cs typeface="Roboto Mono"/>
                <a:sym typeface="Roboto Mono"/>
              </a:rPr>
              <a:t>List&lt;</a:t>
            </a:r>
            <a:r>
              <a:rPr i="1" lang="es-419" sz="27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s-419" sz="2700">
                <a:latin typeface="Roboto Mono"/>
                <a:ea typeface="Roboto Mono"/>
                <a:cs typeface="Roboto Mono"/>
                <a:sym typeface="Roboto Mono"/>
              </a:rPr>
              <a:t>&gt; autos = </a:t>
            </a:r>
            <a:r>
              <a:rPr b="1" lang="es-419" sz="27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s-419" sz="2700">
                <a:latin typeface="Roboto Mono"/>
                <a:ea typeface="Roboto Mono"/>
                <a:cs typeface="Roboto Mono"/>
                <a:sym typeface="Roboto Mono"/>
              </a:rPr>
              <a:t>List&lt;&gt;();</a:t>
            </a:r>
            <a:endParaRPr sz="27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 flipH="1" rot="10800000">
            <a:off x="2059475" y="3024850"/>
            <a:ext cx="786600" cy="7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2"/>
          <p:cNvSpPr txBox="1"/>
          <p:nvPr/>
        </p:nvSpPr>
        <p:spPr>
          <a:xfrm>
            <a:off x="589900" y="3842350"/>
            <a:ext cx="5961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Ubuntu"/>
                <a:ea typeface="Ubuntu"/>
                <a:cs typeface="Ubuntu"/>
                <a:sym typeface="Ubuntu"/>
              </a:rPr>
              <a:t>Tipo de los objetos de la lista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6095625" y="2093350"/>
            <a:ext cx="1366200" cy="1335000"/>
          </a:xfrm>
          <a:prstGeom prst="noSmoking">
            <a:avLst>
              <a:gd fmla="val 6972" name="adj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5723050" y="3531875"/>
            <a:ext cx="5961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Ubuntu"/>
                <a:ea typeface="Ubuntu"/>
                <a:cs typeface="Ubuntu"/>
                <a:sym typeface="Ubuntu"/>
              </a:rPr>
              <a:t>¡List es una INTERFAZ!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Implementaciones de la Interfaz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implementaciones más usadas son ArrayList y LinkedList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List&lt;</a:t>
            </a:r>
            <a:r>
              <a:rPr i="1" lang="es-419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&gt; autos = </a:t>
            </a:r>
            <a:r>
              <a:rPr b="1" lang="es-41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ArrayList&lt;&gt;();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List&lt;</a:t>
            </a:r>
            <a:r>
              <a:rPr i="1" lang="es-419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&gt; autos = </a:t>
            </a:r>
            <a:r>
              <a:rPr b="1" lang="es-41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LinkedList&lt;&gt;();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Usando Listas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877950" y="1975925"/>
            <a:ext cx="7388100" cy="24639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List&lt;Vehiculo&gt; vehiculos = 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ArrayList&lt;&gt;()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Vehiculo v1 = 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Auto()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Vehiculo v2 = 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Bicicleta()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Vehiculo v3 = 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Camion()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vehiculos.add(v1)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vehiculos.add(v2)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vehiculos.add(v3)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Usando Listas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541050" y="2389900"/>
            <a:ext cx="8061900" cy="9942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s-419" sz="1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.println(vehiculos.get(</a:t>
            </a:r>
            <a:r>
              <a:rPr lang="es-419" sz="1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).tipoDeVehiculo())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s-419" sz="1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.println(vehiculos.get(</a:t>
            </a:r>
            <a:r>
              <a:rPr lang="es-419" sz="1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).detenerse())</a:t>
            </a:r>
            <a:r>
              <a:rPr lang="es-419" sz="1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Iterar a través de los elementos de una lista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1555800" y="3072925"/>
            <a:ext cx="6032400" cy="13047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(Vehiculo v: vehiculos)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.println(v.acelerar(</a:t>
            </a:r>
            <a:r>
              <a:rPr lang="es-419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1555800" y="1754525"/>
            <a:ext cx="2646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Ubuntu"/>
                <a:ea typeface="Ubuntu"/>
                <a:cs typeface="Ubuntu"/>
                <a:sym typeface="Ubuntu"/>
              </a:rPr>
              <a:t>Variable de iteración: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5444525" y="1754500"/>
            <a:ext cx="20697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Ubuntu"/>
                <a:ea typeface="Ubuntu"/>
                <a:cs typeface="Ubuntu"/>
                <a:sym typeface="Ubuntu"/>
              </a:rPr>
              <a:t>colección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57" name="Google Shape;157;p26"/>
          <p:cNvCxnSpPr/>
          <p:nvPr/>
        </p:nvCxnSpPr>
        <p:spPr>
          <a:xfrm>
            <a:off x="2628675" y="2142275"/>
            <a:ext cx="921000" cy="1065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6"/>
          <p:cNvCxnSpPr/>
          <p:nvPr/>
        </p:nvCxnSpPr>
        <p:spPr>
          <a:xfrm flipH="1">
            <a:off x="5019400" y="2152600"/>
            <a:ext cx="796800" cy="1055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Cree un programa que le pida Strings al usuario hasta que ingrese STOP. Las palabras deben ser guardadas en una lista.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Luego de eso, imprima la palabra más larga ingresada.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Sets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set es un conjunto de objetos. Los conjuntos no admiten objetos repetidos.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Por lo tanto, debemos definir una forma para saber si dos objetos son idénticos.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Equals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clase Object provee el método equals(Object o). La implementación inicial entrega verdadero si dos objetos están guardados en la misma dirección de memoria.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4572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 a =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Auto()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a.equals(a)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419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retorna true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 b =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Auto()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a.equals(b)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419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//retorna false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Equals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Generalmente, no nos importa mucho la dirección de memoria en la que se guardan los objetos, sino que el valor de sus atributos para decidir que son iguales o no.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Generaremos con ayuda de IntelliJ un mejor método equals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Equals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1620600"/>
            <a:ext cx="2885112" cy="30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550" y="1620600"/>
            <a:ext cx="2423226" cy="2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 rotWithShape="1">
          <a:blip r:embed="rId5">
            <a:alphaModFix/>
          </a:blip>
          <a:srcRect b="0" l="1854" r="0" t="0"/>
          <a:stretch/>
        </p:blipFill>
        <p:spPr>
          <a:xfrm>
            <a:off x="5236775" y="1620600"/>
            <a:ext cx="3907226" cy="212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Collection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4055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Collections es una interfaz que define los métodos generales para manipular colecciones de objetos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Una Colección de objetos es un conjunto de instancias del mismo tipo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600" y="1644200"/>
            <a:ext cx="4252449" cy="27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Equals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es-419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(Object o)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== o) </a:t>
            </a: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(!(o </a:t>
            </a: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instanceof 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CuentaCorriente)) </a:t>
            </a: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CuentaCorriente that = (CuentaCorriente) o</a:t>
            </a: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s-419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 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== that.</a:t>
            </a:r>
            <a:r>
              <a:rPr lang="es-419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 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lineaDeCredito 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== that.</a:t>
            </a:r>
            <a:r>
              <a:rPr lang="es-419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lineaDeCredito 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.equals(that.</a:t>
            </a:r>
            <a:r>
              <a:rPr lang="es-419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404850" y="558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Set - Implementaciones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general se utiliza la implementación HashSet, pero existen muchas otras.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Set&lt;</a:t>
            </a:r>
            <a:r>
              <a:rPr i="1" lang="es-419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&gt; autos = </a:t>
            </a:r>
            <a:r>
              <a:rPr b="1" lang="es-419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HashSet&lt;&gt;();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Escriba un programa que genera una lista de 10 números al azar.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Intercambie el primer elemento de la lista con el último.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Intercambie el elemento mayor con el menor.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655850"/>
            <a:ext cx="8520600" cy="29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Escriba un programa que le pida 10 números al usuario.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Hasta que la lista esté vacía, imprima la lista, quitando el elemento más grande.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Escriba un programa que le pida al usuario 10 números. Al finalizar debe imprimirlos. En caso de haber ingresado números repetidos, éstos deben aparecer sólo una vez.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Collection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colecciones definen un tipo genérico que se define entre &lt;&gt;. Las colecciones pueden contener objetos de un mismo tipo. Una colección de autos será una Collection&lt;Auto&gt;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s-41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public interface </a:t>
            </a: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Collection&lt;</a:t>
            </a:r>
            <a:r>
              <a:rPr i="1" lang="es-419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Collection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Define métodos útiles para organizar y manipular colecciones: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add() // agrega un objeto a la colección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addAll() // agrega todos los elementos de otra colección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remove() // quita un objeto de la colección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removeAll() // quita todos los objetos de otra colección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Collection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Define métodos útiles para organizar y manipular colecciones: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contains</a:t>
            </a: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() // indica si un elemento está en la colección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containsAll() </a:t>
            </a:r>
            <a:r>
              <a:rPr lang="es-419" sz="1300">
                <a:latin typeface="Roboto Mono"/>
                <a:ea typeface="Roboto Mono"/>
                <a:cs typeface="Roboto Mono"/>
                <a:sym typeface="Roboto Mono"/>
              </a:rPr>
              <a:t>// indica si contiene todos los elementos de otra colección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equals() // indica si dos colecciones son iguales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isEmpty() // indica si la colección está vacía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Implementaciones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366300" y="2005800"/>
            <a:ext cx="2411400" cy="538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Ubuntu"/>
                <a:ea typeface="Ubuntu"/>
                <a:cs typeface="Ubuntu"/>
                <a:sym typeface="Ubuntu"/>
              </a:rPr>
              <a:t>Collection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65725" y="3273025"/>
            <a:ext cx="2411400" cy="538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Ubuntu"/>
                <a:ea typeface="Ubuntu"/>
                <a:cs typeface="Ubuntu"/>
                <a:sym typeface="Ubuntu"/>
              </a:rPr>
              <a:t>List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366300" y="3273025"/>
            <a:ext cx="2411400" cy="538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Ubuntu"/>
                <a:ea typeface="Ubuntu"/>
                <a:cs typeface="Ubuntu"/>
                <a:sym typeface="Ubuntu"/>
              </a:rPr>
              <a:t>Set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266875" y="3273025"/>
            <a:ext cx="2411400" cy="538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Ubuntu"/>
                <a:ea typeface="Ubuntu"/>
                <a:cs typeface="Ubuntu"/>
                <a:sym typeface="Ubuntu"/>
              </a:rPr>
              <a:t>Queue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8" name="Google Shape;98;p18"/>
          <p:cNvCxnSpPr>
            <a:stCxn id="95" idx="0"/>
            <a:endCxn id="94" idx="2"/>
          </p:cNvCxnSpPr>
          <p:nvPr/>
        </p:nvCxnSpPr>
        <p:spPr>
          <a:xfrm flipH="1" rot="10800000">
            <a:off x="1671425" y="2544025"/>
            <a:ext cx="2900700" cy="7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>
            <a:stCxn id="96" idx="0"/>
            <a:endCxn id="94" idx="2"/>
          </p:cNvCxnSpPr>
          <p:nvPr/>
        </p:nvCxnSpPr>
        <p:spPr>
          <a:xfrm rot="10800000">
            <a:off x="4572000" y="2544025"/>
            <a:ext cx="0" cy="7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>
            <a:stCxn id="97" idx="0"/>
            <a:endCxn id="94" idx="2"/>
          </p:cNvCxnSpPr>
          <p:nvPr/>
        </p:nvCxnSpPr>
        <p:spPr>
          <a:xfrm rot="10800000">
            <a:off x="4571875" y="2544025"/>
            <a:ext cx="2900700" cy="7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List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Una lista es una colección ordenada de objetos. Cada objeto conoce su ubicación precisa dentro de una lista, entre 0 y n.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89738" l="0" r="0" t="0"/>
          <a:stretch/>
        </p:blipFill>
        <p:spPr>
          <a:xfrm>
            <a:off x="1114175" y="3104725"/>
            <a:ext cx="6915648" cy="5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303975" y="3756725"/>
            <a:ext cx="6726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0	     1	           2      	      3	           4	      5	            6 	       7	            8	      9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List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Además de heredar los métodos de Collection, añade funcionalidades propias de una lista: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add(E e) // agrega objeto e al final de la lista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add(E e, int pos) // lo agrega en la posición dada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get(int pos) // retorna el objeto en la posición dada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indexOf(E e) // retorna la posición del objeto dado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List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4763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Además de heredar los métodos de Collection, añade funcionalidades propias de una lista: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lastIndexOF</a:t>
            </a: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(E e) // retorna la última aparición de 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remove(int pos) // elimina elemento en posición dada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remove(E e) </a:t>
            </a: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// elimina objeto dado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Roboto Mono"/>
              <a:buChar char="●"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set(int pos, E e) // </a:t>
            </a:r>
            <a:r>
              <a:rPr lang="es-419" sz="1500">
                <a:latin typeface="Roboto Mono"/>
                <a:ea typeface="Roboto Mono"/>
                <a:cs typeface="Roboto Mono"/>
                <a:sym typeface="Roboto Mono"/>
              </a:rPr>
              <a:t>cambia el objeto de la posición dada por e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