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  <p:embeddedFont>
      <p:font typeface="Source Code Pro"/>
      <p:regular r:id="rId19"/>
      <p:bold r:id="rId20"/>
      <p:italic r:id="rId21"/>
      <p:boldItalic r:id="rId22"/>
    </p:embeddedFont>
    <p:embeddedFont>
      <p:font typeface="Oswald"/>
      <p:regular r:id="rId23"/>
      <p:bold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CodePro-bold.fntdata"/><Relationship Id="rId11" Type="http://schemas.openxmlformats.org/officeDocument/2006/relationships/slide" Target="slides/slide6.xml"/><Relationship Id="rId22" Type="http://schemas.openxmlformats.org/officeDocument/2006/relationships/font" Target="fonts/SourceCodePro-boldItalic.fntdata"/><Relationship Id="rId10" Type="http://schemas.openxmlformats.org/officeDocument/2006/relationships/slide" Target="slides/slide5.xml"/><Relationship Id="rId21" Type="http://schemas.openxmlformats.org/officeDocument/2006/relationships/font" Target="fonts/SourceCodePro-italic.fntdata"/><Relationship Id="rId13" Type="http://schemas.openxmlformats.org/officeDocument/2006/relationships/slide" Target="slides/slide8.xml"/><Relationship Id="rId24" Type="http://schemas.openxmlformats.org/officeDocument/2006/relationships/font" Target="fonts/Oswald-bold.fntdata"/><Relationship Id="rId12" Type="http://schemas.openxmlformats.org/officeDocument/2006/relationships/slide" Target="slides/slide7.xml"/><Relationship Id="rId23" Type="http://schemas.openxmlformats.org/officeDocument/2006/relationships/font" Target="fonts/Oswald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slide" Target="slides/slide9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SourceCodePro-regular.fntdata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8b0273b45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8b0273b45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8b0273b4c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8b0273b4c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8b0273b4c6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8b0273b4c6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8b0273b4c6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8b0273b4c6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b0273b4c6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8b0273b4c6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8b0273b4c6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8b0273b4c6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8b0273b4c6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8b0273b4c6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8b0273b4c6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8b0273b4c6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8b0273b4c6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8b0273b4c6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cxnSp>
        <p:nvCxnSpPr>
          <p:cNvPr id="53" name="Google Shape;53;p1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indent="-330200" lvl="1" marL="914400">
              <a:spcBef>
                <a:spcPts val="10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indent="-330200" lvl="1" marL="914400">
              <a:spcBef>
                <a:spcPts val="10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35" name="Google Shape;35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accent4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  <a:reflection blurRad="0" dir="5400000" dist="38100" endA="0" endPos="30000" fadeDir="5400012" kx="0" rotWithShape="0" algn="bl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indent="-330200" lvl="1" marL="914400">
              <a:spcBef>
                <a:spcPts val="10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dern-writer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"/>
              <a:buChar char="●"/>
              <a:defRPr sz="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302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○"/>
              <a:defRPr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4.gif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Diagramas de Flujo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900"/>
              <a:t>Programa tu Futuro</a:t>
            </a:r>
            <a:endParaRPr sz="2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900"/>
              <a:t>Julio 2020</a:t>
            </a:r>
            <a:endParaRPr sz="29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Algo de Historia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2008425"/>
            <a:ext cx="8520600" cy="25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s-419"/>
              <a:t>El uso de los diagramas de flujo para documentar procesos de negocios se inició entre las décadas de 1920 y 1930. En 1921, los ingenieros industriales Frank y Lillian Gilbreth presentaron el "diagrama de flujo de procesos" en la Sociedad Americana de Ingenieros Mecánicos (ASME – American Society of Mechanical Engineers)</a:t>
            </a:r>
            <a:endParaRPr/>
          </a:p>
        </p:txBody>
      </p:sp>
      <p:sp>
        <p:nvSpPr>
          <p:cNvPr id="70" name="Google Shape;70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pic>
        <p:nvPicPr>
          <p:cNvPr id="71" name="Google Shape;71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86231" y="227099"/>
            <a:ext cx="1646066" cy="16460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Algo de Historia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311700" y="2008425"/>
            <a:ext cx="8520600" cy="25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 fines de la década de 1940, Herman Goldstine y John Van Neumann usaron diagramas de flujo para desarrollar programas informáticos. Pronto la creación de diagramas se volvió cada vez más popular para los programas informáticos y algoritmos de todo tipo. Los diagramas de flujo se continúan usando para la programación hoy en día.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pic>
        <p:nvPicPr>
          <p:cNvPr id="79" name="Google Shape;7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86231" y="227099"/>
            <a:ext cx="1646066" cy="16460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Diagramas de Flujo</a:t>
            </a:r>
            <a:endParaRPr/>
          </a:p>
        </p:txBody>
      </p:sp>
      <p:sp>
        <p:nvSpPr>
          <p:cNvPr id="85" name="Google Shape;85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pic>
        <p:nvPicPr>
          <p:cNvPr id="86" name="Google Shape;86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54925" y="593027"/>
            <a:ext cx="3900450" cy="3673868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6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Notación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Diagramas de Flujo</a:t>
            </a:r>
            <a:endParaRPr/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Son útiles para:</a:t>
            </a:r>
            <a:endParaRPr/>
          </a:p>
          <a:p>
            <a:pPr indent="-355600" lvl="0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s-419"/>
              <a:t>E</a:t>
            </a:r>
            <a:r>
              <a:rPr lang="es-419"/>
              <a:t>xplicar detalladamente la lógica detrás de un programa</a:t>
            </a:r>
            <a:endParaRPr/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-419"/>
              <a:t>Demostrar cómo el código está organizado.</a:t>
            </a:r>
            <a:endParaRPr/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-419"/>
              <a:t>Visualizar la ejecución de un código dentro de un programa.</a:t>
            </a:r>
            <a:endParaRPr/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-419"/>
              <a:t>Mostrar la estructura de un sitio web o aplicación.</a:t>
            </a:r>
            <a:endParaRPr/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-419"/>
              <a:t>Comprender cómo los usuarios navegan por un sitio web o programa.</a:t>
            </a:r>
            <a:endParaRPr/>
          </a:p>
        </p:txBody>
      </p:sp>
      <p:sp>
        <p:nvSpPr>
          <p:cNvPr id="94" name="Google Shape;9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Tipos de diagramas de flujo</a:t>
            </a:r>
            <a:endParaRPr/>
          </a:p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But Fryman, en su libro escrito en 2001 titulado Quality and Process Improvement, </a:t>
            </a:r>
            <a:r>
              <a:rPr lang="es-419"/>
              <a:t>distingue</a:t>
            </a:r>
            <a:r>
              <a:rPr lang="es-419"/>
              <a:t> los tipos de muchas maneras, más desde una perspectiva orientada a los negocios que a la informática.</a:t>
            </a:r>
            <a:endParaRPr/>
          </a:p>
          <a:p>
            <a:pPr indent="-355600" lvl="0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s-419"/>
              <a:t>Diagrama de flujo de decisiones.</a:t>
            </a:r>
            <a:endParaRPr/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-419"/>
              <a:t>Diagrama de flujo lógico.</a:t>
            </a:r>
            <a:endParaRPr/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-419"/>
              <a:t>Diagrama de flujo de sistemas.</a:t>
            </a:r>
            <a:endParaRPr/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-419"/>
              <a:t>Diagrama de flujo de productos.</a:t>
            </a:r>
            <a:endParaRPr/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-419"/>
              <a:t>Diagrama de flujo de procesos.</a:t>
            </a:r>
            <a:endParaRPr/>
          </a:p>
        </p:txBody>
      </p:sp>
      <p:sp>
        <p:nvSpPr>
          <p:cNvPr id="101" name="Google Shape;101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pic>
        <p:nvPicPr>
          <p:cNvPr id="102" name="Google Shape;102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98177" y="2821595"/>
            <a:ext cx="1598025" cy="159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Ejemplos</a:t>
            </a:r>
            <a:endParaRPr/>
          </a:p>
        </p:txBody>
      </p:sp>
      <p:sp>
        <p:nvSpPr>
          <p:cNvPr id="108" name="Google Shape;108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pic>
        <p:nvPicPr>
          <p:cNvPr id="109" name="Google Shape;109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67475" y="1722737"/>
            <a:ext cx="2245575" cy="3063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62101" y="1722726"/>
            <a:ext cx="2784844" cy="306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Actividad</a:t>
            </a:r>
            <a:endParaRPr/>
          </a:p>
        </p:txBody>
      </p:sp>
      <p:sp>
        <p:nvSpPr>
          <p:cNvPr id="116" name="Google Shape;116;p20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Utilizando draw.io</a:t>
            </a:r>
            <a:endParaRPr/>
          </a:p>
        </p:txBody>
      </p:sp>
      <p:sp>
        <p:nvSpPr>
          <p:cNvPr id="117" name="Google Shape;117;p20"/>
          <p:cNvSpPr txBox="1"/>
          <p:nvPr>
            <p:ph idx="2" type="body"/>
          </p:nvPr>
        </p:nvSpPr>
        <p:spPr>
          <a:xfrm>
            <a:off x="4731300" y="724200"/>
            <a:ext cx="4290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-419" sz="1800"/>
              <a:t>Hacer un diagrama de flujos para sumar 2 números ingresados y luego que imprima (muestre) el resultado.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-419" sz="1800"/>
              <a:t>Crear un diagrama de flujo que permita leer 2 números diferentes y nos diga cual es el mayor de los 2 números.</a:t>
            </a:r>
            <a:endParaRPr sz="1800"/>
          </a:p>
        </p:txBody>
      </p:sp>
      <p:sp>
        <p:nvSpPr>
          <p:cNvPr id="118" name="Google Shape;118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Actividad</a:t>
            </a:r>
            <a:endParaRPr/>
          </a:p>
        </p:txBody>
      </p:sp>
      <p:sp>
        <p:nvSpPr>
          <p:cNvPr id="124" name="Google Shape;124;p21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Utilizando draw.io</a:t>
            </a:r>
            <a:endParaRPr/>
          </a:p>
        </p:txBody>
      </p:sp>
      <p:sp>
        <p:nvSpPr>
          <p:cNvPr id="125" name="Google Shape;125;p21"/>
          <p:cNvSpPr txBox="1"/>
          <p:nvPr>
            <p:ph idx="2" type="body"/>
          </p:nvPr>
        </p:nvSpPr>
        <p:spPr>
          <a:xfrm>
            <a:off x="4731300" y="724200"/>
            <a:ext cx="4290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-419" sz="1800"/>
              <a:t>Crear un diagrama de flujo que solicite números hasta que el ingresado sea 0.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-419" sz="1800"/>
              <a:t>Realice lo mismo que el ejercicio anterior, pero esta vez al ingresar 0, el diagrama además debe mostrar cuál es la suma de todos los números que fueron ingresados.</a:t>
            </a:r>
            <a:endParaRPr sz="1800"/>
          </a:p>
        </p:txBody>
      </p:sp>
      <p:sp>
        <p:nvSpPr>
          <p:cNvPr id="126" name="Google Shape;126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