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Source Code Pro"/>
      <p:regular r:id="rId37"/>
      <p:bold r:id="rId38"/>
      <p:italic r:id="rId39"/>
      <p:boldItalic r:id="rId40"/>
    </p:embeddedFont>
    <p:embeddedFont>
      <p:font typeface="Oswald"/>
      <p:regular r:id="rId41"/>
      <p:bold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b0273b4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b0273b4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ba5b5a5c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a5b5a5c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ba5b5a5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a5b5a5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ba5b5a5c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a5b5a5c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ba5b5a5c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a5b5a5c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ba5b5a5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a5b5a5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ba5b5a5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a5b5a5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a5b5a5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a5b5a5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a5b5a5c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a5b5a5c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ba5b5a5c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a5b5a5c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ba5b5a5c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a5b5a5c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ba5b5a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a5b5a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ba5b5a5c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a5b5a5c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ba5b5a5c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a5b5a5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ba5b5a5c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ba5b5a5c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ba5b5a5c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a5b5a5c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a5b5a5c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a5b5a5c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ba5b5a5c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a5b5a5c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ba5b5a5c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a5b5a5c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ba5b5a5c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ba5b5a5c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ba5b5a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a5b5a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ba5b5a5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ba5b5a5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ba5b5a5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ba5b5a5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ba5b5a5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a5b5a5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ba5b5a5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a5b5a5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ba5b5a5c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a5b5a5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ba5b5a5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a5b5a5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cxnSp>
        <p:nvCxnSpPr>
          <p:cNvPr id="53" name="Google Shape;53;p11"/>
          <p:cNvCxnSpPr/>
          <p:nvPr/>
        </p:nvCxnSpPr>
        <p:spPr>
          <a:xfrm>
            <a:off x="413275" y="2988275"/>
            <a:ext cx="910500" cy="0"/>
          </a:xfrm>
          <a:prstGeom prst="straightConnector1">
            <a:avLst/>
          </a:prstGeom>
          <a:noFill/>
          <a:ln cap="flat" cmpd="sng" w="28575">
            <a:solidFill>
              <a:schemeClr val="accent4"/>
            </a:solidFill>
            <a:prstDash val="lgDash"/>
            <a:round/>
            <a:headEnd len="sm" w="sm" type="none"/>
            <a:tailEnd len="sm" w="sm" type="none"/>
          </a:ln>
        </p:spPr>
      </p:cxn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a:lvl1pPr>
            <a:lvl2pPr indent="-330200" lvl="1" marL="914400">
              <a:spcBef>
                <a:spcPts val="1000"/>
              </a:spcBef>
              <a:spcAft>
                <a:spcPts val="0"/>
              </a:spcAft>
              <a:buSzPts val="16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accent4"/>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a:lvl1pPr>
            <a:lvl2pPr indent="-330200" lvl="1" marL="914400">
              <a:spcBef>
                <a:spcPts val="1000"/>
              </a:spcBef>
              <a:spcAft>
                <a:spcPts val="0"/>
              </a:spcAft>
              <a:buSzPts val="16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accent4"/>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accent4"/>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accent4"/>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accent4"/>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SzPts val="2000"/>
              <a:buChar char="●"/>
              <a:defRPr/>
            </a:lvl1pPr>
            <a:lvl2pPr indent="-330200" lvl="1" marL="914400">
              <a:spcBef>
                <a:spcPts val="1000"/>
              </a:spcBef>
              <a:spcAft>
                <a:spcPts val="0"/>
              </a:spcAft>
              <a:buSzPts val="16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55600" lvl="0" marL="457200">
              <a:lnSpc>
                <a:spcPct val="115000"/>
              </a:lnSpc>
              <a:spcBef>
                <a:spcPts val="0"/>
              </a:spcBef>
              <a:spcAft>
                <a:spcPts val="0"/>
              </a:spcAft>
              <a:buClr>
                <a:schemeClr val="dk2"/>
              </a:buClr>
              <a:buSzPts val="2000"/>
              <a:buFont typeface="Roboto"/>
              <a:buChar char="●"/>
              <a:defRPr sz="2000">
                <a:solidFill>
                  <a:schemeClr val="dk2"/>
                </a:solidFill>
                <a:latin typeface="Roboto"/>
                <a:ea typeface="Roboto"/>
                <a:cs typeface="Roboto"/>
                <a:sym typeface="Roboto"/>
              </a:defRPr>
            </a:lvl1pPr>
            <a:lvl2pPr indent="-330200" lvl="1" marL="914400">
              <a:lnSpc>
                <a:spcPct val="115000"/>
              </a:lnSpc>
              <a:spcBef>
                <a:spcPts val="10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17500" lvl="2" marL="13716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0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000"/>
              </a:spcBef>
              <a:spcAft>
                <a:spcPts val="10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Introducción a Java</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2300"/>
              <a:t>Programa tu Futuro</a:t>
            </a:r>
            <a:endParaRPr sz="2300"/>
          </a:p>
          <a:p>
            <a:pPr indent="0" lvl="0" marL="0" rtl="0" algn="ctr">
              <a:spcBef>
                <a:spcPts val="0"/>
              </a:spcBef>
              <a:spcAft>
                <a:spcPts val="0"/>
              </a:spcAft>
              <a:buNone/>
            </a:pPr>
            <a:r>
              <a:rPr lang="es-419" sz="2300"/>
              <a:t>Julio 2020</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Ahora, nuestro primer programa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Crear Proyecto</a:t>
            </a:r>
            <a:endParaRPr/>
          </a:p>
        </p:txBody>
      </p:sp>
      <p:sp>
        <p:nvSpPr>
          <p:cNvPr id="125" name="Google Shape;125;p23"/>
          <p:cNvSpPr txBox="1"/>
          <p:nvPr>
            <p:ph idx="1" type="body"/>
          </p:nvPr>
        </p:nvSpPr>
        <p:spPr>
          <a:xfrm>
            <a:off x="311700" y="1468825"/>
            <a:ext cx="31035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Abrimos Intellij</a:t>
            </a:r>
            <a:endParaRPr/>
          </a:p>
          <a:p>
            <a:pPr indent="-355600" lvl="0" marL="457200" rtl="0" algn="l">
              <a:spcBef>
                <a:spcPts val="0"/>
              </a:spcBef>
              <a:spcAft>
                <a:spcPts val="0"/>
              </a:spcAft>
              <a:buSzPts val="2000"/>
              <a:buChar char="●"/>
            </a:pPr>
            <a:r>
              <a:rPr lang="es-419"/>
              <a:t>File -&gt; New -&gt; Project</a:t>
            </a:r>
            <a:endParaRPr/>
          </a:p>
          <a:p>
            <a:pPr indent="-355600" lvl="0" marL="457200" rtl="0" algn="l">
              <a:spcBef>
                <a:spcPts val="0"/>
              </a:spcBef>
              <a:spcAft>
                <a:spcPts val="0"/>
              </a:spcAft>
              <a:buSzPts val="2000"/>
              <a:buChar char="●"/>
            </a:pPr>
            <a:r>
              <a:rPr lang="es-419"/>
              <a:t>Seleccionar Java</a:t>
            </a:r>
            <a:endParaRPr/>
          </a:p>
          <a:p>
            <a:pPr indent="-355600" lvl="0" marL="457200" rtl="0" algn="l">
              <a:spcBef>
                <a:spcPts val="0"/>
              </a:spcBef>
              <a:spcAft>
                <a:spcPts val="0"/>
              </a:spcAft>
              <a:buSzPts val="2000"/>
              <a:buChar char="●"/>
            </a:pPr>
            <a:r>
              <a:rPr lang="es-419"/>
              <a:t>Next, Next</a:t>
            </a:r>
            <a:endParaRPr/>
          </a:p>
        </p:txBody>
      </p:sp>
      <p:pic>
        <p:nvPicPr>
          <p:cNvPr id="126" name="Google Shape;126;p23"/>
          <p:cNvPicPr preferRelativeResize="0"/>
          <p:nvPr/>
        </p:nvPicPr>
        <p:blipFill>
          <a:blip r:embed="rId3">
            <a:alphaModFix/>
          </a:blip>
          <a:stretch>
            <a:fillRect/>
          </a:stretch>
        </p:blipFill>
        <p:spPr>
          <a:xfrm>
            <a:off x="3495950" y="1468825"/>
            <a:ext cx="5336350" cy="3223684"/>
          </a:xfrm>
          <a:prstGeom prst="rect">
            <a:avLst/>
          </a:prstGeom>
          <a:noFill/>
          <a:ln>
            <a:noFill/>
          </a:ln>
        </p:spPr>
      </p:pic>
      <p:cxnSp>
        <p:nvCxnSpPr>
          <p:cNvPr id="127" name="Google Shape;127;p23"/>
          <p:cNvCxnSpPr/>
          <p:nvPr/>
        </p:nvCxnSpPr>
        <p:spPr>
          <a:xfrm flipH="1" rot="10800000">
            <a:off x="2825300" y="1749225"/>
            <a:ext cx="838500" cy="6828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3"/>
          <p:cNvCxnSpPr/>
          <p:nvPr/>
        </p:nvCxnSpPr>
        <p:spPr>
          <a:xfrm>
            <a:off x="2089425" y="2797125"/>
            <a:ext cx="5661900" cy="171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Crear Proyecto</a:t>
            </a:r>
            <a:endParaRPr/>
          </a:p>
        </p:txBody>
      </p:sp>
      <p:sp>
        <p:nvSpPr>
          <p:cNvPr id="134" name="Google Shape;134;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Nombre Proyecto</a:t>
            </a:r>
            <a:endParaRPr/>
          </a:p>
          <a:p>
            <a:pPr indent="-355600" lvl="0" marL="457200" rtl="0" algn="l">
              <a:spcBef>
                <a:spcPts val="0"/>
              </a:spcBef>
              <a:spcAft>
                <a:spcPts val="0"/>
              </a:spcAft>
              <a:buSzPts val="2000"/>
              <a:buChar char="●"/>
            </a:pPr>
            <a:r>
              <a:rPr lang="es-419"/>
              <a:t>Donde lo guardamos</a:t>
            </a:r>
            <a:endParaRPr/>
          </a:p>
          <a:p>
            <a:pPr indent="-355600" lvl="0" marL="457200" rtl="0" algn="l">
              <a:spcBef>
                <a:spcPts val="0"/>
              </a:spcBef>
              <a:spcAft>
                <a:spcPts val="0"/>
              </a:spcAft>
              <a:buSzPts val="2000"/>
              <a:buChar char="●"/>
            </a:pPr>
            <a:r>
              <a:rPr lang="es-419"/>
              <a:t>Finish</a:t>
            </a:r>
            <a:endParaRPr/>
          </a:p>
        </p:txBody>
      </p:sp>
      <p:pic>
        <p:nvPicPr>
          <p:cNvPr id="135" name="Google Shape;135;p24"/>
          <p:cNvPicPr preferRelativeResize="0"/>
          <p:nvPr/>
        </p:nvPicPr>
        <p:blipFill>
          <a:blip r:embed="rId3">
            <a:alphaModFix/>
          </a:blip>
          <a:stretch>
            <a:fillRect/>
          </a:stretch>
        </p:blipFill>
        <p:spPr>
          <a:xfrm>
            <a:off x="3311700" y="1468825"/>
            <a:ext cx="5520600" cy="3354059"/>
          </a:xfrm>
          <a:prstGeom prst="rect">
            <a:avLst/>
          </a:prstGeom>
          <a:noFill/>
          <a:ln>
            <a:noFill/>
          </a:ln>
        </p:spPr>
      </p:pic>
      <p:cxnSp>
        <p:nvCxnSpPr>
          <p:cNvPr id="136" name="Google Shape;136;p24"/>
          <p:cNvCxnSpPr/>
          <p:nvPr/>
        </p:nvCxnSpPr>
        <p:spPr>
          <a:xfrm flipH="1" rot="10800000">
            <a:off x="2918450" y="1686750"/>
            <a:ext cx="848700" cy="519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4"/>
          <p:cNvCxnSpPr/>
          <p:nvPr/>
        </p:nvCxnSpPr>
        <p:spPr>
          <a:xfrm flipH="1" rot="10800000">
            <a:off x="3249625" y="1883525"/>
            <a:ext cx="486300" cy="2070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4"/>
          <p:cNvCxnSpPr/>
          <p:nvPr/>
        </p:nvCxnSpPr>
        <p:spPr>
          <a:xfrm>
            <a:off x="1717950" y="2452725"/>
            <a:ext cx="5971500" cy="218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3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Crear Proyecto</a:t>
            </a:r>
            <a:endParaRPr/>
          </a:p>
        </p:txBody>
      </p:sp>
      <p:sp>
        <p:nvSpPr>
          <p:cNvPr id="144" name="Google Shape;144;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145" name="Google Shape;145;p25"/>
          <p:cNvPicPr preferRelativeResize="0"/>
          <p:nvPr/>
        </p:nvPicPr>
        <p:blipFill>
          <a:blip r:embed="rId3">
            <a:alphaModFix/>
          </a:blip>
          <a:stretch>
            <a:fillRect/>
          </a:stretch>
        </p:blipFill>
        <p:spPr>
          <a:xfrm>
            <a:off x="1210712" y="1468825"/>
            <a:ext cx="6722575" cy="352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Crear Clase</a:t>
            </a:r>
            <a:endParaRPr/>
          </a:p>
        </p:txBody>
      </p:sp>
      <p:sp>
        <p:nvSpPr>
          <p:cNvPr id="151" name="Google Shape;151;p26"/>
          <p:cNvSpPr txBox="1"/>
          <p:nvPr>
            <p:ph idx="1" type="body"/>
          </p:nvPr>
        </p:nvSpPr>
        <p:spPr>
          <a:xfrm>
            <a:off x="311700" y="1468825"/>
            <a:ext cx="35070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Crearemos una clase para almacenar nuestro código.</a:t>
            </a:r>
            <a:endParaRPr/>
          </a:p>
          <a:p>
            <a:pPr indent="-355600" lvl="0" marL="457200" rtl="0" algn="l">
              <a:spcBef>
                <a:spcPts val="0"/>
              </a:spcBef>
              <a:spcAft>
                <a:spcPts val="0"/>
              </a:spcAft>
              <a:buSzPts val="2000"/>
              <a:buChar char="●"/>
            </a:pPr>
            <a:r>
              <a:rPr lang="es-419"/>
              <a:t>Nos posamos sobre src.</a:t>
            </a:r>
            <a:endParaRPr/>
          </a:p>
          <a:p>
            <a:pPr indent="-355600" lvl="0" marL="457200" rtl="0" algn="l">
              <a:spcBef>
                <a:spcPts val="0"/>
              </a:spcBef>
              <a:spcAft>
                <a:spcPts val="0"/>
              </a:spcAft>
              <a:buSzPts val="2000"/>
              <a:buChar char="●"/>
            </a:pPr>
            <a:r>
              <a:rPr lang="es-419"/>
              <a:t>Click secundario</a:t>
            </a:r>
            <a:endParaRPr/>
          </a:p>
          <a:p>
            <a:pPr indent="-355600" lvl="0" marL="457200" rtl="0" algn="l">
              <a:spcBef>
                <a:spcPts val="0"/>
              </a:spcBef>
              <a:spcAft>
                <a:spcPts val="0"/>
              </a:spcAft>
              <a:buSzPts val="2000"/>
              <a:buChar char="●"/>
            </a:pPr>
            <a:r>
              <a:rPr lang="es-419"/>
              <a:t>New</a:t>
            </a:r>
            <a:endParaRPr/>
          </a:p>
          <a:p>
            <a:pPr indent="-355600" lvl="0" marL="457200" rtl="0" algn="l">
              <a:spcBef>
                <a:spcPts val="0"/>
              </a:spcBef>
              <a:spcAft>
                <a:spcPts val="0"/>
              </a:spcAft>
              <a:buSzPts val="2000"/>
              <a:buChar char="●"/>
            </a:pPr>
            <a:r>
              <a:rPr lang="es-419"/>
              <a:t>Java Class</a:t>
            </a:r>
            <a:endParaRPr/>
          </a:p>
        </p:txBody>
      </p:sp>
      <p:pic>
        <p:nvPicPr>
          <p:cNvPr id="152" name="Google Shape;152;p26"/>
          <p:cNvPicPr preferRelativeResize="0"/>
          <p:nvPr/>
        </p:nvPicPr>
        <p:blipFill>
          <a:blip r:embed="rId3">
            <a:alphaModFix/>
          </a:blip>
          <a:stretch>
            <a:fillRect/>
          </a:stretch>
        </p:blipFill>
        <p:spPr>
          <a:xfrm>
            <a:off x="3938350" y="1239325"/>
            <a:ext cx="5085975" cy="3852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Crear Clase</a:t>
            </a:r>
            <a:endParaRPr/>
          </a:p>
        </p:txBody>
      </p:sp>
      <p:sp>
        <p:nvSpPr>
          <p:cNvPr id="158" name="Google Shape;158;p27"/>
          <p:cNvSpPr txBox="1"/>
          <p:nvPr>
            <p:ph idx="1" type="body"/>
          </p:nvPr>
        </p:nvSpPr>
        <p:spPr>
          <a:xfrm>
            <a:off x="311700" y="1468825"/>
            <a:ext cx="35691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convención, creamos una clase con el nombre de la organización, seguido por un punto y el nombre de nuestra clase, en este caso:</a:t>
            </a:r>
            <a:endParaRPr/>
          </a:p>
          <a:p>
            <a:pPr indent="0" lvl="0" marL="0" rtl="0" algn="l">
              <a:spcBef>
                <a:spcPts val="1000"/>
              </a:spcBef>
              <a:spcAft>
                <a:spcPts val="0"/>
              </a:spcAft>
              <a:buNone/>
            </a:pPr>
            <a:r>
              <a:rPr b="1" lang="es-419"/>
              <a:t>forge.programa</a:t>
            </a:r>
            <a:endParaRPr b="1"/>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59" name="Google Shape;159;p27"/>
          <p:cNvPicPr preferRelativeResize="0"/>
          <p:nvPr/>
        </p:nvPicPr>
        <p:blipFill>
          <a:blip r:embed="rId3">
            <a:alphaModFix/>
          </a:blip>
          <a:stretch>
            <a:fillRect/>
          </a:stretch>
        </p:blipFill>
        <p:spPr>
          <a:xfrm>
            <a:off x="4018050" y="1468827"/>
            <a:ext cx="4814249" cy="3291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Estructura</a:t>
            </a:r>
            <a:endParaRPr/>
          </a:p>
        </p:txBody>
      </p:sp>
      <p:pic>
        <p:nvPicPr>
          <p:cNvPr id="165" name="Google Shape;165;p28"/>
          <p:cNvPicPr preferRelativeResize="0"/>
          <p:nvPr/>
        </p:nvPicPr>
        <p:blipFill rotWithShape="1">
          <a:blip r:embed="rId3">
            <a:alphaModFix/>
          </a:blip>
          <a:srcRect b="37546" l="0" r="18140" t="0"/>
          <a:stretch/>
        </p:blipFill>
        <p:spPr>
          <a:xfrm>
            <a:off x="942900" y="1354875"/>
            <a:ext cx="7258199" cy="2433750"/>
          </a:xfrm>
          <a:prstGeom prst="rect">
            <a:avLst/>
          </a:prstGeom>
          <a:noFill/>
          <a:ln>
            <a:noFill/>
          </a:ln>
        </p:spPr>
      </p:pic>
      <p:cxnSp>
        <p:nvCxnSpPr>
          <p:cNvPr id="166" name="Google Shape;166;p28"/>
          <p:cNvCxnSpPr/>
          <p:nvPr/>
        </p:nvCxnSpPr>
        <p:spPr>
          <a:xfrm rot="10800000">
            <a:off x="1459175" y="1945550"/>
            <a:ext cx="538200" cy="27426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8"/>
          <p:cNvCxnSpPr/>
          <p:nvPr/>
        </p:nvCxnSpPr>
        <p:spPr>
          <a:xfrm rot="10800000">
            <a:off x="2307875" y="2897750"/>
            <a:ext cx="1438500" cy="17076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8"/>
          <p:cNvCxnSpPr/>
          <p:nvPr/>
        </p:nvCxnSpPr>
        <p:spPr>
          <a:xfrm flipH="1" rot="10800000">
            <a:off x="5598850" y="2442500"/>
            <a:ext cx="952200" cy="22560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8"/>
          <p:cNvSpPr txBox="1"/>
          <p:nvPr/>
        </p:nvSpPr>
        <p:spPr>
          <a:xfrm>
            <a:off x="942900" y="4688150"/>
            <a:ext cx="20595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Estructura del proyecto</a:t>
            </a:r>
            <a:endParaRPr>
              <a:latin typeface="Roboto"/>
              <a:ea typeface="Roboto"/>
              <a:cs typeface="Roboto"/>
              <a:sym typeface="Roboto"/>
            </a:endParaRPr>
          </a:p>
        </p:txBody>
      </p:sp>
      <p:sp>
        <p:nvSpPr>
          <p:cNvPr id="170" name="Google Shape;170;p28"/>
          <p:cNvSpPr txBox="1"/>
          <p:nvPr/>
        </p:nvSpPr>
        <p:spPr>
          <a:xfrm>
            <a:off x="2768363" y="4605350"/>
            <a:ext cx="20595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Roboto"/>
                <a:ea typeface="Roboto"/>
                <a:cs typeface="Roboto"/>
                <a:sym typeface="Roboto"/>
              </a:rPr>
              <a:t>Nuestra Clase</a:t>
            </a:r>
            <a:endParaRPr>
              <a:latin typeface="Roboto"/>
              <a:ea typeface="Roboto"/>
              <a:cs typeface="Roboto"/>
              <a:sym typeface="Roboto"/>
            </a:endParaRPr>
          </a:p>
        </p:txBody>
      </p:sp>
      <p:sp>
        <p:nvSpPr>
          <p:cNvPr id="171" name="Google Shape;171;p28"/>
          <p:cNvSpPr txBox="1"/>
          <p:nvPr/>
        </p:nvSpPr>
        <p:spPr>
          <a:xfrm>
            <a:off x="4571988" y="4605350"/>
            <a:ext cx="20595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Roboto"/>
                <a:ea typeface="Roboto"/>
                <a:cs typeface="Roboto"/>
                <a:sym typeface="Roboto"/>
              </a:rPr>
              <a:t>Nuestro Código</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Main</a:t>
            </a:r>
            <a:endParaRPr/>
          </a:p>
        </p:txBody>
      </p:sp>
      <p:sp>
        <p:nvSpPr>
          <p:cNvPr id="177" name="Google Shape;177;p29"/>
          <p:cNvSpPr txBox="1"/>
          <p:nvPr>
            <p:ph idx="1" type="body"/>
          </p:nvPr>
        </p:nvSpPr>
        <p:spPr>
          <a:xfrm>
            <a:off x="311700" y="1468825"/>
            <a:ext cx="43632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Escribiremos nuestro primer mensaje para el mundo.</a:t>
            </a:r>
            <a:endParaRPr/>
          </a:p>
          <a:p>
            <a:pPr indent="-355600" lvl="0" marL="457200" rtl="0" algn="l">
              <a:spcBef>
                <a:spcPts val="0"/>
              </a:spcBef>
              <a:spcAft>
                <a:spcPts val="0"/>
              </a:spcAft>
              <a:buSzPts val="2000"/>
              <a:buChar char="●"/>
            </a:pPr>
            <a:r>
              <a:rPr lang="es-419"/>
              <a:t>Esto es como la salida de diagramas de flujo.</a:t>
            </a:r>
            <a:endParaRPr/>
          </a:p>
          <a:p>
            <a:pPr indent="-355600" lvl="0" marL="457200" rtl="0" algn="l">
              <a:spcBef>
                <a:spcPts val="0"/>
              </a:spcBef>
              <a:spcAft>
                <a:spcPts val="0"/>
              </a:spcAft>
              <a:buSzPts val="2000"/>
              <a:buChar char="●"/>
            </a:pPr>
            <a:r>
              <a:rPr lang="es-419"/>
              <a:t>Para ejecutar el programa, presionar este botón.</a:t>
            </a:r>
            <a:endParaRPr/>
          </a:p>
        </p:txBody>
      </p:sp>
      <p:pic>
        <p:nvPicPr>
          <p:cNvPr id="178" name="Google Shape;178;p29"/>
          <p:cNvPicPr preferRelativeResize="0"/>
          <p:nvPr/>
        </p:nvPicPr>
        <p:blipFill rotWithShape="1">
          <a:blip r:embed="rId3">
            <a:alphaModFix/>
          </a:blip>
          <a:srcRect b="53020" l="0" r="30829" t="0"/>
          <a:stretch/>
        </p:blipFill>
        <p:spPr>
          <a:xfrm>
            <a:off x="4674900" y="1836475"/>
            <a:ext cx="4157400" cy="1982325"/>
          </a:xfrm>
          <a:prstGeom prst="rect">
            <a:avLst/>
          </a:prstGeom>
          <a:noFill/>
          <a:ln>
            <a:noFill/>
          </a:ln>
        </p:spPr>
      </p:pic>
      <p:cxnSp>
        <p:nvCxnSpPr>
          <p:cNvPr id="179" name="Google Shape;179;p29"/>
          <p:cNvCxnSpPr/>
          <p:nvPr/>
        </p:nvCxnSpPr>
        <p:spPr>
          <a:xfrm>
            <a:off x="3373800" y="2607975"/>
            <a:ext cx="2390700" cy="4863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9"/>
          <p:cNvCxnSpPr/>
          <p:nvPr/>
        </p:nvCxnSpPr>
        <p:spPr>
          <a:xfrm flipH="1" rot="10800000">
            <a:off x="3529050" y="3001200"/>
            <a:ext cx="1386900" cy="55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Hola Mundo - Ejecución</a:t>
            </a:r>
            <a:endParaRPr/>
          </a:p>
        </p:txBody>
      </p:sp>
      <p:pic>
        <p:nvPicPr>
          <p:cNvPr id="186" name="Google Shape;186;p30"/>
          <p:cNvPicPr preferRelativeResize="0"/>
          <p:nvPr/>
        </p:nvPicPr>
        <p:blipFill rotWithShape="1">
          <a:blip r:embed="rId3">
            <a:alphaModFix/>
          </a:blip>
          <a:srcRect b="0" l="0" r="0" t="15803"/>
          <a:stretch/>
        </p:blipFill>
        <p:spPr>
          <a:xfrm>
            <a:off x="1535050" y="1541999"/>
            <a:ext cx="6073900" cy="318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¡Felicidades por su primer programa!</a:t>
            </a:r>
            <a:endParaRPr/>
          </a:p>
        </p:txBody>
      </p:sp>
      <p:pic>
        <p:nvPicPr>
          <p:cNvPr id="192" name="Google Shape;192;p31"/>
          <p:cNvPicPr preferRelativeResize="0"/>
          <p:nvPr/>
        </p:nvPicPr>
        <p:blipFill>
          <a:blip r:embed="rId3">
            <a:alphaModFix/>
          </a:blip>
          <a:stretch>
            <a:fillRect/>
          </a:stretch>
        </p:blipFill>
        <p:spPr>
          <a:xfrm>
            <a:off x="5968875" y="1206463"/>
            <a:ext cx="2670851" cy="27305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Un lenguaje de programación es un conjunto de reglas que permiten definir instrucciones que el computador es capaz de ejecutar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Tipos de Dato</a:t>
            </a:r>
            <a:endParaRPr/>
          </a:p>
        </p:txBody>
      </p:sp>
      <p:sp>
        <p:nvSpPr>
          <p:cNvPr id="198" name="Google Shape;198;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Propiedad de un valor o variable que determina:</a:t>
            </a:r>
            <a:endParaRPr/>
          </a:p>
          <a:p>
            <a:pPr indent="-330200" lvl="1" marL="914400" rtl="0" algn="l">
              <a:spcBef>
                <a:spcPts val="0"/>
              </a:spcBef>
              <a:spcAft>
                <a:spcPts val="0"/>
              </a:spcAft>
              <a:buSzPts val="1600"/>
              <a:buChar char="○"/>
            </a:pPr>
            <a:r>
              <a:rPr lang="es-419"/>
              <a:t>Su dominio (valores que puede tomar).</a:t>
            </a:r>
            <a:endParaRPr/>
          </a:p>
          <a:p>
            <a:pPr indent="-330200" lvl="1" marL="914400" rtl="0" algn="l">
              <a:spcBef>
                <a:spcPts val="0"/>
              </a:spcBef>
              <a:spcAft>
                <a:spcPts val="0"/>
              </a:spcAft>
              <a:buSzPts val="1600"/>
              <a:buChar char="○"/>
            </a:pPr>
            <a:r>
              <a:rPr lang="es-419"/>
              <a:t>Operaciones que se pueden aplicar</a:t>
            </a:r>
            <a:endParaRPr/>
          </a:p>
          <a:p>
            <a:pPr indent="-330200" lvl="1" marL="914400" rtl="0" algn="l">
              <a:spcBef>
                <a:spcPts val="0"/>
              </a:spcBef>
              <a:spcAft>
                <a:spcPts val="0"/>
              </a:spcAft>
              <a:buSzPts val="1600"/>
              <a:buChar char="○"/>
            </a:pPr>
            <a:r>
              <a:rPr lang="es-419"/>
              <a:t>Cómo es representado por el computador</a:t>
            </a:r>
            <a:endParaRPr/>
          </a:p>
          <a:p>
            <a:pPr indent="0" lvl="0" marL="0" rtl="0" algn="l">
              <a:spcBef>
                <a:spcPts val="1000"/>
              </a:spcBef>
              <a:spcAft>
                <a:spcPts val="0"/>
              </a:spcAft>
              <a:buNone/>
            </a:pPr>
            <a:r>
              <a:rPr lang="es-419"/>
              <a:t>Por ejemplo: una variable que representa un número permite las operaciones aritméticas tradicionales.</a:t>
            </a:r>
            <a:endParaRPr/>
          </a:p>
          <a:p>
            <a:pPr indent="0" lvl="0" marL="0" rtl="0" algn="l">
              <a:spcBef>
                <a:spcPts val="1000"/>
              </a:spcBef>
              <a:spcAft>
                <a:spcPts val="0"/>
              </a:spcAft>
              <a:buNone/>
            </a:pPr>
            <a:r>
              <a:rPr lang="es-419"/>
              <a:t>En este sentido, a una palabra se le podrían aplicar estas operaciones? Podemos restar una palabra con otra? multiplicar 2 palabras?</a:t>
            </a:r>
            <a:endParaRPr/>
          </a:p>
          <a:p>
            <a:pPr indent="0" lvl="0" marL="0" rtl="0" algn="l">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Tipos de Dato - Declarar Variables</a:t>
            </a:r>
            <a:endParaRPr/>
          </a:p>
        </p:txBody>
      </p:sp>
      <p:sp>
        <p:nvSpPr>
          <p:cNvPr id="204" name="Google Shape;204;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800"/>
              <a:t>Cada variable debe tener especificado el tipo de dato así como su nombre. Los nombre de variable NO deben contener espacios y no pueden empezar con un número. Además es sensible a mayúsculas y minúsculas.</a:t>
            </a:r>
            <a:endParaRPr sz="1800"/>
          </a:p>
          <a:p>
            <a:pPr indent="-342900" lvl="0" marL="457200" rtl="0" algn="l">
              <a:spcBef>
                <a:spcPts val="1000"/>
              </a:spcBef>
              <a:spcAft>
                <a:spcPts val="0"/>
              </a:spcAft>
              <a:buSzPts val="1800"/>
              <a:buChar char="●"/>
            </a:pPr>
            <a:r>
              <a:rPr lang="es-419" sz="1800"/>
              <a:t>Tipos</a:t>
            </a:r>
            <a:endParaRPr sz="1800"/>
          </a:p>
          <a:p>
            <a:pPr indent="-330200" lvl="1" marL="914400" rtl="0" algn="l">
              <a:spcBef>
                <a:spcPts val="0"/>
              </a:spcBef>
              <a:spcAft>
                <a:spcPts val="0"/>
              </a:spcAft>
              <a:buSzPts val="1600"/>
              <a:buChar char="○"/>
            </a:pPr>
            <a:r>
              <a:rPr lang="es-419"/>
              <a:t>Números enteros: int</a:t>
            </a:r>
            <a:endParaRPr/>
          </a:p>
          <a:p>
            <a:pPr indent="-330200" lvl="1" marL="914400" rtl="0" algn="l">
              <a:spcBef>
                <a:spcPts val="0"/>
              </a:spcBef>
              <a:spcAft>
                <a:spcPts val="0"/>
              </a:spcAft>
              <a:buSzPts val="1600"/>
              <a:buChar char="○"/>
            </a:pPr>
            <a:r>
              <a:rPr lang="es-419"/>
              <a:t>Número decimales: double</a:t>
            </a:r>
            <a:endParaRPr/>
          </a:p>
          <a:p>
            <a:pPr indent="-330200" lvl="1" marL="914400" rtl="0" algn="l">
              <a:spcBef>
                <a:spcPts val="0"/>
              </a:spcBef>
              <a:spcAft>
                <a:spcPts val="0"/>
              </a:spcAft>
              <a:buSzPts val="1600"/>
              <a:buChar char="○"/>
            </a:pPr>
            <a:r>
              <a:rPr lang="es-419"/>
              <a:t>Un caracter: char</a:t>
            </a:r>
            <a:endParaRPr/>
          </a:p>
          <a:p>
            <a:pPr indent="-330200" lvl="1" marL="914400" rtl="0" algn="l">
              <a:spcBef>
                <a:spcPts val="0"/>
              </a:spcBef>
              <a:spcAft>
                <a:spcPts val="0"/>
              </a:spcAft>
              <a:buSzPts val="1600"/>
              <a:buChar char="○"/>
            </a:pPr>
            <a:r>
              <a:rPr lang="es-419"/>
              <a:t>Cadenas de caracteres: String</a:t>
            </a:r>
            <a:endParaRPr/>
          </a:p>
          <a:p>
            <a:pPr indent="-330200" lvl="1" marL="914400" rtl="0" algn="l">
              <a:spcBef>
                <a:spcPts val="0"/>
              </a:spcBef>
              <a:spcAft>
                <a:spcPts val="0"/>
              </a:spcAft>
              <a:buSzPts val="1600"/>
              <a:buChar char="○"/>
            </a:pPr>
            <a:r>
              <a:rPr lang="es-419"/>
              <a:t>Booleano: boolean</a:t>
            </a:r>
            <a:endParaRPr/>
          </a:p>
        </p:txBody>
      </p:sp>
      <p:pic>
        <p:nvPicPr>
          <p:cNvPr id="205" name="Google Shape;205;p33"/>
          <p:cNvPicPr preferRelativeResize="0"/>
          <p:nvPr/>
        </p:nvPicPr>
        <p:blipFill>
          <a:blip r:embed="rId3">
            <a:alphaModFix/>
          </a:blip>
          <a:stretch>
            <a:fillRect/>
          </a:stretch>
        </p:blipFill>
        <p:spPr>
          <a:xfrm>
            <a:off x="4111550" y="2754250"/>
            <a:ext cx="5176774" cy="201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Entrada/Salida</a:t>
            </a:r>
            <a:endParaRPr/>
          </a:p>
        </p:txBody>
      </p:sp>
      <p:sp>
        <p:nvSpPr>
          <p:cNvPr id="211" name="Google Shape;211;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Salida de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Conocido como “mostrar” o “imprimir” en diagramas de flujo. En java, usaremos el siguiente comando para mostrar mensajes por pantalla</a:t>
            </a:r>
            <a:endParaRPr/>
          </a:p>
          <a:p>
            <a:pPr indent="0" lvl="0" marL="0" rtl="0" algn="l">
              <a:spcBef>
                <a:spcPts val="0"/>
              </a:spcBef>
              <a:spcAft>
                <a:spcPts val="0"/>
              </a:spcAft>
              <a:buNone/>
            </a:pPr>
            <a:r>
              <a:t/>
            </a:r>
            <a:endParaRPr/>
          </a:p>
          <a:p>
            <a:pPr indent="0" lvl="0" marL="0" rtl="0" algn="ctr">
              <a:spcBef>
                <a:spcPts val="0"/>
              </a:spcBef>
              <a:spcAft>
                <a:spcPts val="0"/>
              </a:spcAft>
              <a:buNone/>
            </a:pPr>
            <a:r>
              <a:rPr i="1" lang="es-419">
                <a:solidFill>
                  <a:srgbClr val="1C4587"/>
                </a:solidFill>
                <a:latin typeface="Roboto Mono"/>
                <a:ea typeface="Roboto Mono"/>
                <a:cs typeface="Roboto Mono"/>
                <a:sym typeface="Roboto Mono"/>
              </a:rPr>
              <a:t>System</a:t>
            </a:r>
            <a:r>
              <a:rPr lang="es-419">
                <a:solidFill>
                  <a:srgbClr val="1C4587"/>
                </a:solidFill>
                <a:latin typeface="Roboto Mono"/>
                <a:ea typeface="Roboto Mono"/>
                <a:cs typeface="Roboto Mono"/>
                <a:sym typeface="Roboto Mono"/>
              </a:rPr>
              <a:t>.</a:t>
            </a:r>
            <a:r>
              <a:rPr b="1" lang="es-419">
                <a:solidFill>
                  <a:srgbClr val="1C4587"/>
                </a:solidFill>
                <a:latin typeface="Roboto Mono"/>
                <a:ea typeface="Roboto Mono"/>
                <a:cs typeface="Roboto Mono"/>
                <a:sym typeface="Roboto Mono"/>
              </a:rPr>
              <a:t>out</a:t>
            </a:r>
            <a:r>
              <a:rPr lang="es-419">
                <a:solidFill>
                  <a:srgbClr val="1C4587"/>
                </a:solidFill>
                <a:latin typeface="Roboto Mono"/>
                <a:ea typeface="Roboto Mono"/>
                <a:cs typeface="Roboto Mono"/>
                <a:sym typeface="Roboto Mono"/>
              </a:rPr>
              <a:t>.println(texto + variables);</a:t>
            </a:r>
            <a:endParaRPr>
              <a:solidFill>
                <a:srgbClr val="1C4587"/>
              </a:solidFill>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rPr lang="es-419"/>
              <a:t>** Si queremos juntar texto plano con variables, usamos el signo + para unirlas</a:t>
            </a:r>
            <a:endParaRPr/>
          </a:p>
          <a:p>
            <a:pPr indent="0" lvl="0" marL="0" rtl="0" algn="l">
              <a:spcBef>
                <a:spcPts val="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Entrada/Salida</a:t>
            </a:r>
            <a:endParaRPr/>
          </a:p>
        </p:txBody>
      </p:sp>
      <p:sp>
        <p:nvSpPr>
          <p:cNvPr id="217" name="Google Shape;217;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Entrada de datos</a:t>
            </a:r>
            <a:endParaRPr sz="1700"/>
          </a:p>
          <a:p>
            <a:pPr indent="0" lvl="0" marL="0" rtl="0" algn="l">
              <a:spcBef>
                <a:spcPts val="1000"/>
              </a:spcBef>
              <a:spcAft>
                <a:spcPts val="0"/>
              </a:spcAft>
              <a:buNone/>
            </a:pPr>
            <a:r>
              <a:rPr lang="es-419" sz="1700"/>
              <a:t>En diagramas de flujo lo utilizabamos como “ingrese numero”, N , donde N es la variable que almacena el valor.</a:t>
            </a:r>
            <a:endParaRPr sz="1700"/>
          </a:p>
          <a:p>
            <a:pPr indent="0" lvl="0" marL="0" rtl="0" algn="l">
              <a:spcBef>
                <a:spcPts val="1000"/>
              </a:spcBef>
              <a:spcAft>
                <a:spcPts val="0"/>
              </a:spcAft>
              <a:buNone/>
            </a:pPr>
            <a:r>
              <a:rPr lang="es-419" sz="1700"/>
              <a:t>En java primero que todo, cargaremos una clase para el manejo de datos de entrada. La siguiente sentencia la agregaremos al comienzo del programa.</a:t>
            </a:r>
            <a:endParaRPr sz="1700"/>
          </a:p>
          <a:p>
            <a:pPr indent="0" lvl="0" marL="0" rtl="0" algn="ctr">
              <a:spcBef>
                <a:spcPts val="1000"/>
              </a:spcBef>
              <a:spcAft>
                <a:spcPts val="0"/>
              </a:spcAft>
              <a:buNone/>
            </a:pPr>
            <a:r>
              <a:rPr lang="es-419" sz="1700">
                <a:solidFill>
                  <a:srgbClr val="1C4587"/>
                </a:solidFill>
                <a:latin typeface="Roboto Mono"/>
                <a:ea typeface="Roboto Mono"/>
                <a:cs typeface="Roboto Mono"/>
                <a:sym typeface="Roboto Mono"/>
              </a:rPr>
              <a:t>import java.util.Scanner;</a:t>
            </a:r>
            <a:endParaRPr sz="1700">
              <a:solidFill>
                <a:srgbClr val="1C4587"/>
              </a:solidFill>
            </a:endParaRPr>
          </a:p>
          <a:p>
            <a:pPr indent="0" lvl="0" marL="0" rtl="0" algn="l">
              <a:spcBef>
                <a:spcPts val="1000"/>
              </a:spcBef>
              <a:spcAft>
                <a:spcPts val="0"/>
              </a:spcAft>
              <a:buNone/>
            </a:pPr>
            <a:r>
              <a:rPr lang="es-419" sz="1700"/>
              <a:t>Después, crearemos una “instancia” de la clase Scanner dentro del programa principal que lee datos del teclado (System.in)</a:t>
            </a:r>
            <a:endParaRPr sz="1700"/>
          </a:p>
          <a:p>
            <a:pPr indent="0" lvl="0" marL="0" rtl="0" algn="ctr">
              <a:spcBef>
                <a:spcPts val="1000"/>
              </a:spcBef>
              <a:spcAft>
                <a:spcPts val="1000"/>
              </a:spcAft>
              <a:buNone/>
            </a:pPr>
            <a:r>
              <a:rPr lang="es-419" sz="1700">
                <a:solidFill>
                  <a:srgbClr val="1C4587"/>
                </a:solidFill>
                <a:latin typeface="Roboto Mono"/>
                <a:ea typeface="Roboto Mono"/>
                <a:cs typeface="Roboto Mono"/>
                <a:sym typeface="Roboto Mono"/>
              </a:rPr>
              <a:t>Scanner in = new Scanner(System.in);</a:t>
            </a:r>
            <a:endParaRPr sz="1700">
              <a:solidFill>
                <a:srgbClr val="1C4587"/>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Entrada/Salida</a:t>
            </a:r>
            <a:endParaRPr/>
          </a:p>
        </p:txBody>
      </p:sp>
      <p:pic>
        <p:nvPicPr>
          <p:cNvPr id="223" name="Google Shape;223;p36"/>
          <p:cNvPicPr preferRelativeResize="0"/>
          <p:nvPr/>
        </p:nvPicPr>
        <p:blipFill>
          <a:blip r:embed="rId3">
            <a:alphaModFix/>
          </a:blip>
          <a:stretch>
            <a:fillRect/>
          </a:stretch>
        </p:blipFill>
        <p:spPr>
          <a:xfrm>
            <a:off x="1338250" y="1426675"/>
            <a:ext cx="6467499" cy="3633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Operadores Aritméticos</a:t>
            </a:r>
            <a:endParaRPr/>
          </a:p>
        </p:txBody>
      </p:sp>
      <p:sp>
        <p:nvSpPr>
          <p:cNvPr id="229" name="Google Shape;229;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900"/>
              <a:t>Podemos utilizar los clásicos operadores matemáticos para efectuar operaciones entre variables (según el tipo de estas).</a:t>
            </a:r>
            <a:endParaRPr sz="1900"/>
          </a:p>
          <a:p>
            <a:pPr indent="-342900" lvl="0" marL="457200" rtl="0" algn="l">
              <a:spcBef>
                <a:spcPts val="1000"/>
              </a:spcBef>
              <a:spcAft>
                <a:spcPts val="0"/>
              </a:spcAft>
              <a:buSzPts val="1800"/>
              <a:buFont typeface="Roboto Mono"/>
              <a:buChar char="●"/>
            </a:pPr>
            <a:r>
              <a:rPr lang="es-419" sz="1800">
                <a:latin typeface="Roboto Mono"/>
                <a:ea typeface="Roboto Mono"/>
                <a:cs typeface="Roboto Mono"/>
                <a:sym typeface="Roboto Mono"/>
              </a:rPr>
              <a:t>Suma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Resta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Multiplicación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División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Módulo (resto de la división) %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Elevado a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Incremento de variable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s-419" sz="1800">
                <a:latin typeface="Roboto Mono"/>
                <a:ea typeface="Roboto Mono"/>
                <a:cs typeface="Roboto Mono"/>
                <a:sym typeface="Roboto Mono"/>
              </a:rPr>
              <a:t>Decremento de variable --</a:t>
            </a:r>
            <a:endParaRPr sz="180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Operadores de Texto</a:t>
            </a:r>
            <a:endParaRPr/>
          </a:p>
        </p:txBody>
      </p:sp>
      <p:sp>
        <p:nvSpPr>
          <p:cNvPr id="235" name="Google Shape;235;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También tenemos disponibles algunas operaciones para trabajar con String</a:t>
            </a:r>
            <a:endParaRPr sz="1700"/>
          </a:p>
          <a:p>
            <a:pPr indent="-336550" lvl="0" marL="457200" rtl="0" algn="l">
              <a:spcBef>
                <a:spcPts val="1000"/>
              </a:spcBef>
              <a:spcAft>
                <a:spcPts val="0"/>
              </a:spcAft>
              <a:buSzPts val="1700"/>
              <a:buChar char="●"/>
            </a:pPr>
            <a:r>
              <a:rPr lang="es-419" sz="1700"/>
              <a:t>Concatenar (unir) textos:  </a:t>
            </a:r>
            <a:r>
              <a:rPr lang="es-419" sz="1700">
                <a:latin typeface="Roboto Mono"/>
                <a:ea typeface="Roboto Mono"/>
                <a:cs typeface="Roboto Mono"/>
                <a:sym typeface="Roboto Mono"/>
              </a:rPr>
              <a:t>+</a:t>
            </a:r>
            <a:endParaRPr sz="1700">
              <a:latin typeface="Roboto Mono"/>
              <a:ea typeface="Roboto Mono"/>
              <a:cs typeface="Roboto Mono"/>
              <a:sym typeface="Roboto Mono"/>
            </a:endParaRPr>
          </a:p>
          <a:p>
            <a:pPr indent="-336550" lvl="0" marL="457200" rtl="0" algn="l">
              <a:spcBef>
                <a:spcPts val="0"/>
              </a:spcBef>
              <a:spcAft>
                <a:spcPts val="0"/>
              </a:spcAft>
              <a:buSzPts val="1700"/>
              <a:buChar char="●"/>
            </a:pPr>
            <a:r>
              <a:rPr lang="es-419" sz="1700"/>
              <a:t>Largo de un texto:  </a:t>
            </a:r>
            <a:r>
              <a:rPr lang="es-419" sz="1700">
                <a:latin typeface="Roboto Mono"/>
                <a:ea typeface="Roboto Mono"/>
                <a:cs typeface="Roboto Mono"/>
                <a:sym typeface="Roboto Mono"/>
              </a:rPr>
              <a:t>variable.length()</a:t>
            </a:r>
            <a:endParaRPr sz="1700">
              <a:latin typeface="Roboto Mono"/>
              <a:ea typeface="Roboto Mono"/>
              <a:cs typeface="Roboto Mono"/>
              <a:sym typeface="Roboto Mono"/>
            </a:endParaRPr>
          </a:p>
          <a:p>
            <a:pPr indent="-336550" lvl="0" marL="457200" rtl="0" algn="l">
              <a:spcBef>
                <a:spcPts val="0"/>
              </a:spcBef>
              <a:spcAft>
                <a:spcPts val="0"/>
              </a:spcAft>
              <a:buSzPts val="1700"/>
              <a:buChar char="●"/>
            </a:pPr>
            <a:r>
              <a:rPr lang="es-419" sz="1700"/>
              <a:t>Todo a mayúscula:  </a:t>
            </a:r>
            <a:r>
              <a:rPr lang="es-419" sz="1700">
                <a:latin typeface="Roboto Mono"/>
                <a:ea typeface="Roboto Mono"/>
                <a:cs typeface="Roboto Mono"/>
                <a:sym typeface="Roboto Mono"/>
              </a:rPr>
              <a:t>variable.toUpperCase()</a:t>
            </a:r>
            <a:endParaRPr sz="1700">
              <a:latin typeface="Roboto Mono"/>
              <a:ea typeface="Roboto Mono"/>
              <a:cs typeface="Roboto Mono"/>
              <a:sym typeface="Roboto Mono"/>
            </a:endParaRPr>
          </a:p>
          <a:p>
            <a:pPr indent="-336550" lvl="0" marL="457200" rtl="0" algn="l">
              <a:spcBef>
                <a:spcPts val="0"/>
              </a:spcBef>
              <a:spcAft>
                <a:spcPts val="0"/>
              </a:spcAft>
              <a:buSzPts val="1700"/>
              <a:buChar char="●"/>
            </a:pPr>
            <a:r>
              <a:rPr lang="es-419" sz="1700"/>
              <a:t>Todo a minúscula: </a:t>
            </a:r>
            <a:r>
              <a:rPr lang="es-419" sz="1700">
                <a:latin typeface="Roboto Mono"/>
                <a:ea typeface="Roboto Mono"/>
                <a:cs typeface="Roboto Mono"/>
                <a:sym typeface="Roboto Mono"/>
              </a:rPr>
              <a:t>variable.toLowerCase()</a:t>
            </a:r>
            <a:endParaRPr sz="1700">
              <a:latin typeface="Roboto Mono"/>
              <a:ea typeface="Roboto Mono"/>
              <a:cs typeface="Roboto Mono"/>
              <a:sym typeface="Roboto Mono"/>
            </a:endParaRPr>
          </a:p>
          <a:p>
            <a:pPr indent="-336550" lvl="0" marL="457200" rtl="0" algn="l">
              <a:spcBef>
                <a:spcPts val="0"/>
              </a:spcBef>
              <a:spcAft>
                <a:spcPts val="0"/>
              </a:spcAft>
              <a:buSzPts val="1700"/>
              <a:buChar char="●"/>
            </a:pPr>
            <a:r>
              <a:rPr lang="es-419" sz="1700"/>
              <a:t>Obtener una parte del String:  </a:t>
            </a:r>
            <a:r>
              <a:rPr lang="es-419" sz="1700">
                <a:latin typeface="Roboto Mono"/>
                <a:ea typeface="Roboto Mono"/>
                <a:cs typeface="Roboto Mono"/>
                <a:sym typeface="Roboto Mono"/>
              </a:rPr>
              <a:t>variable.substring(inicio,final)</a:t>
            </a:r>
            <a:r>
              <a:rPr lang="es-419" sz="1700"/>
              <a:t>. También podemos omitir el parámetro inicio.</a:t>
            </a:r>
            <a:endParaRPr sz="1700"/>
          </a:p>
          <a:p>
            <a:pPr indent="0" lvl="0" marL="0" rtl="0" algn="l">
              <a:spcBef>
                <a:spcPts val="1000"/>
              </a:spcBef>
              <a:spcAft>
                <a:spcPts val="0"/>
              </a:spcAft>
              <a:buNone/>
            </a:pPr>
            <a:r>
              <a:rPr lang="es-419" sz="1700"/>
              <a:t>Donde inicio (se incluye) y final (se excluye) son las posiciones de cada caracter.</a:t>
            </a:r>
            <a:endParaRPr sz="1700"/>
          </a:p>
          <a:p>
            <a:pPr indent="0" lvl="0" marL="0" rtl="0" algn="l">
              <a:spcBef>
                <a:spcPts val="1000"/>
              </a:spcBef>
              <a:spcAft>
                <a:spcPts val="1000"/>
              </a:spcAft>
              <a:buNone/>
            </a:pPr>
            <a:r>
              <a:rPr lang="es-419" sz="1200"/>
              <a:t>** Un String es una cadena de caracteres, donde cada caracter tiene una posición dentro del texto. El primer elemento de un String, es denotado por la posición CERO. Recordar que las doble comillas solo se utilizan para encerrar un texto, pero no son parte de la cadena de caracteres.</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¡Ejercicios!</a:t>
            </a:r>
            <a:endParaRPr/>
          </a:p>
        </p:txBody>
      </p:sp>
      <p:sp>
        <p:nvSpPr>
          <p:cNvPr id="241" name="Google Shape;241;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419" sz="1500"/>
              <a:t>Desarrolle un programa que pida 2 números y los multiplique entre ellos. El resultado deberá ser mostrado por pantalla.</a:t>
            </a:r>
            <a:endParaRPr sz="1500"/>
          </a:p>
          <a:p>
            <a:pPr indent="-323850" lvl="0" marL="457200" rtl="0" algn="l">
              <a:spcBef>
                <a:spcPts val="1000"/>
              </a:spcBef>
              <a:spcAft>
                <a:spcPts val="0"/>
              </a:spcAft>
              <a:buSzPts val="1500"/>
              <a:buChar char="●"/>
            </a:pPr>
            <a:r>
              <a:rPr lang="es-419" sz="1500"/>
              <a:t>Desarrolle un programa que pida el nombre de 2 personas junto a un mes (en palabras). Muestre un mensaje que diga “persona1 y persona2 se conocieron en mes”.</a:t>
            </a:r>
            <a:endParaRPr sz="1500"/>
          </a:p>
          <a:p>
            <a:pPr indent="-323850" lvl="0" marL="457200" rtl="0" algn="l">
              <a:spcBef>
                <a:spcPts val="1000"/>
              </a:spcBef>
              <a:spcAft>
                <a:spcPts val="0"/>
              </a:spcAft>
              <a:buSzPts val="1500"/>
              <a:buChar char="●"/>
            </a:pPr>
            <a:r>
              <a:rPr lang="es-419" sz="1500"/>
              <a:t>Desarrolle un programa que pida el nombre de una persona y el salario mensual. El programa debe mostrar el nombre de la persona, el dinero que gana en 1 año, 5 años y 10 años.</a:t>
            </a:r>
            <a:endParaRPr sz="1500"/>
          </a:p>
          <a:p>
            <a:pPr indent="-323850" lvl="0" marL="457200" rtl="0" algn="l">
              <a:spcBef>
                <a:spcPts val="1000"/>
              </a:spcBef>
              <a:spcAft>
                <a:spcPts val="1000"/>
              </a:spcAft>
              <a:buSzPts val="1500"/>
              <a:buChar char="●"/>
            </a:pPr>
            <a:r>
              <a:rPr lang="es-419" sz="1500"/>
              <a:t>Desarrolle un programa que solicite el precio de un automóvil y el año el que se fabricó. Muestre por pantalla el precio actual pensando que cada año se deprecia un 10%. Para saber cuántos años han pasado, calcule la diferencia entre el año ingresado por pantalla y el 2020.</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Cada instrucción tiene una sintaxis y una semántica bien definida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Java</a:t>
            </a:r>
            <a:endParaRPr/>
          </a:p>
        </p:txBody>
      </p:sp>
      <p:sp>
        <p:nvSpPr>
          <p:cNvPr id="79" name="Google Shape;79;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a:t>Lenguaje de programación conocido como uno de los lenguajes con un mayor crecimiento y amplitud de uso en distintos ámbitos de la industria de la informática.</a:t>
            </a:r>
            <a:endParaRPr/>
          </a:p>
          <a:p>
            <a:pPr indent="0" lvl="0" marL="0" rtl="0" algn="l">
              <a:spcBef>
                <a:spcPts val="1000"/>
              </a:spcBef>
              <a:spcAft>
                <a:spcPts val="0"/>
              </a:spcAft>
              <a:buNone/>
            </a:pPr>
            <a:r>
              <a:t/>
            </a:r>
            <a:endParaRPr/>
          </a:p>
          <a:p>
            <a:pPr indent="-355600" lvl="0" marL="457200" rtl="0" algn="l">
              <a:spcBef>
                <a:spcPts val="1000"/>
              </a:spcBef>
              <a:spcAft>
                <a:spcPts val="0"/>
              </a:spcAft>
              <a:buSzPts val="2000"/>
              <a:buChar char="●"/>
            </a:pPr>
            <a:r>
              <a:rPr lang="es-419"/>
              <a:t>Sus usos pueden verse en las siguientes aplicaciones:</a:t>
            </a:r>
            <a:endParaRPr/>
          </a:p>
          <a:p>
            <a:pPr indent="-330200" lvl="1" marL="914400" rtl="0" algn="l">
              <a:spcBef>
                <a:spcPts val="0"/>
              </a:spcBef>
              <a:spcAft>
                <a:spcPts val="0"/>
              </a:spcAft>
              <a:buSzPts val="1600"/>
              <a:buChar char="○"/>
            </a:pPr>
            <a:r>
              <a:rPr lang="es-419"/>
              <a:t>Dispositivos móviles</a:t>
            </a:r>
            <a:endParaRPr/>
          </a:p>
          <a:p>
            <a:pPr indent="-330200" lvl="1" marL="914400" rtl="0" algn="l">
              <a:spcBef>
                <a:spcPts val="0"/>
              </a:spcBef>
              <a:spcAft>
                <a:spcPts val="0"/>
              </a:spcAft>
              <a:buSzPts val="1600"/>
              <a:buChar char="○"/>
            </a:pPr>
            <a:r>
              <a:rPr lang="es-419"/>
              <a:t>Navegadores web</a:t>
            </a:r>
            <a:endParaRPr/>
          </a:p>
          <a:p>
            <a:pPr indent="-330200" lvl="1" marL="914400" rtl="0" algn="l">
              <a:spcBef>
                <a:spcPts val="0"/>
              </a:spcBef>
              <a:spcAft>
                <a:spcPts val="0"/>
              </a:spcAft>
              <a:buSzPts val="1600"/>
              <a:buChar char="○"/>
            </a:pPr>
            <a:r>
              <a:rPr lang="es-419"/>
              <a:t>Servidores</a:t>
            </a:r>
            <a:endParaRPr/>
          </a:p>
          <a:p>
            <a:pPr indent="-330200" lvl="1" marL="914400" rtl="0" algn="l">
              <a:spcBef>
                <a:spcPts val="0"/>
              </a:spcBef>
              <a:spcAft>
                <a:spcPts val="0"/>
              </a:spcAft>
              <a:buSzPts val="1600"/>
              <a:buChar char="○"/>
            </a:pPr>
            <a:r>
              <a:rPr lang="es-419"/>
              <a:t>Aplicaciones de escritorio</a:t>
            </a:r>
            <a:endParaRPr/>
          </a:p>
        </p:txBody>
      </p:sp>
      <p:pic>
        <p:nvPicPr>
          <p:cNvPr id="80" name="Google Shape;80;p16"/>
          <p:cNvPicPr preferRelativeResize="0"/>
          <p:nvPr/>
        </p:nvPicPr>
        <p:blipFill rotWithShape="1">
          <a:blip r:embed="rId3">
            <a:alphaModFix/>
          </a:blip>
          <a:srcRect b="0" l="0" r="0" t="0"/>
          <a:stretch/>
        </p:blipFill>
        <p:spPr>
          <a:xfrm>
            <a:off x="7376439" y="3377111"/>
            <a:ext cx="1561440" cy="1561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Un IDE es un software que nos ayuda a desarrollar de forma más eficiente y simple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IntelliJ</a:t>
            </a:r>
            <a:endParaRPr/>
          </a:p>
        </p:txBody>
      </p:sp>
      <p:pic>
        <p:nvPicPr>
          <p:cNvPr id="91" name="Google Shape;91;p18"/>
          <p:cNvPicPr preferRelativeResize="0"/>
          <p:nvPr/>
        </p:nvPicPr>
        <p:blipFill>
          <a:blip r:embed="rId3">
            <a:alphaModFix/>
          </a:blip>
          <a:stretch>
            <a:fillRect/>
          </a:stretch>
        </p:blipFill>
        <p:spPr>
          <a:xfrm>
            <a:off x="719550" y="1431275"/>
            <a:ext cx="7704902" cy="351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Un objeto es un modelo que nos permite abstraer los datos y comportamiento de diferentes entidades de la vida real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Objetos</a:t>
            </a:r>
            <a:endParaRPr/>
          </a:p>
        </p:txBody>
      </p:sp>
      <p:sp>
        <p:nvSpPr>
          <p:cNvPr id="102" name="Google Shape;102;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s-419"/>
              <a:t>Extraemos las características fundamentales de la entidad para lograr conocer su información, identidad y comportamiento</a:t>
            </a:r>
            <a:endParaRPr/>
          </a:p>
        </p:txBody>
      </p:sp>
      <p:pic>
        <p:nvPicPr>
          <p:cNvPr id="103" name="Google Shape;103;p20"/>
          <p:cNvPicPr preferRelativeResize="0"/>
          <p:nvPr/>
        </p:nvPicPr>
        <p:blipFill>
          <a:blip r:embed="rId3">
            <a:alphaModFix/>
          </a:blip>
          <a:stretch>
            <a:fillRect/>
          </a:stretch>
        </p:blipFill>
        <p:spPr>
          <a:xfrm>
            <a:off x="1262576" y="2685600"/>
            <a:ext cx="1921999" cy="2041651"/>
          </a:xfrm>
          <a:prstGeom prst="rect">
            <a:avLst/>
          </a:prstGeom>
          <a:noFill/>
          <a:ln>
            <a:noFill/>
          </a:ln>
        </p:spPr>
      </p:pic>
      <p:sp>
        <p:nvSpPr>
          <p:cNvPr id="104" name="Google Shape;104;p20"/>
          <p:cNvSpPr txBox="1"/>
          <p:nvPr/>
        </p:nvSpPr>
        <p:spPr>
          <a:xfrm>
            <a:off x="4274175" y="2835650"/>
            <a:ext cx="3591000" cy="6954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Atributos: diámetro, peso, presión de aire, </a:t>
            </a:r>
            <a:endParaRPr>
              <a:latin typeface="Roboto"/>
              <a:ea typeface="Roboto"/>
              <a:cs typeface="Roboto"/>
              <a:sym typeface="Roboto"/>
            </a:endParaRPr>
          </a:p>
          <a:p>
            <a:pPr indent="0" lvl="0" marL="0" rtl="0" algn="l">
              <a:spcBef>
                <a:spcPts val="0"/>
              </a:spcBef>
              <a:spcAft>
                <a:spcPts val="0"/>
              </a:spcAft>
              <a:buNone/>
            </a:pPr>
            <a:r>
              <a:rPr lang="es-419">
                <a:latin typeface="Roboto"/>
                <a:ea typeface="Roboto"/>
                <a:cs typeface="Roboto"/>
                <a:sym typeface="Roboto"/>
              </a:rPr>
              <a:t>materiales, etc</a:t>
            </a:r>
            <a:endParaRPr>
              <a:latin typeface="Roboto"/>
              <a:ea typeface="Roboto"/>
              <a:cs typeface="Roboto"/>
              <a:sym typeface="Roboto"/>
            </a:endParaRPr>
          </a:p>
        </p:txBody>
      </p:sp>
      <p:sp>
        <p:nvSpPr>
          <p:cNvPr id="105" name="Google Shape;105;p20"/>
          <p:cNvSpPr txBox="1"/>
          <p:nvPr/>
        </p:nvSpPr>
        <p:spPr>
          <a:xfrm>
            <a:off x="4274175" y="3873325"/>
            <a:ext cx="3591000" cy="6954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Comportamiento</a:t>
            </a:r>
            <a:r>
              <a:rPr lang="es-419">
                <a:latin typeface="Roboto"/>
                <a:ea typeface="Roboto"/>
                <a:cs typeface="Roboto"/>
                <a:sym typeface="Roboto"/>
              </a:rPr>
              <a:t>: mover </a:t>
            </a:r>
            <a:r>
              <a:rPr lang="es-419">
                <a:latin typeface="Roboto"/>
                <a:ea typeface="Roboto"/>
                <a:cs typeface="Roboto"/>
                <a:sym typeface="Roboto"/>
              </a:rPr>
              <a:t>parabolicamente</a:t>
            </a:r>
            <a:r>
              <a:rPr lang="es-419">
                <a:latin typeface="Roboto"/>
                <a:ea typeface="Roboto"/>
                <a:cs typeface="Roboto"/>
                <a:sym typeface="Roboto"/>
              </a:rPr>
              <a:t>, rebotar, etc.</a:t>
            </a:r>
            <a:endParaRPr>
              <a:latin typeface="Roboto"/>
              <a:ea typeface="Roboto"/>
              <a:cs typeface="Roboto"/>
              <a:sym typeface="Roboto"/>
            </a:endParaRPr>
          </a:p>
        </p:txBody>
      </p:sp>
      <p:cxnSp>
        <p:nvCxnSpPr>
          <p:cNvPr id="106" name="Google Shape;106;p20"/>
          <p:cNvCxnSpPr>
            <a:endCxn id="104" idx="1"/>
          </p:cNvCxnSpPr>
          <p:nvPr/>
        </p:nvCxnSpPr>
        <p:spPr>
          <a:xfrm flipH="1" rot="10800000">
            <a:off x="3197775" y="3183350"/>
            <a:ext cx="1076400" cy="511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20"/>
          <p:cNvCxnSpPr>
            <a:stCxn id="103" idx="3"/>
            <a:endCxn id="105" idx="1"/>
          </p:cNvCxnSpPr>
          <p:nvPr/>
        </p:nvCxnSpPr>
        <p:spPr>
          <a:xfrm>
            <a:off x="3184575" y="3706426"/>
            <a:ext cx="1089600" cy="51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Clases</a:t>
            </a:r>
            <a:endParaRPr/>
          </a:p>
        </p:txBody>
      </p:sp>
      <p:sp>
        <p:nvSpPr>
          <p:cNvPr id="113" name="Google Shape;113;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clase es una plantilla que modela un objeto, nos dice sus atributos y su comportamiento (métodos), además de cómo se crean nuevos objetos (constructores)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419"/>
              <a:t>En java, cada archivo contiene una clase </a:t>
            </a:r>
            <a:endParaRPr/>
          </a:p>
          <a:p>
            <a:pPr indent="0" lvl="0" marL="0" rtl="0" algn="l">
              <a:spcBef>
                <a:spcPts val="1000"/>
              </a:spcBef>
              <a:spcAft>
                <a:spcPts val="1000"/>
              </a:spcAft>
              <a:buNone/>
            </a:pPr>
            <a:r>
              <a:rPr lang="es-419"/>
              <a:t>con el mismo nombre de éste</a:t>
            </a:r>
            <a:endParaRPr/>
          </a:p>
        </p:txBody>
      </p:sp>
      <p:pic>
        <p:nvPicPr>
          <p:cNvPr id="114" name="Google Shape;114;p21"/>
          <p:cNvPicPr preferRelativeResize="0"/>
          <p:nvPr/>
        </p:nvPicPr>
        <p:blipFill>
          <a:blip r:embed="rId3">
            <a:alphaModFix/>
          </a:blip>
          <a:stretch>
            <a:fillRect/>
          </a:stretch>
        </p:blipFill>
        <p:spPr>
          <a:xfrm>
            <a:off x="5885038" y="2325363"/>
            <a:ext cx="2657475" cy="271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