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Ubuntu"/>
      <p:regular r:id="rId24"/>
      <p:bold r:id="rId25"/>
      <p:italic r:id="rId26"/>
      <p:boldItalic r:id="rId27"/>
    </p:embeddedFont>
    <p:embeddedFont>
      <p:font typeface="Source Code Pro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d67aca3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d67aca3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d67aca3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d67aca3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d67aca38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d67aca38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d67aca38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d67aca38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d67aca38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d67aca38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d67aca38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d67aca38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d67aca38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d67aca38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d67aca38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d67aca38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d696f63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d696f63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67aca3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67aca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67aca3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d67aca3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67aca38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67aca38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d67aca38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d67aca38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67aca3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67aca3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d67aca38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d67aca38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d67aca38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d67aca38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67aca3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d67aca3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●"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Orientada a Objetos - POO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tu Futuro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Julio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Acceso a los Atributos y Métodos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468825"/>
            <a:ext cx="8520600" cy="14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El acceso a los datos y métodos de una instancia se hace a través del operador “.”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1272950" y="2752850"/>
            <a:ext cx="6261300" cy="106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 a = </a:t>
            </a:r>
            <a:r>
              <a:rPr lang="es-419" sz="20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s-419" sz="20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Auto()</a:t>
            </a:r>
            <a:r>
              <a:rPr lang="es-419" sz="20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es-419" sz="20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419" sz="20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.println(a.</a:t>
            </a:r>
            <a:r>
              <a:rPr lang="es-419" sz="20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marca </a:t>
            </a:r>
            <a:r>
              <a:rPr lang="es-419" sz="20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s-419" sz="20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s-419" sz="20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+a.</a:t>
            </a:r>
            <a:r>
              <a:rPr lang="es-419" sz="20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modelo</a:t>
            </a:r>
            <a:r>
              <a:rPr lang="es-419" sz="20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20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s-419" sz="20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 </a:t>
            </a:r>
            <a:r>
              <a:rPr lang="es-419" sz="20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-419" sz="20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"verde"</a:t>
            </a:r>
            <a:r>
              <a:rPr lang="es-419" sz="20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00">
              <a:highlight>
                <a:srgbClr val="000000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38" name="Google Shape;138;p22"/>
          <p:cNvCxnSpPr/>
          <p:nvPr/>
        </p:nvCxnSpPr>
        <p:spPr>
          <a:xfrm>
            <a:off x="4470800" y="3435900"/>
            <a:ext cx="12006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/>
          <p:nvPr/>
        </p:nvCxnSpPr>
        <p:spPr>
          <a:xfrm flipH="1">
            <a:off x="1780125" y="3725675"/>
            <a:ext cx="714000" cy="4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2"/>
          <p:cNvSpPr txBox="1"/>
          <p:nvPr/>
        </p:nvSpPr>
        <p:spPr>
          <a:xfrm>
            <a:off x="4572000" y="4108500"/>
            <a:ext cx="2928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Lee el valor guardado en el atributo “marca” del objeto 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626150" y="4181075"/>
            <a:ext cx="2928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Escribe el valor “verde” en el atributo “color” del objeto 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Acceso a los Atributos y Métodos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468825"/>
            <a:ext cx="8520600" cy="14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El acceso a los datos y métodos de una instancia se hace a través del operador “.”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2276800" y="2732150"/>
            <a:ext cx="3787800" cy="8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 a = </a:t>
            </a:r>
            <a:r>
              <a:rPr lang="es-419" sz="20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s-419" sz="20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Auto()</a:t>
            </a:r>
            <a:r>
              <a:rPr lang="es-419" sz="20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a.aumentarVelocidad(</a:t>
            </a:r>
            <a:r>
              <a:rPr lang="es-419" sz="2000">
                <a:solidFill>
                  <a:srgbClr val="6897B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-419" sz="20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20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9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9" name="Google Shape;149;p23"/>
          <p:cNvCxnSpPr/>
          <p:nvPr/>
        </p:nvCxnSpPr>
        <p:spPr>
          <a:xfrm>
            <a:off x="2607975" y="3415200"/>
            <a:ext cx="3063300" cy="6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3"/>
          <p:cNvSpPr txBox="1"/>
          <p:nvPr/>
        </p:nvSpPr>
        <p:spPr>
          <a:xfrm>
            <a:off x="4572000" y="4108500"/>
            <a:ext cx="2928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Se le dice al objeto a que ejecute el método “aumentarVelocidad” con parámetro 10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Acceso a los Atributos y Métodos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945625"/>
            <a:ext cx="8520600" cy="26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El acceso a los atributos y métodos de una instancia puede hacerse más complicado al aplicar técnicas de </a:t>
            </a:r>
            <a:r>
              <a:rPr i="1" lang="es-419"/>
              <a:t>encapsulamiento</a:t>
            </a:r>
            <a:r>
              <a:rPr lang="es-419"/>
              <a:t>, pero esto lo veremos en otra clase :)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- La Clase Fracción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1555800" y="1717200"/>
            <a:ext cx="6032400" cy="30999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Fraccion 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numerador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int 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denominador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Fraccion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numerador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denominador){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numerador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numerador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this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denominador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denominador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String </a:t>
            </a:r>
            <a:r>
              <a:rPr lang="es-419" sz="15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numerador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s-419" sz="15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"/"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denominador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- La Clase Fracción - Operación entre Fracciones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1560350" y="1717200"/>
            <a:ext cx="5777100" cy="30999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Fraccion 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s-419" sz="16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esMenorQue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(Fraccion f){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6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numerador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 f.</a:t>
            </a:r>
            <a:r>
              <a:rPr lang="es-419" sz="16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denominador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6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denominador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 f.</a:t>
            </a:r>
            <a:r>
              <a:rPr lang="es-419" sz="16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numerador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Complete la clase Fracción con métodos para: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sumar y restar dos fracciones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multiplicar y dividir dos fracciones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No es necesario </a:t>
            </a:r>
            <a:r>
              <a:rPr i="1" lang="es-419"/>
              <a:t>por ahora</a:t>
            </a:r>
            <a:r>
              <a:rPr lang="es-419"/>
              <a:t> que se preocupe de simplificar o calcular el mínimo común múltiplo.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Clases y El Main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468825"/>
            <a:ext cx="3696300" cy="15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ahora, crearemos los métodos principales en una clase dentro del mismo paquete que nuestras clases.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En el main, podremos importar nuestras clases y operar con ellas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008000" y="1247725"/>
            <a:ext cx="5189400" cy="3550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package </a:t>
            </a: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clases</a:t>
            </a: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clases.Auto</a:t>
            </a: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MainApplication {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s-419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(String args[]){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 a = 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Auto()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 b = 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Auto(</a:t>
            </a:r>
            <a:r>
              <a:rPr lang="es-419" sz="18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"toyota"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8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"yaris"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8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"blanco"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800">
                <a:solidFill>
                  <a:srgbClr val="6897B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false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180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Cree una clase y método principales que pida dos fracciones al usuario y luego le pregunte qué operación quiere realizar (calculadora). Luego debe mostrar el resultado en pantalla.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468825"/>
            <a:ext cx="8520600" cy="3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Cree la clase Cuenta Corriente, que mantiene datos del cliente y el saldo actual en pesos.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Agregue los métodos depósito y giro, que reciben una cantidad en pesos y modifican el saldo. Verifique que la cuenta tenga saldo suficiente para hacer el giro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Agregue un método para realizar transferencias, que recibe un monto en pesos y una Cuenta Corriente de destino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Objeto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924925"/>
            <a:ext cx="4035000" cy="26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Es un modelo abstracto de una cosa, situación o característica del “mundo real” hecha para que el computador la represente.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725" y="1386050"/>
            <a:ext cx="3941850" cy="29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Clase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clase es una plantilla hecha en Java que indica cómo se modela y se comporta un objeto.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Contiene: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Un nombre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Atributos (ej. color, altura, edad, identificación)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Constructores (formas de crear un objeto nuevo)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Métodos (funciones/comportamiento del objeto)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Clase y El Objeto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525" y="1196550"/>
            <a:ext cx="6500951" cy="2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974" y="3155200"/>
            <a:ext cx="2172376" cy="16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Clase Auto en Java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302300" y="1468825"/>
            <a:ext cx="3455400" cy="3519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 {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String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marca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modelo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int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velocidadActual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boolean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velocidadMaxima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void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encenderMotor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(){ 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frenar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(){ 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apagarMotor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(){}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aumentarVelocidad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v){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velocidadMaxima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velocidadActual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+= v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highlight>
                <a:srgbClr val="000000"/>
              </a:highlight>
            </a:endParaRPr>
          </a:p>
        </p:txBody>
      </p:sp>
      <p:cxnSp>
        <p:nvCxnSpPr>
          <p:cNvPr id="90" name="Google Shape;90;p17"/>
          <p:cNvCxnSpPr/>
          <p:nvPr/>
        </p:nvCxnSpPr>
        <p:spPr>
          <a:xfrm flipH="1" rot="10800000">
            <a:off x="3940100" y="2276800"/>
            <a:ext cx="2432100" cy="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/>
          <p:nvPr/>
        </p:nvCxnSpPr>
        <p:spPr>
          <a:xfrm flipH="1" rot="10800000">
            <a:off x="3940100" y="3363300"/>
            <a:ext cx="2287200" cy="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 txBox="1"/>
          <p:nvPr/>
        </p:nvSpPr>
        <p:spPr>
          <a:xfrm>
            <a:off x="6372200" y="2053300"/>
            <a:ext cx="5961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Atributos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227300" y="3148200"/>
            <a:ext cx="5961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Métodos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Constructores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Son las diferentes formas que se definen para crear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**instancias** nuevas de un objeto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instancia es un objeto creado a través de un constructor de una clase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23124" l="20048" r="21038" t="0"/>
          <a:stretch/>
        </p:blipFill>
        <p:spPr>
          <a:xfrm>
            <a:off x="6638300" y="372500"/>
            <a:ext cx="2194000" cy="21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Constructores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68825"/>
            <a:ext cx="4966500" cy="3099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419" sz="16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 { }</a:t>
            </a:r>
            <a:endParaRPr sz="16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419" sz="16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(String marca</a:t>
            </a: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String modelo</a:t>
            </a: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6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String color</a:t>
            </a: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velocidadActual</a:t>
            </a: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6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velocidadMaxima) {</a:t>
            </a:r>
            <a:endParaRPr sz="16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6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marca </a:t>
            </a: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 marca</a:t>
            </a: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this</a:t>
            </a: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6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modelo </a:t>
            </a: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 modelo</a:t>
            </a: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this</a:t>
            </a: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6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 </a:t>
            </a: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 color</a:t>
            </a: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this</a:t>
            </a: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6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velocidadActual </a:t>
            </a: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 velocidadActual</a:t>
            </a: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this</a:t>
            </a: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6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velocidadMaxima </a:t>
            </a: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 velocidadMaxima</a:t>
            </a:r>
            <a:r>
              <a:rPr lang="es-419" sz="16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500">
              <a:highlight>
                <a:srgbClr val="000000"/>
              </a:highlight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23124" l="20048" r="21038" t="0"/>
          <a:stretch/>
        </p:blipFill>
        <p:spPr>
          <a:xfrm>
            <a:off x="6638300" y="372500"/>
            <a:ext cx="2194000" cy="215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9"/>
          <p:cNvCxnSpPr/>
          <p:nvPr/>
        </p:nvCxnSpPr>
        <p:spPr>
          <a:xfrm>
            <a:off x="2359600" y="1717950"/>
            <a:ext cx="3808500" cy="12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1676550" y="2318200"/>
            <a:ext cx="4315500" cy="16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9"/>
          <p:cNvSpPr txBox="1"/>
          <p:nvPr/>
        </p:nvSpPr>
        <p:spPr>
          <a:xfrm>
            <a:off x="6168100" y="2671075"/>
            <a:ext cx="5961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Constructor con valores por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defecto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992050" y="3873325"/>
            <a:ext cx="5961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Constructor con valores dados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>
            <a:off x="1128050" y="4305225"/>
            <a:ext cx="3104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 txBox="1"/>
          <p:nvPr/>
        </p:nvSpPr>
        <p:spPr>
          <a:xfrm>
            <a:off x="4232750" y="4694725"/>
            <a:ext cx="596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Palabra clave </a:t>
            </a:r>
            <a:r>
              <a:rPr lang="es-419" sz="16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419"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This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utiliza “this” (en español “éste”) para referirnos a la instancia que está siendo creada y para quitar la ambigüedad que existe entre los atributos de la clase y los parámetros del constructor: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419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marca </a:t>
            </a:r>
            <a:r>
              <a:rPr lang="es-419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 marca</a:t>
            </a:r>
            <a:r>
              <a:rPr lang="es-419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/>
          </a:p>
        </p:txBody>
      </p:sp>
      <p:cxnSp>
        <p:nvCxnSpPr>
          <p:cNvPr id="120" name="Google Shape;120;p20"/>
          <p:cNvCxnSpPr/>
          <p:nvPr/>
        </p:nvCxnSpPr>
        <p:spPr>
          <a:xfrm flipH="1">
            <a:off x="3446350" y="3539400"/>
            <a:ext cx="6519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5360825" y="3539400"/>
            <a:ext cx="6519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 txBox="1"/>
          <p:nvPr/>
        </p:nvSpPr>
        <p:spPr>
          <a:xfrm>
            <a:off x="2067600" y="4119000"/>
            <a:ext cx="2504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El atributo “marca” del objeto que está siendo creado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530600" y="4222500"/>
            <a:ext cx="3224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El parámetro “marca” recibido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a través del constructor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Instanciamiento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927800" y="2658975"/>
            <a:ext cx="5288400" cy="1553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 a = </a:t>
            </a:r>
            <a:r>
              <a:rPr lang="es-419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s-419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Auto()</a:t>
            </a:r>
            <a:r>
              <a:rPr lang="es-419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 b = </a:t>
            </a:r>
            <a:r>
              <a:rPr lang="es-419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s-419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Auto(</a:t>
            </a:r>
            <a:r>
              <a:rPr lang="es-419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"toyota"</a:t>
            </a:r>
            <a:r>
              <a:rPr lang="es-419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"yaris"</a:t>
            </a:r>
            <a:r>
              <a:rPr lang="es-419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"blanco"</a:t>
            </a:r>
            <a:r>
              <a:rPr lang="es-419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>
                <a:solidFill>
                  <a:srgbClr val="6897B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419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false</a:t>
            </a:r>
            <a:r>
              <a:rPr lang="es-419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11700" y="1459225"/>
            <a:ext cx="82896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Ubuntu"/>
                <a:ea typeface="Ubuntu"/>
                <a:cs typeface="Ubuntu"/>
                <a:sym typeface="Ubuntu"/>
              </a:rPr>
              <a:t>Una instancia se crea a través del llamado a uno de los constructores de la clase, usando la palabra clave </a:t>
            </a:r>
            <a:r>
              <a:rPr lang="es-419" sz="20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