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DD450E-E0F5-40CE-BD8B-B9D4AFFD1E18}">
  <a:tblStyle styleId="{2BDD450E-E0F5-40CE-BD8B-B9D4AFFD1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ef9635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ef9635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ef9635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ef9635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ef96358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ef9635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ef96358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ef9635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ef96358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ef96358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ef963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ef963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ef9635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ef9635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ef9635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ef9635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ef9635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ef9635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ef9635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ef9635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ef96358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ef9635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ef9635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ef9635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ef96358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ef96358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Restricciones de Acceso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Accesores y Mutadores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Getters y Setters son métodos a través de los cuales se pueden leer y/o modificar algunos de los atributos privados de la clase.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¡Se pueden generar automáticamente!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Niveles de Acceso - Clase Auto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547500"/>
            <a:ext cx="2279626" cy="329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973" y="1891325"/>
            <a:ext cx="2222225" cy="26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050" y="1547500"/>
            <a:ext cx="1929025" cy="32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Mutadores y Accesores - Clase Auto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468825"/>
            <a:ext cx="3765900" cy="30999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getMarca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marca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setMarca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marca)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marca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marca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getModelo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modelo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setModelo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modelo)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modelo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modelo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/>
          </a:p>
        </p:txBody>
      </p:sp>
      <p:sp>
        <p:nvSpPr>
          <p:cNvPr id="142" name="Google Shape;142;p24"/>
          <p:cNvSpPr txBox="1"/>
          <p:nvPr/>
        </p:nvSpPr>
        <p:spPr>
          <a:xfrm>
            <a:off x="4491500" y="1468825"/>
            <a:ext cx="3818700" cy="3099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setColor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color)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color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color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getVelocidadActual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velocidadActual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Main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560850" y="1496100"/>
            <a:ext cx="8022300" cy="355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clases</a:t>
            </a: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clases.Auto</a:t>
            </a: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MainApplication {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s-419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(String args[]){</a:t>
            </a:r>
            <a:endParaRPr sz="18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a = 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"toyota"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"yaris"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"blanco"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800">
                <a:solidFill>
                  <a:srgbClr val="6897B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false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s-419" sz="18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.println(a.</a:t>
            </a:r>
            <a:r>
              <a:rPr i="1"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getMarca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+a.</a:t>
            </a:r>
            <a:r>
              <a:rPr i="1"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getModelo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i="1"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setColor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"rojo"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24242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Repare la clase Fracción para que sus atributos sean privados y sus métodos, públicos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Auto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689075" y="1437775"/>
            <a:ext cx="3455400" cy="351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modelo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int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boolean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encenderMotor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frenar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apagarMotor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aumentarVelocidad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v){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+= v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424242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Main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43250" y="1485750"/>
            <a:ext cx="8257500" cy="355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clases</a:t>
            </a: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clases.Auto</a:t>
            </a: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MainApplication {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s-419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(String args[]){</a:t>
            </a:r>
            <a:endParaRPr sz="18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a = 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"toyota"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"yaris"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"blanco"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800">
                <a:solidFill>
                  <a:srgbClr val="6897B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false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s-419" sz="18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.println(a.</a:t>
            </a:r>
            <a:r>
              <a:rPr lang="es-419" sz="18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 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-419" sz="18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+a.</a:t>
            </a:r>
            <a:r>
              <a:rPr lang="es-419" sz="18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modelo</a:t>
            </a:r>
            <a:r>
              <a:rPr lang="es-419" sz="18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24242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 Libre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qué una clase externa “MainApplication” puede acceder y manipular los atributos y métodos de las instancias de la clase Auto?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¿Qué pasa si deja nuestro objeto en un estado inconsistente? ¿Si cambia el color del auto por “perrito”?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¿A quién le puedo confiar mis bellos objetos?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Niveles de Acceso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Cada atributo y cada método puede permitir un nivel de acceso determinado.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Hay 4 niveles posibles: public, protected, private y package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Dependiendo de la privacidad del atributo o método, otras clases u objetos van a poder acceder a ellos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Niveles de Acceso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niveles public, private y package (el que se usa por defecto) permite lo siguiente: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*Hablaremos del nivel de acceso protected cuando veamos Herencia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1296600" y="24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{2BDD450E-E0F5-40CE-BD8B-B9D4AFFD1E18}</a:tableStyleId>
              </a:tblPr>
              <a:tblGrid>
                <a:gridCol w="3126750"/>
                <a:gridCol w="1027950"/>
                <a:gridCol w="1068850"/>
                <a:gridCol w="132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Acceso desde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default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private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La misma clase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Sí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Sí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Sí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Otra clase en el mismo paquete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Sí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Sí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No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Otra clase en otro paquete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Sí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No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Ubuntu"/>
                          <a:ea typeface="Ubuntu"/>
                          <a:cs typeface="Ubuntu"/>
                          <a:sym typeface="Ubuntu"/>
                        </a:rPr>
                        <a:t>No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Niveles de Acceso - Clase Auto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867625" y="1479175"/>
            <a:ext cx="4379400" cy="351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modelo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private 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encenderMotor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frenar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apagarMotor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aumentarVelocidad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v){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+= v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424242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816175" y="1479175"/>
            <a:ext cx="3063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Clases externas no pueden acceder a los atributos directamente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816175" y="2711775"/>
            <a:ext cx="3063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Diferentes permisos según sensibilidad de distintos métodos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816175" y="4023250"/>
            <a:ext cx="3063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Variables privadas se pueden modificar a través de métodos públicos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4" name="Google Shape;104;p19"/>
          <p:cNvCxnSpPr>
            <a:endCxn id="101" idx="1"/>
          </p:cNvCxnSpPr>
          <p:nvPr/>
        </p:nvCxnSpPr>
        <p:spPr>
          <a:xfrm flipH="1" rot="10800000">
            <a:off x="3756675" y="1826875"/>
            <a:ext cx="2059500" cy="4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>
            <a:endCxn id="102" idx="1"/>
          </p:cNvCxnSpPr>
          <p:nvPr/>
        </p:nvCxnSpPr>
        <p:spPr>
          <a:xfrm flipH="1" rot="10800000">
            <a:off x="3849975" y="3059475"/>
            <a:ext cx="19662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endCxn id="103" idx="1"/>
          </p:cNvCxnSpPr>
          <p:nvPr/>
        </p:nvCxnSpPr>
        <p:spPr>
          <a:xfrm>
            <a:off x="3880875" y="4305250"/>
            <a:ext cx="19353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Niveles de Acceso - Clase Auto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81225" y="1494775"/>
            <a:ext cx="3913800" cy="351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modelo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private int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private boolean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s-419" sz="13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D9D9D9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private 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encenderMotor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frenar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private 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apagarMotor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s-419" sz="1300">
                <a:solidFill>
                  <a:srgbClr val="FFC66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aumentarVelocidad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v){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velocidadMaxima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velocidadActual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+= v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rgbClr val="A9B7C6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424242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760625" y="1494775"/>
            <a:ext cx="4243200" cy="351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s-419" sz="13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clases</a:t>
            </a:r>
            <a:r>
              <a:rPr lang="es-419" sz="13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s-419" sz="13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clases.Auto</a:t>
            </a:r>
            <a:r>
              <a:rPr lang="es-419" sz="13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-419" sz="13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-419" sz="13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3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3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MainApplication {</a:t>
            </a:r>
            <a:endParaRPr sz="13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s-419" sz="13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419" sz="13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(String args[]){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 a = 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Auto(</a:t>
            </a:r>
            <a:r>
              <a:rPr lang="es-419" sz="13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"toyota"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3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"yaris"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"blanco"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300">
                <a:solidFill>
                  <a:srgbClr val="6897BB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false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.println(a.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marca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-419" sz="1300">
                <a:solidFill>
                  <a:srgbClr val="6A875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+a.</a:t>
            </a:r>
            <a:r>
              <a:rPr lang="es-419" sz="1300">
                <a:solidFill>
                  <a:srgbClr val="9876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modelo</a:t>
            </a:r>
            <a:r>
              <a:rPr lang="es-419" sz="1300">
                <a:solidFill>
                  <a:srgbClr val="A9B7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CC7832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424242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4" name="Google Shape;114;p20"/>
          <p:cNvCxnSpPr/>
          <p:nvPr/>
        </p:nvCxnSpPr>
        <p:spPr>
          <a:xfrm rot="10800000">
            <a:off x="1862925" y="2887375"/>
            <a:ext cx="4170600" cy="186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 rot="10800000">
            <a:off x="2649450" y="1966200"/>
            <a:ext cx="4087800" cy="159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Encapsulamiento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encapsulamiento es un principio de POO que dicta que los atributos de una clase sean tratados a través de métodos públicos y nunca directamente (getters y setters)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Con esto, se espera prevenir errores inesperados por una mala intervención de los valores de los atributos por clases ajenas y preservar reglas de negocio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