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Ubuntu"/>
      <p:regular r:id="rId32"/>
      <p:bold r:id="rId33"/>
      <p:italic r:id="rId34"/>
      <p:boldItalic r:id="rId35"/>
    </p:embeddedFont>
    <p:embeddedFont>
      <p:font typeface="Source Code Pro"/>
      <p:regular r:id="rId36"/>
      <p:bold r:id="rId37"/>
      <p:italic r:id="rId38"/>
      <p:boldItalic r:id="rId39"/>
    </p:embeddedFont>
    <p:embeddedFont>
      <p:font typeface="Oswald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bold.fntdata"/><Relationship Id="rId10" Type="http://schemas.openxmlformats.org/officeDocument/2006/relationships/slide" Target="slides/slide5.xml"/><Relationship Id="rId32" Type="http://schemas.openxmlformats.org/officeDocument/2006/relationships/font" Target="fonts/Ubuntu-regular.fntdata"/><Relationship Id="rId13" Type="http://schemas.openxmlformats.org/officeDocument/2006/relationships/slide" Target="slides/slide8.xml"/><Relationship Id="rId35" Type="http://schemas.openxmlformats.org/officeDocument/2006/relationships/font" Target="fonts/Ubuntu-boldItalic.fntdata"/><Relationship Id="rId12" Type="http://schemas.openxmlformats.org/officeDocument/2006/relationships/slide" Target="slides/slide7.xml"/><Relationship Id="rId34" Type="http://schemas.openxmlformats.org/officeDocument/2006/relationships/font" Target="fonts/Ubuntu-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0273b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b0273b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ef8f241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ef8f241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ef8f241f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ef8f241f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ef8f241f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ef8f241f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ef8f241f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ef8f241f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ef8f241f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ef8f241f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ef8f241f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ef8f241f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ef8f241f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ef8f241f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ef8f241f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ef8f241f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ef8f241f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ef8f241f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ef8f241f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ef8f241f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ef8f241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ef8f24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ef8f241f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ef8f241f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ef8f241f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ef8f241f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ef8f241f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ef8f241f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ef8f241f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ef8f241f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ef8f241f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ef8f241f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ef8f241f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ef8f241f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ef8f241f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ef8f241f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ef8f241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ef8f241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f8f241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ef8f241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f8f241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ef8f241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f8f241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ef8f241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ef8f241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ef8f241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ef8f241f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ef8f241f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ef8f241f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ef8f241f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●"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Char char="○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://www.w3.org/Style/CSS/#specs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 tu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Agosto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  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50" y="449450"/>
            <a:ext cx="540950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648400" y="1595500"/>
            <a:ext cx="792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símbolo # era para estilos según  ID del componente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símbolo . era para clases asignadas a elementos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b="1"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es recomendable usar style en las etiquetas o en el archivo HTML.</a:t>
            </a:r>
            <a:endParaRPr b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último CSS importado es el que manda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general se ocupan ID y clases. No es común modificar todo el body o todos los h1 por ejemplo.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000000"/>
                </a:solidFill>
              </a:rPr>
              <a:t>Página recomendada de HTML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000000"/>
                </a:solidFill>
              </a:rPr>
              <a:t>https://www.w3schools.com/html/default.asp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000000"/>
                </a:solidFill>
              </a:rPr>
              <a:t>Página recomendada de CSS</a:t>
            </a:r>
            <a:endParaRPr sz="900">
              <a:solidFill>
                <a:srgbClr val="000000"/>
              </a:solidFill>
            </a:endParaRPr>
          </a:p>
          <a:p>
            <a:pPr indent="0" lvl="0" marL="0" marR="10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000000"/>
                </a:solidFill>
              </a:rPr>
              <a:t>https://www.w3schools.com/css/default.asp</a:t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44" y="1667613"/>
            <a:ext cx="4371305" cy="37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25" y="1685675"/>
            <a:ext cx="4329126" cy="370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700" y="804637"/>
            <a:ext cx="1459250" cy="70778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7385800" y="1178013"/>
            <a:ext cx="89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style.css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65" y="1435275"/>
            <a:ext cx="4682784" cy="40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03100"/>
            <a:ext cx="4524374" cy="387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468825"/>
            <a:ext cx="4650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Lenguaje de programación interpretado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Estándar ECMAScript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Orientado a Objetos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Imperativo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Débilmente tipado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4">
            <a:alphaModFix/>
          </a:blip>
          <a:srcRect b="0" l="27917" r="29583" t="0"/>
          <a:stretch/>
        </p:blipFill>
        <p:spPr>
          <a:xfrm>
            <a:off x="4962525" y="-23812"/>
            <a:ext cx="5036499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/>
          <p:nvPr/>
        </p:nvSpPr>
        <p:spPr>
          <a:xfrm>
            <a:off x="0" y="2152650"/>
            <a:ext cx="9144000" cy="2428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58325" y="1368900"/>
            <a:ext cx="5099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Importar un script dentro de html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66675" y="2314575"/>
            <a:ext cx="902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2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2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"ejemplo.js"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419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s-419" sz="2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>
            <a:off x="0" y="2457700"/>
            <a:ext cx="9144000" cy="306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58325" y="1597500"/>
            <a:ext cx="2908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Declarar Variables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0" y="2457700"/>
            <a:ext cx="91440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2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"juan"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esProfesor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1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cursos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2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2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"Programación Orientada a Objetos"</a:t>
            </a: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2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"Arquitectura de Aplicaciones Web"</a:t>
            </a:r>
            <a:endParaRPr sz="21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];</a:t>
            </a:r>
            <a:endParaRPr sz="2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0" y="2421700"/>
            <a:ext cx="9144000" cy="2721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	var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automovil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2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2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modelo :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"Civic"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2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marca :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"Honda"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2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precio :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1000000</a:t>
            </a:r>
            <a:endParaRPr sz="22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};</a:t>
            </a:r>
            <a:endParaRPr sz="2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58325" y="1532650"/>
            <a:ext cx="3432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Declarar de Objetos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>
            <a:off x="0" y="2214700"/>
            <a:ext cx="9144000" cy="292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	  </a:t>
            </a:r>
            <a:r>
              <a:rPr lang="es-419" sz="2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numeroUno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numeroDos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2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numeroUno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2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numeroDos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2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2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2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2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s-419" sz="2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"Hola, "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 sz="2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2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2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158325" y="1445100"/>
            <a:ext cx="3432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Declarar Funciones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        - DOM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Define la estructura lógica de los documentos y el modo en que se accede y manipula un documento.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Proporciona un conjunto estándar de objetos para representar documentos HTML y XML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s-419"/>
              <a:t>Transforma el código XML en una serie de nodos interconectados en forma de árbol.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  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50" y="449450"/>
            <a:ext cx="540950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902350" y="1338650"/>
            <a:ext cx="62490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s-4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Hojas de Estilo en Cascada es el lenguaje utilizado para describir la presentación de documentos HTML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s-4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es-4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 uno de los lenguajes base de la </a:t>
            </a:r>
            <a:r>
              <a:rPr i="1" lang="es-4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Open Web</a:t>
            </a:r>
            <a:r>
              <a:rPr lang="es-4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posee una </a:t>
            </a:r>
            <a:r>
              <a:rPr lang="es-419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especificación estandarizada</a:t>
            </a:r>
            <a:r>
              <a:rPr lang="es-4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por parte del W3C.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613" y="2823225"/>
            <a:ext cx="639127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1759000" y="3996075"/>
            <a:ext cx="4727700" cy="19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0150" y="1748675"/>
            <a:ext cx="1459250" cy="70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        - DOM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Las funciones que proporciona DOM permiten añadir, eliminar, modificar y reemplazar cualquier nodo de cualquier documento de forma sencilla.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s-419"/>
              <a:t>La primera especificación de DOM Level 1 se definió en 1998.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        - DOM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525" y="1543475"/>
            <a:ext cx="66675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        - DOM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0" y="1386775"/>
            <a:ext cx="9144000" cy="375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	  </a:t>
            </a:r>
            <a:endParaRPr sz="2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1930450" y="1603571"/>
            <a:ext cx="46077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"usuario"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1882825" y="3170270"/>
            <a:ext cx="57057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//Obtener el objeto input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"usuario"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//Obtener el valor del input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"usuario"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//Cambiar el valor del input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"usuario"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"juan"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4"/>
          <p:cNvSpPr/>
          <p:nvPr/>
        </p:nvSpPr>
        <p:spPr>
          <a:xfrm>
            <a:off x="4476750" y="2285081"/>
            <a:ext cx="1390800" cy="276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4524375" y="3557540"/>
            <a:ext cx="966600" cy="276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34"/>
          <p:cNvCxnSpPr/>
          <p:nvPr/>
        </p:nvCxnSpPr>
        <p:spPr>
          <a:xfrm>
            <a:off x="-57150" y="3034450"/>
            <a:ext cx="9172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r>
              <a:rPr lang="es-419"/>
              <a:t>         - DOM</a:t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/>
          <p:nvPr/>
        </p:nvSpPr>
        <p:spPr>
          <a:xfrm>
            <a:off x="0" y="1800750"/>
            <a:ext cx="9144000" cy="3342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	  </a:t>
            </a:r>
            <a:endParaRPr sz="2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457200" y="1982150"/>
            <a:ext cx="83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"usuario"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//agregar HTML al componente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"mensaje"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0" name="Google Shape;260;p35"/>
          <p:cNvCxnSpPr/>
          <p:nvPr/>
        </p:nvCxnSpPr>
        <p:spPr>
          <a:xfrm>
            <a:off x="-14250" y="3773188"/>
            <a:ext cx="9172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5"/>
          <p:cNvSpPr/>
          <p:nvPr/>
        </p:nvSpPr>
        <p:spPr>
          <a:xfrm>
            <a:off x="1363825" y="3926900"/>
            <a:ext cx="2112900" cy="285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885825" y="3000850"/>
            <a:ext cx="6848400" cy="285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1019175" y="4259650"/>
            <a:ext cx="1352400" cy="2859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35"/>
          <p:cNvCxnSpPr>
            <a:stCxn id="262" idx="3"/>
            <a:endCxn id="263" idx="3"/>
          </p:cNvCxnSpPr>
          <p:nvPr/>
        </p:nvCxnSpPr>
        <p:spPr>
          <a:xfrm flipH="1">
            <a:off x="2371425" y="3143800"/>
            <a:ext cx="5362800" cy="1258800"/>
          </a:xfrm>
          <a:prstGeom prst="curvedConnector3">
            <a:avLst>
              <a:gd fmla="val -444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5" name="Google Shape;265;p35"/>
          <p:cNvSpPr txBox="1"/>
          <p:nvPr/>
        </p:nvSpPr>
        <p:spPr>
          <a:xfrm>
            <a:off x="457200" y="3868250"/>
            <a:ext cx="5153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on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"saludar()"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"mensaje"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419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 txBox="1"/>
          <p:nvPr/>
        </p:nvSpPr>
        <p:spPr>
          <a:xfrm>
            <a:off x="259600" y="1248200"/>
            <a:ext cx="29358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Ejercicio (15min ~ )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737" y="1186775"/>
            <a:ext cx="5734924" cy="491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/>
        </p:nvSpPr>
        <p:spPr>
          <a:xfrm>
            <a:off x="398200" y="2284150"/>
            <a:ext cx="37248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Validar que el usuario sea igual a “admin” y la password igual a “123456”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Si los datos son correctos escribir en una etiqueta &lt;p&gt; el texto “Los datos son correctos”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Si los datos son incorrectos </a:t>
            </a:r>
            <a:r>
              <a:rPr lang="es-4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escribir en una etiqueta &lt;p&gt; el texto “Los datos son incorrectos”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        - DOM</a:t>
            </a:r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" y="1550600"/>
            <a:ext cx="75628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        - DOM</a:t>
            </a:r>
            <a:endParaRPr/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75" y="450200"/>
            <a:ext cx="608156" cy="5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225" y="2470950"/>
            <a:ext cx="55435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/>
        </p:nvSpPr>
        <p:spPr>
          <a:xfrm>
            <a:off x="386925" y="1364150"/>
            <a:ext cx="2862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Ejercicio (25 min~)</a:t>
            </a:r>
            <a:endParaRPr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 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50" y="449450"/>
            <a:ext cx="540950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444025" y="1613875"/>
            <a:ext cx="65238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declaraciones son agrupada en </a:t>
            </a:r>
            <a:r>
              <a:rPr b="1"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bloques</a:t>
            </a:r>
            <a:r>
              <a:rPr lang="es-419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que es una estructura delimitada por una llave de apertura, '{' y una de cierre, '}'. Los bloques en ocasiones pueden anidarse, por lo que las llaves de apertura y cierre deben de coincidir.</a:t>
            </a:r>
            <a:endParaRPr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400" y="3098250"/>
            <a:ext cx="6843038" cy="18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 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50" y="449450"/>
            <a:ext cx="540950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855538" y="1798575"/>
            <a:ext cx="67857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pen Sans"/>
                <a:ea typeface="Open Sans"/>
                <a:cs typeface="Open Sans"/>
                <a:sym typeface="Open Sans"/>
              </a:rPr>
              <a:t>toda declaración tiene una propiedad y un valor separados por el carácter : (dos puntos) y termina con un carácter ; (punto y coma)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475" y="3663550"/>
            <a:ext cx="75914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8463" y="4107850"/>
            <a:ext cx="2438400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8413" y="3528250"/>
            <a:ext cx="685800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038425" y="3135625"/>
            <a:ext cx="619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Valor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348475" y="4221125"/>
            <a:ext cx="1022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Propiedad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2975700" y="1163925"/>
            <a:ext cx="3000000" cy="4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Color</a:t>
            </a:r>
            <a:r>
              <a:rPr lang="es-419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colores HSL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colores HSLA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colores RGBA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Opacidad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Texto</a:t>
            </a:r>
            <a:r>
              <a:rPr lang="es-419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text-shadow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text-overflow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Rotura de palabras largas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Web Fonts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Interfaz</a:t>
            </a:r>
            <a:r>
              <a:rPr lang="es-419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box-sizing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resize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outline&lt;7li&gt;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nav-top, nav-right, nav-bottom, nav-left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91375" y="1694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Bordes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border-color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border-image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border-radius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box-shadow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Fondos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background-origin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background-clip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background-size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hacer capas con múltiples imágenes de fondo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180425" y="966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Selectores</a:t>
            </a:r>
            <a:r>
              <a:rPr lang="es-419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Selectores por atributos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Modelo de caja básico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overflow-x, overflow-y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Degradados CSS3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Degradados lineales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Degradados radiales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Degradados lineales de repetición Degradados radiales de repetición.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  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50" y="449450"/>
            <a:ext cx="540950" cy="5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  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50" y="449450"/>
            <a:ext cx="540950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2819450" y="1196375"/>
            <a:ext cx="4152600" cy="3858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059900" y="1386800"/>
            <a:ext cx="37011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lightblue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verdana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  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50" y="449450"/>
            <a:ext cx="540950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2819450" y="1744325"/>
            <a:ext cx="4152600" cy="3006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045200" y="1948500"/>
            <a:ext cx="37011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#common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lightblue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h1.unique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  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50" y="449450"/>
            <a:ext cx="540950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158325" y="2188375"/>
            <a:ext cx="8985600" cy="1410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259600" y="2625525"/>
            <a:ext cx="91440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box-shadow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0px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0px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6px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0px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rgba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389625" y="1415213"/>
            <a:ext cx="1377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 Horizontal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015575" y="4282875"/>
            <a:ext cx="1377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 Vertical</a:t>
            </a:r>
            <a:endParaRPr/>
          </a:p>
        </p:txBody>
      </p:sp>
      <p:cxnSp>
        <p:nvCxnSpPr>
          <p:cNvPr id="129" name="Google Shape;129;p20"/>
          <p:cNvCxnSpPr>
            <a:stCxn id="127" idx="2"/>
          </p:cNvCxnSpPr>
          <p:nvPr/>
        </p:nvCxnSpPr>
        <p:spPr>
          <a:xfrm flipH="1">
            <a:off x="3001625" y="1904813"/>
            <a:ext cx="76500" cy="67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stCxn id="128" idx="0"/>
          </p:cNvCxnSpPr>
          <p:nvPr/>
        </p:nvCxnSpPr>
        <p:spPr>
          <a:xfrm rot="10800000">
            <a:off x="3555275" y="3197775"/>
            <a:ext cx="148800" cy="108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0"/>
          <p:cNvSpPr txBox="1"/>
          <p:nvPr/>
        </p:nvSpPr>
        <p:spPr>
          <a:xfrm>
            <a:off x="4086550" y="1248188"/>
            <a:ext cx="1377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626262"/>
                </a:solidFill>
                <a:highlight>
                  <a:srgbClr val="FFFFFF"/>
                </a:highlight>
              </a:rPr>
              <a:t>Blur Radius</a:t>
            </a:r>
            <a:endParaRPr sz="1200">
              <a:solidFill>
                <a:srgbClr val="62626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2626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4669950" y="43726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Radio de propagación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7161000" y="1183750"/>
            <a:ext cx="794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Color</a:t>
            </a:r>
            <a:endParaRPr/>
          </a:p>
        </p:txBody>
      </p:sp>
      <p:cxnSp>
        <p:nvCxnSpPr>
          <p:cNvPr id="134" name="Google Shape;134;p20"/>
          <p:cNvCxnSpPr/>
          <p:nvPr/>
        </p:nvCxnSpPr>
        <p:spPr>
          <a:xfrm flipH="1">
            <a:off x="4276475" y="1598750"/>
            <a:ext cx="116100" cy="116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/>
          <p:nvPr/>
        </p:nvCxnSpPr>
        <p:spPr>
          <a:xfrm rot="10800000">
            <a:off x="5092600" y="3139675"/>
            <a:ext cx="444300" cy="130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stCxn id="133" idx="2"/>
          </p:cNvCxnSpPr>
          <p:nvPr/>
        </p:nvCxnSpPr>
        <p:spPr>
          <a:xfrm flipH="1">
            <a:off x="7496550" y="1520950"/>
            <a:ext cx="61800" cy="132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  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50" y="449450"/>
            <a:ext cx="540950" cy="5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158325" y="2264575"/>
            <a:ext cx="8985600" cy="1410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59600" y="2701725"/>
            <a:ext cx="91440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linear-gradient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2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s-419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669950" y="44488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Radio de propagación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7161000" y="1259950"/>
            <a:ext cx="794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Color</a:t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flipH="1" rot="10800000">
            <a:off x="5536900" y="3186775"/>
            <a:ext cx="1238400" cy="133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>
            <a:stCxn id="146" idx="2"/>
          </p:cNvCxnSpPr>
          <p:nvPr/>
        </p:nvCxnSpPr>
        <p:spPr>
          <a:xfrm flipH="1">
            <a:off x="7496550" y="1597150"/>
            <a:ext cx="61800" cy="132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