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Fredoka" charset="1" panose="02000000000000000000"/>
      <p:regular r:id="rId17"/>
    </p:embeddedFont>
    <p:embeddedFont>
      <p:font typeface="Adelina" charset="1" panose="00000000000000000000"/>
      <p:regular r:id="rId18"/>
    </p:embeddedFont>
    <p:embeddedFont>
      <p:font typeface="Open Sans Light" charset="1" panose="020B03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197533"/>
            <a:ext cx="16230600" cy="2995365"/>
            <a:chOff x="0" y="0"/>
            <a:chExt cx="2202108" cy="406400"/>
          </a:xfrm>
        </p:grpSpPr>
        <p:sp>
          <p:nvSpPr>
            <p:cNvPr name="Freeform 3" id="3"/>
            <p:cNvSpPr/>
            <p:nvPr/>
          </p:nvSpPr>
          <p:spPr>
            <a:xfrm flipH="false" flipV="false" rot="0">
              <a:off x="0" y="0"/>
              <a:ext cx="2202108" cy="406400"/>
            </a:xfrm>
            <a:custGeom>
              <a:avLst/>
              <a:gdLst/>
              <a:ahLst/>
              <a:cxnLst/>
              <a:rect r="r" b="b" t="t" l="l"/>
              <a:pathLst>
                <a:path h="406400" w="2202108">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sp>
        <p:sp>
          <p:nvSpPr>
            <p:cNvPr name="TextBox 4" id="4"/>
            <p:cNvSpPr txBox="true"/>
            <p:nvPr/>
          </p:nvSpPr>
          <p:spPr>
            <a:xfrm>
              <a:off x="0" y="-38100"/>
              <a:ext cx="220210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62988" y="-962988"/>
            <a:ext cx="3983376" cy="398337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78253" y="-519233"/>
            <a:ext cx="3013905" cy="301390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863377" y="4071433"/>
            <a:ext cx="14561245" cy="1759160"/>
          </a:xfrm>
          <a:prstGeom prst="rect">
            <a:avLst/>
          </a:prstGeom>
        </p:spPr>
        <p:txBody>
          <a:bodyPr anchor="t" rtlCol="false" tIns="0" lIns="0" bIns="0" rIns="0">
            <a:spAutoFit/>
          </a:bodyPr>
          <a:lstStyle/>
          <a:p>
            <a:pPr algn="ctr">
              <a:lnSpc>
                <a:spcPts val="12413"/>
              </a:lnSpc>
            </a:pPr>
            <a:r>
              <a:rPr lang="en-US" sz="15324">
                <a:solidFill>
                  <a:srgbClr val="542622"/>
                </a:solidFill>
                <a:latin typeface="Fredoka"/>
                <a:ea typeface="Fredoka"/>
                <a:cs typeface="Fredoka"/>
                <a:sym typeface="Fredoka"/>
              </a:rPr>
              <a:t>CAPYBITE</a:t>
            </a:r>
          </a:p>
        </p:txBody>
      </p:sp>
      <p:sp>
        <p:nvSpPr>
          <p:cNvPr name="TextBox 12" id="12"/>
          <p:cNvSpPr txBox="true"/>
          <p:nvPr/>
        </p:nvSpPr>
        <p:spPr>
          <a:xfrm rot="0">
            <a:off x="1863377" y="6983722"/>
            <a:ext cx="14561245" cy="1845223"/>
          </a:xfrm>
          <a:prstGeom prst="rect">
            <a:avLst/>
          </a:prstGeom>
        </p:spPr>
        <p:txBody>
          <a:bodyPr anchor="t" rtlCol="false" tIns="0" lIns="0" bIns="0" rIns="0">
            <a:spAutoFit/>
          </a:bodyPr>
          <a:lstStyle/>
          <a:p>
            <a:pPr algn="ctr">
              <a:lnSpc>
                <a:spcPts val="6951"/>
              </a:lnSpc>
            </a:pPr>
            <a:r>
              <a:rPr lang="en-US" sz="8275">
                <a:solidFill>
                  <a:srgbClr val="000000"/>
                </a:solidFill>
                <a:latin typeface="Adelina"/>
                <a:ea typeface="Adelina"/>
                <a:cs typeface="Adelina"/>
                <a:sym typeface="Adelina"/>
              </a:rPr>
              <a:t>Proyecto NOVA</a:t>
            </a:r>
          </a:p>
          <a:p>
            <a:pPr algn="ctr">
              <a:lnSpc>
                <a:spcPts val="6951"/>
              </a:lnSpc>
            </a:pPr>
          </a:p>
        </p:txBody>
      </p:sp>
      <p:grpSp>
        <p:nvGrpSpPr>
          <p:cNvPr name="Group 13" id="13"/>
          <p:cNvGrpSpPr/>
          <p:nvPr/>
        </p:nvGrpSpPr>
        <p:grpSpPr>
          <a:xfrm rot="0">
            <a:off x="-2921613" y="-514599"/>
            <a:ext cx="12065613" cy="1105149"/>
            <a:chOff x="0" y="0"/>
            <a:chExt cx="4436926" cy="406400"/>
          </a:xfrm>
        </p:grpSpPr>
        <p:sp>
          <p:nvSpPr>
            <p:cNvPr name="Freeform 14" id="14"/>
            <p:cNvSpPr/>
            <p:nvPr/>
          </p:nvSpPr>
          <p:spPr>
            <a:xfrm flipH="false" flipV="false" rot="0">
              <a:off x="0" y="0"/>
              <a:ext cx="4436926" cy="406400"/>
            </a:xfrm>
            <a:custGeom>
              <a:avLst/>
              <a:gdLst/>
              <a:ahLst/>
              <a:cxnLst/>
              <a:rect r="r" b="b" t="t" l="l"/>
              <a:pathLst>
                <a:path h="406400" w="4436926">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5" id="15"/>
            <p:cNvSpPr txBox="true"/>
            <p:nvPr/>
          </p:nvSpPr>
          <p:spPr>
            <a:xfrm>
              <a:off x="0" y="-38100"/>
              <a:ext cx="4436926"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5267612" y="7266612"/>
            <a:ext cx="3983376" cy="398337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5752347" y="7751347"/>
            <a:ext cx="3013905" cy="301390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144000" y="9696325"/>
            <a:ext cx="11864697" cy="1105149"/>
            <a:chOff x="0" y="0"/>
            <a:chExt cx="4363042" cy="406400"/>
          </a:xfrm>
        </p:grpSpPr>
        <p:sp>
          <p:nvSpPr>
            <p:cNvPr name="Freeform 23" id="23"/>
            <p:cNvSpPr/>
            <p:nvPr/>
          </p:nvSpPr>
          <p:spPr>
            <a:xfrm flipH="false" flipV="false" rot="0">
              <a:off x="0" y="0"/>
              <a:ext cx="4363043" cy="406400"/>
            </a:xfrm>
            <a:custGeom>
              <a:avLst/>
              <a:gdLst/>
              <a:ahLst/>
              <a:cxnLst/>
              <a:rect r="r" b="b" t="t" l="l"/>
              <a:pathLst>
                <a:path h="406400" w="4363043">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4" id="24"/>
            <p:cNvSpPr txBox="true"/>
            <p:nvPr/>
          </p:nvSpPr>
          <p:spPr>
            <a:xfrm>
              <a:off x="0" y="-38100"/>
              <a:ext cx="4363042" cy="444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70548" y="771409"/>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931865" y="0"/>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4240" y="8846996"/>
            <a:ext cx="8871226" cy="1440004"/>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313841" y="2569505"/>
            <a:ext cx="17660317" cy="5023052"/>
          </a:xfrm>
          <a:prstGeom prst="rect">
            <a:avLst/>
          </a:prstGeom>
        </p:spPr>
        <p:txBody>
          <a:bodyPr anchor="t" rtlCol="false" tIns="0" lIns="0" bIns="0" rIns="0">
            <a:spAutoFit/>
          </a:bodyPr>
          <a:lstStyle/>
          <a:p>
            <a:pPr algn="just">
              <a:lnSpc>
                <a:spcPts val="5734"/>
              </a:lnSpc>
            </a:pPr>
            <a:r>
              <a:rPr lang="en-US" sz="3676" spc="73">
                <a:solidFill>
                  <a:srgbClr val="000000"/>
                </a:solidFill>
                <a:latin typeface="Adelina"/>
                <a:ea typeface="Adelina"/>
                <a:cs typeface="Adelina"/>
                <a:sym typeface="Adelina"/>
              </a:rPr>
              <a:t>Carga y guardado del puntaje: El juego guarda automáticamente el puntaje más alto alcanzado en un archivo local. Al iniciar una nueva partida, carga este puntaje para mostrarlo en el menú principal.</a:t>
            </a:r>
          </a:p>
          <a:p>
            <a:pPr algn="just">
              <a:lnSpc>
                <a:spcPts val="5734"/>
              </a:lnSpc>
            </a:pPr>
          </a:p>
          <a:p>
            <a:pPr algn="just">
              <a:lnSpc>
                <a:spcPts val="5734"/>
              </a:lnSpc>
            </a:pPr>
            <a:r>
              <a:rPr lang="en-US" sz="3676" spc="73">
                <a:solidFill>
                  <a:srgbClr val="000000"/>
                </a:solidFill>
                <a:latin typeface="Adelina"/>
                <a:ea typeface="Adelina"/>
                <a:cs typeface="Adelina"/>
                <a:sym typeface="Adelina"/>
              </a:rPr>
              <a:t>Menú principal: Al iniciar el juego, el jugador es recibido con un menú principal que muestra el título del juego, el puntaje más alto, e instrucciones para comenzar a jugar.</a:t>
            </a:r>
          </a:p>
          <a:p>
            <a:pPr algn="just">
              <a:lnSpc>
                <a:spcPts val="5734"/>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209947"/>
            <a:ext cx="16230600" cy="2995365"/>
            <a:chOff x="0" y="0"/>
            <a:chExt cx="2202108" cy="406400"/>
          </a:xfrm>
        </p:grpSpPr>
        <p:sp>
          <p:nvSpPr>
            <p:cNvPr name="Freeform 3" id="3"/>
            <p:cNvSpPr/>
            <p:nvPr/>
          </p:nvSpPr>
          <p:spPr>
            <a:xfrm flipH="false" flipV="false" rot="0">
              <a:off x="0" y="0"/>
              <a:ext cx="2202108" cy="406400"/>
            </a:xfrm>
            <a:custGeom>
              <a:avLst/>
              <a:gdLst/>
              <a:ahLst/>
              <a:cxnLst/>
              <a:rect r="r" b="b" t="t" l="l"/>
              <a:pathLst>
                <a:path h="406400" w="2202108">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sp>
        <p:sp>
          <p:nvSpPr>
            <p:cNvPr name="TextBox 4" id="4"/>
            <p:cNvSpPr txBox="true"/>
            <p:nvPr/>
          </p:nvSpPr>
          <p:spPr>
            <a:xfrm>
              <a:off x="0" y="-38100"/>
              <a:ext cx="2202108" cy="444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599175" y="4123938"/>
            <a:ext cx="15089650" cy="1748409"/>
          </a:xfrm>
          <a:prstGeom prst="rect">
            <a:avLst/>
          </a:prstGeom>
        </p:spPr>
        <p:txBody>
          <a:bodyPr anchor="t" rtlCol="false" tIns="0" lIns="0" bIns="0" rIns="0">
            <a:spAutoFit/>
          </a:bodyPr>
          <a:lstStyle/>
          <a:p>
            <a:pPr algn="ctr">
              <a:lnSpc>
                <a:spcPts val="12393"/>
              </a:lnSpc>
            </a:pPr>
            <a:r>
              <a:rPr lang="en-US" sz="15300">
                <a:solidFill>
                  <a:srgbClr val="542622"/>
                </a:solidFill>
                <a:latin typeface="Fredoka"/>
                <a:ea typeface="Fredoka"/>
                <a:cs typeface="Fredoka"/>
                <a:sym typeface="Fredoka"/>
              </a:rPr>
              <a:t>Gracias</a:t>
            </a:r>
          </a:p>
        </p:txBody>
      </p:sp>
      <p:grpSp>
        <p:nvGrpSpPr>
          <p:cNvPr name="Group 6" id="6"/>
          <p:cNvGrpSpPr/>
          <p:nvPr/>
        </p:nvGrpSpPr>
        <p:grpSpPr>
          <a:xfrm rot="0">
            <a:off x="15267612" y="-962988"/>
            <a:ext cx="3983376" cy="398337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62988" y="7266612"/>
            <a:ext cx="3983376" cy="39833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752347" y="-519233"/>
            <a:ext cx="3013905" cy="301390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478253" y="7751347"/>
            <a:ext cx="3013905" cy="301390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144000" y="-514599"/>
            <a:ext cx="12065613" cy="1105149"/>
            <a:chOff x="0" y="0"/>
            <a:chExt cx="4436926" cy="406400"/>
          </a:xfrm>
        </p:grpSpPr>
        <p:sp>
          <p:nvSpPr>
            <p:cNvPr name="Freeform 19" id="19"/>
            <p:cNvSpPr/>
            <p:nvPr/>
          </p:nvSpPr>
          <p:spPr>
            <a:xfrm flipH="false" flipV="false" rot="0">
              <a:off x="0" y="0"/>
              <a:ext cx="4436926" cy="406400"/>
            </a:xfrm>
            <a:custGeom>
              <a:avLst/>
              <a:gdLst/>
              <a:ahLst/>
              <a:cxnLst/>
              <a:rect r="r" b="b" t="t" l="l"/>
              <a:pathLst>
                <a:path h="406400" w="4436926">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0" id="20"/>
            <p:cNvSpPr txBox="true"/>
            <p:nvPr/>
          </p:nvSpPr>
          <p:spPr>
            <a:xfrm>
              <a:off x="0" y="-38100"/>
              <a:ext cx="4436926"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2720697" y="9696325"/>
            <a:ext cx="11864697" cy="1105149"/>
            <a:chOff x="0" y="0"/>
            <a:chExt cx="4363042" cy="406400"/>
          </a:xfrm>
        </p:grpSpPr>
        <p:sp>
          <p:nvSpPr>
            <p:cNvPr name="Freeform 22" id="22"/>
            <p:cNvSpPr/>
            <p:nvPr/>
          </p:nvSpPr>
          <p:spPr>
            <a:xfrm flipH="false" flipV="false" rot="0">
              <a:off x="0" y="0"/>
              <a:ext cx="4363043" cy="406400"/>
            </a:xfrm>
            <a:custGeom>
              <a:avLst/>
              <a:gdLst/>
              <a:ahLst/>
              <a:cxnLst/>
              <a:rect r="r" b="b" t="t" l="l"/>
              <a:pathLst>
                <a:path h="406400" w="4363043">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3" id="23"/>
            <p:cNvSpPr txBox="true"/>
            <p:nvPr/>
          </p:nvSpPr>
          <p:spPr>
            <a:xfrm>
              <a:off x="0" y="-38100"/>
              <a:ext cx="4363042" cy="444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859744" y="3309783"/>
            <a:ext cx="6700479" cy="670047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793760" y="3309783"/>
            <a:ext cx="6700479" cy="670047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72223" y="3309783"/>
            <a:ext cx="6700479" cy="670047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117279"/>
            <a:ext cx="16230600" cy="2995365"/>
            <a:chOff x="0" y="0"/>
            <a:chExt cx="2202108" cy="406400"/>
          </a:xfrm>
        </p:grpSpPr>
        <p:sp>
          <p:nvSpPr>
            <p:cNvPr name="Freeform 12" id="12"/>
            <p:cNvSpPr/>
            <p:nvPr/>
          </p:nvSpPr>
          <p:spPr>
            <a:xfrm flipH="false" flipV="false" rot="0">
              <a:off x="0" y="0"/>
              <a:ext cx="2202108" cy="406400"/>
            </a:xfrm>
            <a:custGeom>
              <a:avLst/>
              <a:gdLst/>
              <a:ahLst/>
              <a:cxnLst/>
              <a:rect r="r" b="b" t="t" l="l"/>
              <a:pathLst>
                <a:path h="406400" w="2202108">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sp>
        <p:sp>
          <p:nvSpPr>
            <p:cNvPr name="TextBox 13" id="13"/>
            <p:cNvSpPr txBox="true"/>
            <p:nvPr/>
          </p:nvSpPr>
          <p:spPr>
            <a:xfrm>
              <a:off x="0" y="-38100"/>
              <a:ext cx="2202108"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680110" y="4262116"/>
            <a:ext cx="4795814" cy="4795814"/>
          </a:xfrm>
          <a:custGeom>
            <a:avLst/>
            <a:gdLst/>
            <a:ahLst/>
            <a:cxnLst/>
            <a:rect r="r" b="b" t="t" l="l"/>
            <a:pathLst>
              <a:path h="4795814" w="4795814">
                <a:moveTo>
                  <a:pt x="0" y="0"/>
                </a:moveTo>
                <a:lnTo>
                  <a:pt x="4795813" y="0"/>
                </a:lnTo>
                <a:lnTo>
                  <a:pt x="4795813" y="4795814"/>
                </a:lnTo>
                <a:lnTo>
                  <a:pt x="0" y="4795814"/>
                </a:lnTo>
                <a:lnTo>
                  <a:pt x="0" y="0"/>
                </a:lnTo>
                <a:close/>
              </a:path>
            </a:pathLst>
          </a:custGeom>
          <a:blipFill>
            <a:blip r:embed="rId2"/>
            <a:stretch>
              <a:fillRect l="0" t="0" r="0" b="0"/>
            </a:stretch>
          </a:blipFill>
        </p:spPr>
      </p:sp>
      <p:sp>
        <p:nvSpPr>
          <p:cNvPr name="Freeform 15" id="15"/>
          <p:cNvSpPr/>
          <p:nvPr/>
        </p:nvSpPr>
        <p:spPr>
          <a:xfrm flipH="false" flipV="false" rot="0">
            <a:off x="6746093" y="4262116"/>
            <a:ext cx="4795814" cy="4795814"/>
          </a:xfrm>
          <a:custGeom>
            <a:avLst/>
            <a:gdLst/>
            <a:ahLst/>
            <a:cxnLst/>
            <a:rect r="r" b="b" t="t" l="l"/>
            <a:pathLst>
              <a:path h="4795814" w="4795814">
                <a:moveTo>
                  <a:pt x="0" y="0"/>
                </a:moveTo>
                <a:lnTo>
                  <a:pt x="4795814" y="0"/>
                </a:lnTo>
                <a:lnTo>
                  <a:pt x="4795814" y="4795814"/>
                </a:lnTo>
                <a:lnTo>
                  <a:pt x="0" y="4795814"/>
                </a:lnTo>
                <a:lnTo>
                  <a:pt x="0" y="0"/>
                </a:lnTo>
                <a:close/>
              </a:path>
            </a:pathLst>
          </a:custGeom>
          <a:blipFill>
            <a:blip r:embed="rId2"/>
            <a:stretch>
              <a:fillRect l="0" t="0" r="0" b="0"/>
            </a:stretch>
          </a:blipFill>
        </p:spPr>
      </p:sp>
      <p:sp>
        <p:nvSpPr>
          <p:cNvPr name="Freeform 16" id="16"/>
          <p:cNvSpPr/>
          <p:nvPr/>
        </p:nvSpPr>
        <p:spPr>
          <a:xfrm flipH="false" flipV="false" rot="0">
            <a:off x="12812077" y="4262116"/>
            <a:ext cx="4795814" cy="4795814"/>
          </a:xfrm>
          <a:custGeom>
            <a:avLst/>
            <a:gdLst/>
            <a:ahLst/>
            <a:cxnLst/>
            <a:rect r="r" b="b" t="t" l="l"/>
            <a:pathLst>
              <a:path h="4795814" w="4795814">
                <a:moveTo>
                  <a:pt x="0" y="0"/>
                </a:moveTo>
                <a:lnTo>
                  <a:pt x="4795813" y="0"/>
                </a:lnTo>
                <a:lnTo>
                  <a:pt x="4795813" y="4795814"/>
                </a:lnTo>
                <a:lnTo>
                  <a:pt x="0" y="4795814"/>
                </a:lnTo>
                <a:lnTo>
                  <a:pt x="0" y="0"/>
                </a:lnTo>
                <a:close/>
              </a:path>
            </a:pathLst>
          </a:custGeom>
          <a:blipFill>
            <a:blip r:embed="rId2"/>
            <a:stretch>
              <a:fillRect l="0" t="0" r="0" b="0"/>
            </a:stretch>
          </a:blipFill>
        </p:spPr>
      </p:sp>
      <p:sp>
        <p:nvSpPr>
          <p:cNvPr name="Freeform 17" id="17"/>
          <p:cNvSpPr/>
          <p:nvPr/>
        </p:nvSpPr>
        <p:spPr>
          <a:xfrm flipH="false" flipV="false" rot="0">
            <a:off x="2367276" y="5143500"/>
            <a:ext cx="1421481" cy="1973323"/>
          </a:xfrm>
          <a:custGeom>
            <a:avLst/>
            <a:gdLst/>
            <a:ahLst/>
            <a:cxnLst/>
            <a:rect r="r" b="b" t="t" l="l"/>
            <a:pathLst>
              <a:path h="1973323" w="1421481">
                <a:moveTo>
                  <a:pt x="0" y="0"/>
                </a:moveTo>
                <a:lnTo>
                  <a:pt x="1421481" y="0"/>
                </a:lnTo>
                <a:lnTo>
                  <a:pt x="1421481" y="1973323"/>
                </a:lnTo>
                <a:lnTo>
                  <a:pt x="0" y="1973323"/>
                </a:lnTo>
                <a:lnTo>
                  <a:pt x="0" y="0"/>
                </a:lnTo>
                <a:close/>
              </a:path>
            </a:pathLst>
          </a:custGeom>
          <a:blipFill>
            <a:blip r:embed="rId3"/>
            <a:stretch>
              <a:fillRect l="-2656" t="0" r="-2656" b="0"/>
            </a:stretch>
          </a:blipFill>
        </p:spPr>
      </p:sp>
      <p:sp>
        <p:nvSpPr>
          <p:cNvPr name="TextBox 18" id="18"/>
          <p:cNvSpPr txBox="true"/>
          <p:nvPr/>
        </p:nvSpPr>
        <p:spPr>
          <a:xfrm rot="0">
            <a:off x="1028700" y="446421"/>
            <a:ext cx="16230600" cy="347027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INTEGRANTES</a:t>
            </a:r>
          </a:p>
          <a:p>
            <a:pPr algn="ctr">
              <a:lnSpc>
                <a:spcPts val="13999"/>
              </a:lnSpc>
            </a:pPr>
          </a:p>
        </p:txBody>
      </p:sp>
      <p:sp>
        <p:nvSpPr>
          <p:cNvPr name="Freeform 19" id="19"/>
          <p:cNvSpPr/>
          <p:nvPr/>
        </p:nvSpPr>
        <p:spPr>
          <a:xfrm flipH="false" flipV="false" rot="0">
            <a:off x="8433259" y="5143500"/>
            <a:ext cx="1421481" cy="1973323"/>
          </a:xfrm>
          <a:custGeom>
            <a:avLst/>
            <a:gdLst/>
            <a:ahLst/>
            <a:cxnLst/>
            <a:rect r="r" b="b" t="t" l="l"/>
            <a:pathLst>
              <a:path h="1973323" w="1421481">
                <a:moveTo>
                  <a:pt x="0" y="0"/>
                </a:moveTo>
                <a:lnTo>
                  <a:pt x="1421482" y="0"/>
                </a:lnTo>
                <a:lnTo>
                  <a:pt x="1421482" y="1973323"/>
                </a:lnTo>
                <a:lnTo>
                  <a:pt x="0" y="1973323"/>
                </a:lnTo>
                <a:lnTo>
                  <a:pt x="0" y="0"/>
                </a:lnTo>
                <a:close/>
              </a:path>
            </a:pathLst>
          </a:custGeom>
          <a:blipFill>
            <a:blip r:embed="rId3"/>
            <a:stretch>
              <a:fillRect l="-2656" t="0" r="-2656" b="0"/>
            </a:stretch>
          </a:blipFill>
        </p:spPr>
      </p:sp>
      <p:sp>
        <p:nvSpPr>
          <p:cNvPr name="Freeform 20" id="20"/>
          <p:cNvSpPr/>
          <p:nvPr/>
        </p:nvSpPr>
        <p:spPr>
          <a:xfrm flipH="false" flipV="false" rot="0">
            <a:off x="14499243" y="5143500"/>
            <a:ext cx="1421481" cy="1973323"/>
          </a:xfrm>
          <a:custGeom>
            <a:avLst/>
            <a:gdLst/>
            <a:ahLst/>
            <a:cxnLst/>
            <a:rect r="r" b="b" t="t" l="l"/>
            <a:pathLst>
              <a:path h="1973323" w="1421481">
                <a:moveTo>
                  <a:pt x="0" y="0"/>
                </a:moveTo>
                <a:lnTo>
                  <a:pt x="1421481" y="0"/>
                </a:lnTo>
                <a:lnTo>
                  <a:pt x="1421481" y="1973323"/>
                </a:lnTo>
                <a:lnTo>
                  <a:pt x="0" y="1973323"/>
                </a:lnTo>
                <a:lnTo>
                  <a:pt x="0" y="0"/>
                </a:lnTo>
                <a:close/>
              </a:path>
            </a:pathLst>
          </a:custGeom>
          <a:blipFill>
            <a:blip r:embed="rId3"/>
            <a:stretch>
              <a:fillRect l="-2656" t="0" r="-2656" b="0"/>
            </a:stretch>
          </a:blipFill>
        </p:spPr>
      </p:sp>
      <p:sp>
        <p:nvSpPr>
          <p:cNvPr name="TextBox 21" id="21"/>
          <p:cNvSpPr txBox="true"/>
          <p:nvPr/>
        </p:nvSpPr>
        <p:spPr>
          <a:xfrm rot="0">
            <a:off x="2139730" y="7385273"/>
            <a:ext cx="1876574" cy="323215"/>
          </a:xfrm>
          <a:prstGeom prst="rect">
            <a:avLst/>
          </a:prstGeom>
        </p:spPr>
        <p:txBody>
          <a:bodyPr anchor="t" rtlCol="false" tIns="0" lIns="0" bIns="0" rIns="0">
            <a:spAutoFit/>
          </a:bodyPr>
          <a:lstStyle/>
          <a:p>
            <a:pPr algn="ctr">
              <a:lnSpc>
                <a:spcPts val="2659"/>
              </a:lnSpc>
              <a:spcBef>
                <a:spcPct val="0"/>
              </a:spcBef>
            </a:pPr>
            <a:r>
              <a:rPr lang="en-US" sz="1899">
                <a:solidFill>
                  <a:srgbClr val="542622"/>
                </a:solidFill>
                <a:latin typeface="Open Sans Light"/>
                <a:ea typeface="Open Sans Light"/>
                <a:cs typeface="Open Sans Light"/>
                <a:sym typeface="Open Sans Light"/>
              </a:rPr>
              <a:t>Maria Jose Garcia</a:t>
            </a:r>
          </a:p>
        </p:txBody>
      </p:sp>
      <p:sp>
        <p:nvSpPr>
          <p:cNvPr name="TextBox 22" id="22"/>
          <p:cNvSpPr txBox="true"/>
          <p:nvPr/>
        </p:nvSpPr>
        <p:spPr>
          <a:xfrm rot="0">
            <a:off x="1625378" y="7670388"/>
            <a:ext cx="2905277" cy="323215"/>
          </a:xfrm>
          <a:prstGeom prst="rect">
            <a:avLst/>
          </a:prstGeom>
        </p:spPr>
        <p:txBody>
          <a:bodyPr anchor="t" rtlCol="false" tIns="0" lIns="0" bIns="0" rIns="0">
            <a:spAutoFit/>
          </a:bodyPr>
          <a:lstStyle/>
          <a:p>
            <a:pPr algn="ctr">
              <a:lnSpc>
                <a:spcPts val="2659"/>
              </a:lnSpc>
              <a:spcBef>
                <a:spcPct val="0"/>
              </a:spcBef>
            </a:pPr>
            <a:r>
              <a:rPr lang="en-US" sz="1899">
                <a:solidFill>
                  <a:srgbClr val="542622"/>
                </a:solidFill>
                <a:latin typeface="Open Sans Light"/>
                <a:ea typeface="Open Sans Light"/>
                <a:cs typeface="Open Sans Light"/>
                <a:sym typeface="Open Sans Light"/>
              </a:rPr>
              <a:t>mgarciamac@unal.edu.co</a:t>
            </a:r>
          </a:p>
        </p:txBody>
      </p:sp>
      <p:sp>
        <p:nvSpPr>
          <p:cNvPr name="TextBox 23" id="23"/>
          <p:cNvSpPr txBox="true"/>
          <p:nvPr/>
        </p:nvSpPr>
        <p:spPr>
          <a:xfrm rot="0">
            <a:off x="7849121" y="7385273"/>
            <a:ext cx="2589758" cy="323215"/>
          </a:xfrm>
          <a:prstGeom prst="rect">
            <a:avLst/>
          </a:prstGeom>
        </p:spPr>
        <p:txBody>
          <a:bodyPr anchor="t" rtlCol="false" tIns="0" lIns="0" bIns="0" rIns="0">
            <a:spAutoFit/>
          </a:bodyPr>
          <a:lstStyle/>
          <a:p>
            <a:pPr algn="ctr">
              <a:lnSpc>
                <a:spcPts val="2659"/>
              </a:lnSpc>
              <a:spcBef>
                <a:spcPct val="0"/>
              </a:spcBef>
            </a:pPr>
            <a:r>
              <a:rPr lang="en-US" sz="1899">
                <a:solidFill>
                  <a:srgbClr val="542622"/>
                </a:solidFill>
                <a:latin typeface="Open Sans Light"/>
                <a:ea typeface="Open Sans Light"/>
                <a:cs typeface="Open Sans Light"/>
                <a:sym typeface="Open Sans Light"/>
              </a:rPr>
              <a:t>Sebastian Vanegas Toro</a:t>
            </a:r>
          </a:p>
        </p:txBody>
      </p:sp>
      <p:sp>
        <p:nvSpPr>
          <p:cNvPr name="TextBox 24" id="24"/>
          <p:cNvSpPr txBox="true"/>
          <p:nvPr/>
        </p:nvSpPr>
        <p:spPr>
          <a:xfrm rot="0">
            <a:off x="7896002" y="7670388"/>
            <a:ext cx="2542877" cy="323215"/>
          </a:xfrm>
          <a:prstGeom prst="rect">
            <a:avLst/>
          </a:prstGeom>
        </p:spPr>
        <p:txBody>
          <a:bodyPr anchor="t" rtlCol="false" tIns="0" lIns="0" bIns="0" rIns="0">
            <a:spAutoFit/>
          </a:bodyPr>
          <a:lstStyle/>
          <a:p>
            <a:pPr algn="ctr">
              <a:lnSpc>
                <a:spcPts val="2659"/>
              </a:lnSpc>
              <a:spcBef>
                <a:spcPct val="0"/>
              </a:spcBef>
            </a:pPr>
            <a:r>
              <a:rPr lang="en-US" sz="1899">
                <a:solidFill>
                  <a:srgbClr val="542622"/>
                </a:solidFill>
                <a:latin typeface="Open Sans Light"/>
                <a:ea typeface="Open Sans Light"/>
                <a:cs typeface="Open Sans Light"/>
                <a:sym typeface="Open Sans Light"/>
              </a:rPr>
              <a:t>svanegast@unal.edu.co</a:t>
            </a:r>
          </a:p>
        </p:txBody>
      </p:sp>
      <p:sp>
        <p:nvSpPr>
          <p:cNvPr name="TextBox 25" id="25"/>
          <p:cNvSpPr txBox="true"/>
          <p:nvPr/>
        </p:nvSpPr>
        <p:spPr>
          <a:xfrm rot="0">
            <a:off x="12808565" y="7385273"/>
            <a:ext cx="4795814" cy="323215"/>
          </a:xfrm>
          <a:prstGeom prst="rect">
            <a:avLst/>
          </a:prstGeom>
        </p:spPr>
        <p:txBody>
          <a:bodyPr anchor="t" rtlCol="false" tIns="0" lIns="0" bIns="0" rIns="0">
            <a:spAutoFit/>
          </a:bodyPr>
          <a:lstStyle/>
          <a:p>
            <a:pPr algn="ctr">
              <a:lnSpc>
                <a:spcPts val="2659"/>
              </a:lnSpc>
              <a:spcBef>
                <a:spcPct val="0"/>
              </a:spcBef>
            </a:pPr>
            <a:r>
              <a:rPr lang="en-US" sz="1899">
                <a:solidFill>
                  <a:srgbClr val="542622"/>
                </a:solidFill>
                <a:latin typeface="Open Sans Light"/>
                <a:ea typeface="Open Sans Light"/>
                <a:cs typeface="Open Sans Light"/>
                <a:sym typeface="Open Sans Light"/>
              </a:rPr>
              <a:t>Sergio Hernandez Lopez</a:t>
            </a:r>
          </a:p>
        </p:txBody>
      </p:sp>
      <p:sp>
        <p:nvSpPr>
          <p:cNvPr name="TextBox 26" id="26"/>
          <p:cNvSpPr txBox="true"/>
          <p:nvPr/>
        </p:nvSpPr>
        <p:spPr>
          <a:xfrm rot="0">
            <a:off x="13648330" y="7670388"/>
            <a:ext cx="3123307" cy="323215"/>
          </a:xfrm>
          <a:prstGeom prst="rect">
            <a:avLst/>
          </a:prstGeom>
        </p:spPr>
        <p:txBody>
          <a:bodyPr anchor="t" rtlCol="false" tIns="0" lIns="0" bIns="0" rIns="0">
            <a:spAutoFit/>
          </a:bodyPr>
          <a:lstStyle/>
          <a:p>
            <a:pPr algn="ctr">
              <a:lnSpc>
                <a:spcPts val="2659"/>
              </a:lnSpc>
              <a:spcBef>
                <a:spcPct val="0"/>
              </a:spcBef>
            </a:pPr>
            <a:r>
              <a:rPr lang="en-US" sz="1899">
                <a:solidFill>
                  <a:srgbClr val="542622"/>
                </a:solidFill>
                <a:latin typeface="Open Sans Light"/>
                <a:ea typeface="Open Sans Light"/>
                <a:cs typeface="Open Sans Light"/>
                <a:sym typeface="Open Sans Light"/>
              </a:rPr>
              <a:t>sehernandezsa@unal.edu.co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317475" y="876471"/>
            <a:ext cx="8532944" cy="853294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DA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169797" y="8846996"/>
            <a:ext cx="8871226" cy="1440004"/>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716709" y="771409"/>
            <a:ext cx="4112054" cy="667481"/>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6626800" y="0"/>
            <a:ext cx="6808334" cy="1105149"/>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936230" y="2359095"/>
            <a:ext cx="5295433" cy="5568811"/>
          </a:xfrm>
          <a:custGeom>
            <a:avLst/>
            <a:gdLst/>
            <a:ahLst/>
            <a:cxnLst/>
            <a:rect r="r" b="b" t="t" l="l"/>
            <a:pathLst>
              <a:path h="5568811" w="5295433">
                <a:moveTo>
                  <a:pt x="0" y="0"/>
                </a:moveTo>
                <a:lnTo>
                  <a:pt x="5295433" y="0"/>
                </a:lnTo>
                <a:lnTo>
                  <a:pt x="5295433" y="5568810"/>
                </a:lnTo>
                <a:lnTo>
                  <a:pt x="0" y="55688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028700" y="3443956"/>
            <a:ext cx="8866564" cy="6329881"/>
          </a:xfrm>
          <a:prstGeom prst="rect">
            <a:avLst/>
          </a:prstGeom>
        </p:spPr>
        <p:txBody>
          <a:bodyPr anchor="t" rtlCol="false" tIns="0" lIns="0" bIns="0" rIns="0">
            <a:spAutoFit/>
          </a:bodyPr>
          <a:lstStyle/>
          <a:p>
            <a:pPr algn="just">
              <a:lnSpc>
                <a:spcPts val="4954"/>
              </a:lnSpc>
            </a:pPr>
            <a:r>
              <a:rPr lang="en-US" sz="3176" spc="63">
                <a:solidFill>
                  <a:srgbClr val="000000"/>
                </a:solidFill>
                <a:latin typeface="Adelina"/>
                <a:ea typeface="Adelina"/>
                <a:cs typeface="Adelina"/>
                <a:sym typeface="Adelina"/>
              </a:rPr>
              <a:t>CapyBite es un juego de arcade que consiste en un chigüiro (capibara, carpincho) que intenta atrapar todo tipo de rica comida. </a:t>
            </a:r>
          </a:p>
          <a:p>
            <a:pPr algn="just">
              <a:lnSpc>
                <a:spcPts val="4954"/>
              </a:lnSpc>
            </a:pPr>
            <a:r>
              <a:rPr lang="en-US" sz="3176" spc="63">
                <a:solidFill>
                  <a:srgbClr val="000000"/>
                </a:solidFill>
                <a:latin typeface="Adelina"/>
                <a:ea typeface="Adelina"/>
                <a:cs typeface="Adelina"/>
                <a:sym typeface="Adelina"/>
              </a:rPr>
              <a:t>Con técnicas fáciles diseñado para ser adictivo y proporcionar diversión sin estrés. Tienes que ayudar a nuestro pequeño amigo para lograr comer la mayor cantidad de comida moviéndose de un lado a otro evitando comer la asquerosa basura.</a:t>
            </a:r>
          </a:p>
          <a:p>
            <a:pPr algn="just">
              <a:lnSpc>
                <a:spcPts val="5734"/>
              </a:lnSpc>
            </a:pPr>
          </a:p>
        </p:txBody>
      </p:sp>
      <p:sp>
        <p:nvSpPr>
          <p:cNvPr name="TextBox 16" id="16"/>
          <p:cNvSpPr txBox="true"/>
          <p:nvPr/>
        </p:nvSpPr>
        <p:spPr>
          <a:xfrm rot="0">
            <a:off x="1028700" y="1586582"/>
            <a:ext cx="8866564"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Introduccion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36999" y="876471"/>
            <a:ext cx="8532944" cy="853294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DA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919729" y="830201"/>
            <a:ext cx="4112054" cy="667481"/>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Open Sans Light"/>
                  <a:ea typeface="Open Sans Light"/>
                  <a:cs typeface="Open Sans Light"/>
                  <a:sym typeface="Open Sans Light"/>
                </a:rPr>
                <a:t>bjetic</a:t>
              </a:r>
            </a:p>
          </p:txBody>
        </p:sp>
      </p:grpSp>
      <p:grpSp>
        <p:nvGrpSpPr>
          <p:cNvPr name="Group 8" id="8"/>
          <p:cNvGrpSpPr/>
          <p:nvPr/>
        </p:nvGrpSpPr>
        <p:grpSpPr>
          <a:xfrm rot="0">
            <a:off x="-4555466" y="-46503"/>
            <a:ext cx="6808334" cy="1105149"/>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6884839" y="8713359"/>
            <a:ext cx="4112054" cy="667481"/>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5830436" y="9181851"/>
            <a:ext cx="6808334" cy="1105149"/>
            <a:chOff x="0" y="0"/>
            <a:chExt cx="2503650" cy="406400"/>
          </a:xfrm>
        </p:grpSpPr>
        <p:sp>
          <p:nvSpPr>
            <p:cNvPr name="Freeform 15" id="15"/>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6" id="16"/>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391496" y="2316875"/>
            <a:ext cx="5675954" cy="5653250"/>
          </a:xfrm>
          <a:custGeom>
            <a:avLst/>
            <a:gdLst/>
            <a:ahLst/>
            <a:cxnLst/>
            <a:rect r="r" b="b" t="t" l="l"/>
            <a:pathLst>
              <a:path h="5653250" w="5675954">
                <a:moveTo>
                  <a:pt x="0" y="0"/>
                </a:moveTo>
                <a:lnTo>
                  <a:pt x="5675954" y="0"/>
                </a:lnTo>
                <a:lnTo>
                  <a:pt x="5675954" y="5653250"/>
                </a:lnTo>
                <a:lnTo>
                  <a:pt x="0" y="5653250"/>
                </a:lnTo>
                <a:lnTo>
                  <a:pt x="0" y="0"/>
                </a:lnTo>
                <a:close/>
              </a:path>
            </a:pathLst>
          </a:custGeom>
          <a:blipFill>
            <a:blip r:embed="rId2"/>
            <a:stretch>
              <a:fillRect l="0" t="0" r="0" b="0"/>
            </a:stretch>
          </a:blipFill>
        </p:spPr>
      </p:sp>
      <p:sp>
        <p:nvSpPr>
          <p:cNvPr name="TextBox 18" id="18"/>
          <p:cNvSpPr txBox="true"/>
          <p:nvPr/>
        </p:nvSpPr>
        <p:spPr>
          <a:xfrm rot="0">
            <a:off x="8392736" y="1357842"/>
            <a:ext cx="8866564"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Objetivos</a:t>
            </a:r>
          </a:p>
        </p:txBody>
      </p:sp>
      <p:sp>
        <p:nvSpPr>
          <p:cNvPr name="TextBox 19" id="19"/>
          <p:cNvSpPr txBox="true"/>
          <p:nvPr/>
        </p:nvSpPr>
        <p:spPr>
          <a:xfrm rot="0">
            <a:off x="8392736" y="3424906"/>
            <a:ext cx="8866564" cy="6470852"/>
          </a:xfrm>
          <a:prstGeom prst="rect">
            <a:avLst/>
          </a:prstGeom>
        </p:spPr>
        <p:txBody>
          <a:bodyPr anchor="t" rtlCol="false" tIns="0" lIns="0" bIns="0" rIns="0">
            <a:spAutoFit/>
          </a:bodyPr>
          <a:lstStyle/>
          <a:p>
            <a:pPr algn="just">
              <a:lnSpc>
                <a:spcPts val="5734"/>
              </a:lnSpc>
            </a:pPr>
            <a:r>
              <a:rPr lang="en-US" sz="3676" spc="73">
                <a:solidFill>
                  <a:srgbClr val="000000"/>
                </a:solidFill>
                <a:latin typeface="Adelina"/>
                <a:ea typeface="Adelina"/>
                <a:cs typeface="Adelina"/>
                <a:sym typeface="Adelina"/>
              </a:rPr>
              <a:t>Los objetivos del juego son fáciles pero divertidos:</a:t>
            </a:r>
          </a:p>
          <a:p>
            <a:pPr algn="just">
              <a:lnSpc>
                <a:spcPts val="5734"/>
              </a:lnSpc>
            </a:pPr>
          </a:p>
          <a:p>
            <a:pPr algn="just">
              <a:lnSpc>
                <a:spcPts val="5734"/>
              </a:lnSpc>
            </a:pPr>
            <a:r>
              <a:rPr lang="en-US" sz="3676" spc="73">
                <a:solidFill>
                  <a:srgbClr val="000000"/>
                </a:solidFill>
                <a:latin typeface="Adelina"/>
                <a:ea typeface="Adelina"/>
                <a:cs typeface="Adelina"/>
                <a:sym typeface="Adelina"/>
              </a:rPr>
              <a:t>1.Recolectar la mayor cantidad de comida para superar tu puntaje.</a:t>
            </a:r>
          </a:p>
          <a:p>
            <a:pPr algn="just">
              <a:lnSpc>
                <a:spcPts val="5734"/>
              </a:lnSpc>
            </a:pPr>
            <a:r>
              <a:rPr lang="en-US" sz="3676" spc="73">
                <a:solidFill>
                  <a:srgbClr val="000000"/>
                </a:solidFill>
                <a:latin typeface="Adelina"/>
                <a:ea typeface="Adelina"/>
                <a:cs typeface="Adelina"/>
                <a:sym typeface="Adelina"/>
              </a:rPr>
              <a:t>2.Evitar dejar caer la comida.</a:t>
            </a:r>
          </a:p>
          <a:p>
            <a:pPr algn="just">
              <a:lnSpc>
                <a:spcPts val="5734"/>
              </a:lnSpc>
            </a:pPr>
            <a:r>
              <a:rPr lang="en-US" sz="3676" spc="73">
                <a:solidFill>
                  <a:srgbClr val="000000"/>
                </a:solidFill>
                <a:latin typeface="Adelina"/>
                <a:ea typeface="Adelina"/>
                <a:cs typeface="Adelina"/>
                <a:sym typeface="Adelina"/>
              </a:rPr>
              <a:t>3.No comer la basura,</a:t>
            </a:r>
          </a:p>
          <a:p>
            <a:pPr algn="just">
              <a:lnSpc>
                <a:spcPts val="5734"/>
              </a:lnSpc>
            </a:pPr>
            <a:r>
              <a:rPr lang="en-US" sz="3676" spc="73">
                <a:solidFill>
                  <a:srgbClr val="000000"/>
                </a:solidFill>
                <a:latin typeface="Adelina"/>
                <a:ea typeface="Adelina"/>
                <a:cs typeface="Adelina"/>
                <a:sym typeface="Adelina"/>
              </a:rPr>
              <a:t>4.¡Divertirte!</a:t>
            </a:r>
          </a:p>
          <a:p>
            <a:pPr algn="just">
              <a:lnSpc>
                <a:spcPts val="5734"/>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586582"/>
            <a:ext cx="16230600"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Actualizaciones o ajustes</a:t>
            </a:r>
          </a:p>
        </p:txBody>
      </p:sp>
      <p:grpSp>
        <p:nvGrpSpPr>
          <p:cNvPr name="Group 3" id="3"/>
          <p:cNvGrpSpPr/>
          <p:nvPr/>
        </p:nvGrpSpPr>
        <p:grpSpPr>
          <a:xfrm rot="0">
            <a:off x="1028700" y="9258300"/>
            <a:ext cx="2056027" cy="667481"/>
            <a:chOff x="0" y="0"/>
            <a:chExt cx="1251825" cy="406400"/>
          </a:xfrm>
        </p:grpSpPr>
        <p:sp>
          <p:nvSpPr>
            <p:cNvPr name="Freeform 4" id="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5" id="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380058" y="9258300"/>
            <a:ext cx="2056027" cy="667481"/>
            <a:chOff x="0" y="0"/>
            <a:chExt cx="1251825" cy="406400"/>
          </a:xfrm>
        </p:grpSpPr>
        <p:sp>
          <p:nvSpPr>
            <p:cNvPr name="Freeform 7" id="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8" id="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5731360" y="9258300"/>
            <a:ext cx="2056027" cy="667481"/>
            <a:chOff x="0" y="0"/>
            <a:chExt cx="1251825" cy="406400"/>
          </a:xfrm>
        </p:grpSpPr>
        <p:sp>
          <p:nvSpPr>
            <p:cNvPr name="Freeform 10" id="10"/>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1" id="11"/>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8082662" y="9258300"/>
            <a:ext cx="2056027" cy="667481"/>
            <a:chOff x="0" y="0"/>
            <a:chExt cx="1251825" cy="406400"/>
          </a:xfrm>
        </p:grpSpPr>
        <p:sp>
          <p:nvSpPr>
            <p:cNvPr name="Freeform 13" id="1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4" id="1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433964" y="9258300"/>
            <a:ext cx="2056027" cy="667481"/>
            <a:chOff x="0" y="0"/>
            <a:chExt cx="1251825" cy="406400"/>
          </a:xfrm>
        </p:grpSpPr>
        <p:sp>
          <p:nvSpPr>
            <p:cNvPr name="Freeform 16" id="1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7" id="1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2785266" y="9258300"/>
            <a:ext cx="2056027" cy="667481"/>
            <a:chOff x="0" y="0"/>
            <a:chExt cx="1251825" cy="406400"/>
          </a:xfrm>
        </p:grpSpPr>
        <p:sp>
          <p:nvSpPr>
            <p:cNvPr name="Freeform 19" id="1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0" id="2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5136568" y="9258300"/>
            <a:ext cx="2056027" cy="667481"/>
            <a:chOff x="0" y="0"/>
            <a:chExt cx="1251825" cy="406400"/>
          </a:xfrm>
        </p:grpSpPr>
        <p:sp>
          <p:nvSpPr>
            <p:cNvPr name="Freeform 22" id="2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3" id="2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7487870" y="9258300"/>
            <a:ext cx="2056027" cy="667481"/>
            <a:chOff x="0" y="0"/>
            <a:chExt cx="1251825" cy="406400"/>
          </a:xfrm>
        </p:grpSpPr>
        <p:sp>
          <p:nvSpPr>
            <p:cNvPr name="Freeform 25" id="2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6" id="2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1322602" y="9258300"/>
            <a:ext cx="2056027" cy="667481"/>
            <a:chOff x="0" y="0"/>
            <a:chExt cx="1251825" cy="406400"/>
          </a:xfrm>
        </p:grpSpPr>
        <p:sp>
          <p:nvSpPr>
            <p:cNvPr name="Freeform 28" id="2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9" id="2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1028700" y="3415381"/>
            <a:ext cx="16230600" cy="5290133"/>
          </a:xfrm>
          <a:prstGeom prst="rect">
            <a:avLst/>
          </a:prstGeom>
        </p:spPr>
        <p:txBody>
          <a:bodyPr anchor="t" rtlCol="false" tIns="0" lIns="0" bIns="0" rIns="0">
            <a:spAutoFit/>
          </a:bodyPr>
          <a:lstStyle/>
          <a:p>
            <a:pPr algn="just">
              <a:lnSpc>
                <a:spcPts val="6046"/>
              </a:lnSpc>
            </a:pPr>
            <a:r>
              <a:rPr lang="en-US" sz="3876" spc="77">
                <a:solidFill>
                  <a:srgbClr val="000000"/>
                </a:solidFill>
                <a:latin typeface="Adelina"/>
                <a:ea typeface="Adelina"/>
                <a:cs typeface="Adelina"/>
                <a:sym typeface="Adelina"/>
              </a:rPr>
              <a:t>Actualizaciones en trabajo</a:t>
            </a:r>
          </a:p>
          <a:p>
            <a:pPr algn="just">
              <a:lnSpc>
                <a:spcPts val="6046"/>
              </a:lnSpc>
            </a:pPr>
          </a:p>
          <a:p>
            <a:pPr algn="just">
              <a:lnSpc>
                <a:spcPts val="6046"/>
              </a:lnSpc>
            </a:pPr>
            <a:r>
              <a:rPr lang="en-US" sz="3876" spc="77">
                <a:solidFill>
                  <a:srgbClr val="000000"/>
                </a:solidFill>
                <a:latin typeface="Adelina"/>
                <a:ea typeface="Adelina"/>
                <a:cs typeface="Adelina"/>
                <a:sym typeface="Adelina"/>
              </a:rPr>
              <a:t>1.  Que la velocidad incremente a medida que el puntaje aumenta.</a:t>
            </a:r>
          </a:p>
          <a:p>
            <a:pPr algn="just">
              <a:lnSpc>
                <a:spcPts val="6046"/>
              </a:lnSpc>
            </a:pPr>
            <a:r>
              <a:rPr lang="en-US" sz="3876" spc="77">
                <a:solidFill>
                  <a:srgbClr val="000000"/>
                </a:solidFill>
                <a:latin typeface="Adelina"/>
                <a:ea typeface="Adelina"/>
                <a:cs typeface="Adelina"/>
                <a:sym typeface="Adelina"/>
              </a:rPr>
              <a:t>2. La implementación del game over al comer una basura,</a:t>
            </a:r>
          </a:p>
          <a:p>
            <a:pPr algn="just">
              <a:lnSpc>
                <a:spcPts val="6046"/>
              </a:lnSpc>
            </a:pPr>
            <a:r>
              <a:rPr lang="en-US" sz="3876" spc="77">
                <a:solidFill>
                  <a:srgbClr val="000000"/>
                </a:solidFill>
                <a:latin typeface="Adelina"/>
                <a:ea typeface="Adelina"/>
                <a:cs typeface="Adelina"/>
                <a:sym typeface="Adelina"/>
              </a:rPr>
              <a:t>3. Que no salte el game over al dejar caer la basura.</a:t>
            </a:r>
          </a:p>
          <a:p>
            <a:pPr algn="just">
              <a:lnSpc>
                <a:spcPts val="6046"/>
              </a:lnSpc>
            </a:pPr>
            <a:r>
              <a:rPr lang="en-US" sz="3876" spc="77">
                <a:solidFill>
                  <a:srgbClr val="000000"/>
                </a:solidFill>
                <a:latin typeface="Adelina"/>
                <a:ea typeface="Adelina"/>
                <a:cs typeface="Adelina"/>
                <a:sym typeface="Adelina"/>
              </a:rPr>
              <a:t>4. Agregar los nuevos assets del personaje, la comida, el fondo y la basura.</a:t>
            </a:r>
          </a:p>
          <a:p>
            <a:pPr algn="just">
              <a:lnSpc>
                <a:spcPts val="604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118079" y="710985"/>
            <a:ext cx="12051841" cy="1698626"/>
          </a:xfrm>
          <a:prstGeom prst="rect">
            <a:avLst/>
          </a:prstGeom>
        </p:spPr>
        <p:txBody>
          <a:bodyPr anchor="t" rtlCol="false" tIns="0" lIns="0" bIns="0" rIns="0">
            <a:spAutoFit/>
          </a:bodyPr>
          <a:lstStyle/>
          <a:p>
            <a:pPr algn="ctr">
              <a:lnSpc>
                <a:spcPts val="13999"/>
              </a:lnSpc>
            </a:pPr>
            <a:r>
              <a:rPr lang="en-US" sz="9999">
                <a:solidFill>
                  <a:srgbClr val="FF1616"/>
                </a:solidFill>
                <a:latin typeface="Fredoka"/>
                <a:ea typeface="Fredoka"/>
                <a:cs typeface="Fredoka"/>
                <a:sym typeface="Fredoka"/>
              </a:rPr>
              <a:t>Tecnologias</a:t>
            </a:r>
          </a:p>
        </p:txBody>
      </p:sp>
      <p:grpSp>
        <p:nvGrpSpPr>
          <p:cNvPr name="Group 3" id="3"/>
          <p:cNvGrpSpPr/>
          <p:nvPr/>
        </p:nvGrpSpPr>
        <p:grpSpPr>
          <a:xfrm rot="0">
            <a:off x="1028700" y="9258300"/>
            <a:ext cx="2056027" cy="667481"/>
            <a:chOff x="0" y="0"/>
            <a:chExt cx="1251825" cy="406400"/>
          </a:xfrm>
        </p:grpSpPr>
        <p:sp>
          <p:nvSpPr>
            <p:cNvPr name="Freeform 4" id="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5" id="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22602" y="9258300"/>
            <a:ext cx="2056027" cy="667481"/>
            <a:chOff x="0" y="0"/>
            <a:chExt cx="1251825" cy="406400"/>
          </a:xfrm>
        </p:grpSpPr>
        <p:sp>
          <p:nvSpPr>
            <p:cNvPr name="Freeform 7" id="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5136568" y="9258300"/>
            <a:ext cx="2056027" cy="667481"/>
            <a:chOff x="0" y="0"/>
            <a:chExt cx="1251825" cy="406400"/>
          </a:xfrm>
        </p:grpSpPr>
        <p:sp>
          <p:nvSpPr>
            <p:cNvPr name="Freeform 10" id="10"/>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1" id="11"/>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7487870" y="9258300"/>
            <a:ext cx="2056027" cy="667481"/>
            <a:chOff x="0" y="0"/>
            <a:chExt cx="1251825" cy="406400"/>
          </a:xfrm>
        </p:grpSpPr>
        <p:sp>
          <p:nvSpPr>
            <p:cNvPr name="Freeform 13" id="1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7468254" y="-2322791"/>
            <a:ext cx="3351491" cy="335149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9837507" y="2869365"/>
            <a:ext cx="5961698" cy="5929180"/>
          </a:xfrm>
          <a:custGeom>
            <a:avLst/>
            <a:gdLst/>
            <a:ahLst/>
            <a:cxnLst/>
            <a:rect r="r" b="b" t="t" l="l"/>
            <a:pathLst>
              <a:path h="5929180" w="5961698">
                <a:moveTo>
                  <a:pt x="0" y="0"/>
                </a:moveTo>
                <a:lnTo>
                  <a:pt x="5961698" y="0"/>
                </a:lnTo>
                <a:lnTo>
                  <a:pt x="5961698" y="5929180"/>
                </a:lnTo>
                <a:lnTo>
                  <a:pt x="0" y="5929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1940973" y="2755065"/>
            <a:ext cx="7203027" cy="6043480"/>
          </a:xfrm>
          <a:prstGeom prst="rect">
            <a:avLst/>
          </a:prstGeom>
        </p:spPr>
        <p:txBody>
          <a:bodyPr anchor="t" rtlCol="false" tIns="0" lIns="0" bIns="0" rIns="0">
            <a:spAutoFit/>
          </a:bodyPr>
          <a:lstStyle/>
          <a:p>
            <a:pPr algn="just">
              <a:lnSpc>
                <a:spcPts val="5367"/>
              </a:lnSpc>
            </a:pPr>
            <a:r>
              <a:rPr lang="en-US" sz="3440" spc="68">
                <a:solidFill>
                  <a:srgbClr val="000000"/>
                </a:solidFill>
                <a:latin typeface="Adelina"/>
                <a:ea typeface="Adelina"/>
                <a:cs typeface="Adelina"/>
                <a:sym typeface="Adelina"/>
              </a:rPr>
              <a:t>Python fue el lenguaje de programación que usamos para programar todo el juego. Todos los componentes de lógica, gráficos y sonidos fueron gestionados a través de las siguientes bibliotecas de Python: PyGame la cual es una biblioteca para la creacion de juegos.</a:t>
            </a:r>
          </a:p>
          <a:p>
            <a:pPr algn="just">
              <a:lnSpc>
                <a:spcPts val="536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376874" y="924876"/>
            <a:ext cx="8532944" cy="853294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DA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58541" y="830201"/>
            <a:ext cx="4112054" cy="667481"/>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710220" y="-46503"/>
            <a:ext cx="6808334" cy="1105149"/>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779449" y="8713359"/>
            <a:ext cx="4112054" cy="667481"/>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4127589" y="9181851"/>
            <a:ext cx="6808334" cy="1105149"/>
            <a:chOff x="0" y="0"/>
            <a:chExt cx="2503650" cy="406400"/>
          </a:xfrm>
        </p:grpSpPr>
        <p:sp>
          <p:nvSpPr>
            <p:cNvPr name="Freeform 15" id="15"/>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6" id="16"/>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11840047" y="2995472"/>
            <a:ext cx="5606598" cy="4296056"/>
          </a:xfrm>
          <a:custGeom>
            <a:avLst/>
            <a:gdLst/>
            <a:ahLst/>
            <a:cxnLst/>
            <a:rect r="r" b="b" t="t" l="l"/>
            <a:pathLst>
              <a:path h="4296056" w="5606598">
                <a:moveTo>
                  <a:pt x="0" y="0"/>
                </a:moveTo>
                <a:lnTo>
                  <a:pt x="5606598" y="0"/>
                </a:lnTo>
                <a:lnTo>
                  <a:pt x="5606598" y="4296056"/>
                </a:lnTo>
                <a:lnTo>
                  <a:pt x="0" y="4296056"/>
                </a:lnTo>
                <a:lnTo>
                  <a:pt x="0" y="0"/>
                </a:lnTo>
                <a:close/>
              </a:path>
            </a:pathLst>
          </a:custGeom>
          <a:blipFill>
            <a:blip r:embed="rId2"/>
            <a:stretch>
              <a:fillRect l="0" t="0" r="0" b="0"/>
            </a:stretch>
          </a:blipFill>
        </p:spPr>
      </p:sp>
      <p:sp>
        <p:nvSpPr>
          <p:cNvPr name="TextBox 18" id="18"/>
          <p:cNvSpPr txBox="true"/>
          <p:nvPr/>
        </p:nvSpPr>
        <p:spPr>
          <a:xfrm rot="0">
            <a:off x="1176935" y="1480191"/>
            <a:ext cx="8866564"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Diseño</a:t>
            </a:r>
          </a:p>
        </p:txBody>
      </p:sp>
      <p:sp>
        <p:nvSpPr>
          <p:cNvPr name="TextBox 19" id="19"/>
          <p:cNvSpPr txBox="true"/>
          <p:nvPr/>
        </p:nvSpPr>
        <p:spPr>
          <a:xfrm rot="0">
            <a:off x="1028700" y="3424906"/>
            <a:ext cx="8866564" cy="5023052"/>
          </a:xfrm>
          <a:prstGeom prst="rect">
            <a:avLst/>
          </a:prstGeom>
        </p:spPr>
        <p:txBody>
          <a:bodyPr anchor="t" rtlCol="false" tIns="0" lIns="0" bIns="0" rIns="0">
            <a:spAutoFit/>
          </a:bodyPr>
          <a:lstStyle/>
          <a:p>
            <a:pPr algn="just">
              <a:lnSpc>
                <a:spcPts val="5734"/>
              </a:lnSpc>
            </a:pPr>
            <a:r>
              <a:rPr lang="en-US" sz="3676" spc="73">
                <a:solidFill>
                  <a:srgbClr val="000000"/>
                </a:solidFill>
                <a:latin typeface="Adelina"/>
                <a:ea typeface="Adelina"/>
                <a:cs typeface="Adelina"/>
                <a:sym typeface="Adelina"/>
              </a:rPr>
              <a:t>Uno de nuestros objetivos al comenzar a diseñar el juego era centrarnos en que la interfaz fuera lo más adorable posible, con una paleta de colores pastel, tipografías suaves e “infantiles”, personaje reconocible y adorable como lo es un capibara, y musica ambiental suave concorde al juego</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938577" y="445143"/>
            <a:ext cx="12410846"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Funciones</a:t>
            </a:r>
          </a:p>
        </p:txBody>
      </p:sp>
      <p:grpSp>
        <p:nvGrpSpPr>
          <p:cNvPr name="Group 3" id="3"/>
          <p:cNvGrpSpPr/>
          <p:nvPr/>
        </p:nvGrpSpPr>
        <p:grpSpPr>
          <a:xfrm rot="0">
            <a:off x="-866302" y="0"/>
            <a:ext cx="4147666" cy="1543050"/>
            <a:chOff x="0" y="0"/>
            <a:chExt cx="1092389" cy="406400"/>
          </a:xfrm>
        </p:grpSpPr>
        <p:sp>
          <p:nvSpPr>
            <p:cNvPr name="Freeform 4" id="4"/>
            <p:cNvSpPr/>
            <p:nvPr/>
          </p:nvSpPr>
          <p:spPr>
            <a:xfrm flipH="false" flipV="false" rot="0">
              <a:off x="0" y="0"/>
              <a:ext cx="1092389" cy="406400"/>
            </a:xfrm>
            <a:custGeom>
              <a:avLst/>
              <a:gdLst/>
              <a:ahLst/>
              <a:cxnLst/>
              <a:rect r="r" b="b" t="t" l="l"/>
              <a:pathLst>
                <a:path h="406400" w="1092389">
                  <a:moveTo>
                    <a:pt x="889189" y="0"/>
                  </a:moveTo>
                  <a:cubicBezTo>
                    <a:pt x="1001414" y="0"/>
                    <a:pt x="1092389" y="90976"/>
                    <a:pt x="1092389" y="203200"/>
                  </a:cubicBezTo>
                  <a:cubicBezTo>
                    <a:pt x="1092389" y="315424"/>
                    <a:pt x="1001414" y="406400"/>
                    <a:pt x="889189"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109238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718060" y="1209310"/>
            <a:ext cx="4112054" cy="667481"/>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921613" y="-514599"/>
            <a:ext cx="7794074" cy="1105149"/>
            <a:chOff x="0" y="0"/>
            <a:chExt cx="2866139" cy="406400"/>
          </a:xfrm>
        </p:grpSpPr>
        <p:sp>
          <p:nvSpPr>
            <p:cNvPr name="Freeform 10" id="10"/>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1" id="11"/>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5172319" y="8743950"/>
            <a:ext cx="3780351" cy="1543050"/>
            <a:chOff x="0" y="0"/>
            <a:chExt cx="995648" cy="406400"/>
          </a:xfrm>
        </p:grpSpPr>
        <p:sp>
          <p:nvSpPr>
            <p:cNvPr name="Freeform 13" id="13"/>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4" id="14"/>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6896643" y="8292062"/>
            <a:ext cx="4112054" cy="667481"/>
            <a:chOff x="0" y="0"/>
            <a:chExt cx="2503650" cy="406400"/>
          </a:xfrm>
        </p:grpSpPr>
        <p:sp>
          <p:nvSpPr>
            <p:cNvPr name="Freeform 16" id="1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7" id="1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3716000" y="9696325"/>
            <a:ext cx="7292697" cy="1105149"/>
            <a:chOff x="0" y="0"/>
            <a:chExt cx="2681766" cy="406400"/>
          </a:xfrm>
        </p:grpSpPr>
        <p:sp>
          <p:nvSpPr>
            <p:cNvPr name="Freeform 19" id="19"/>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0" id="20"/>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922775" y="2622709"/>
            <a:ext cx="14442450" cy="6470852"/>
          </a:xfrm>
          <a:prstGeom prst="rect">
            <a:avLst/>
          </a:prstGeom>
        </p:spPr>
        <p:txBody>
          <a:bodyPr anchor="t" rtlCol="false" tIns="0" lIns="0" bIns="0" rIns="0">
            <a:spAutoFit/>
          </a:bodyPr>
          <a:lstStyle/>
          <a:p>
            <a:pPr algn="just">
              <a:lnSpc>
                <a:spcPts val="5734"/>
              </a:lnSpc>
            </a:pPr>
            <a:r>
              <a:rPr lang="en-US" sz="3676" spc="73">
                <a:solidFill>
                  <a:srgbClr val="000000"/>
                </a:solidFill>
                <a:latin typeface="Adelina"/>
                <a:ea typeface="Adelina"/>
                <a:cs typeface="Adelina"/>
                <a:sym typeface="Adelina"/>
              </a:rPr>
              <a:t>Control de personaje: El jugador puede controlar al chigüiro moviéndolo a la izquierda o derecha usando las teclas de dirección. Esta funcionalidad es clave para permitir al jugador interactuar con el juego para recolectar la comida que cae y evitar la basura.</a:t>
            </a:r>
          </a:p>
          <a:p>
            <a:pPr algn="just">
              <a:lnSpc>
                <a:spcPts val="5734"/>
              </a:lnSpc>
            </a:pPr>
          </a:p>
          <a:p>
            <a:pPr algn="just">
              <a:lnSpc>
                <a:spcPts val="5734"/>
              </a:lnSpc>
            </a:pPr>
            <a:r>
              <a:rPr lang="en-US" sz="3676" spc="73">
                <a:solidFill>
                  <a:srgbClr val="000000"/>
                </a:solidFill>
                <a:latin typeface="Adelina"/>
                <a:ea typeface="Adelina"/>
                <a:cs typeface="Adelina"/>
                <a:sym typeface="Adelina"/>
              </a:rPr>
              <a:t>Generación de la comida: Obviamente en este tipo de juego la gracia es la aparición aleatoria de la comida, dándole al jugador un desafío al no saber por donde caerá la siguiente comida.</a:t>
            </a:r>
          </a:p>
          <a:p>
            <a:pPr algn="just">
              <a:lnSpc>
                <a:spcPts val="5734"/>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70548" y="771409"/>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931865" y="0"/>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4240" y="8846996"/>
            <a:ext cx="8871226" cy="1440004"/>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313841" y="2208112"/>
            <a:ext cx="17660317" cy="5746952"/>
          </a:xfrm>
          <a:prstGeom prst="rect">
            <a:avLst/>
          </a:prstGeom>
        </p:spPr>
        <p:txBody>
          <a:bodyPr anchor="t" rtlCol="false" tIns="0" lIns="0" bIns="0" rIns="0">
            <a:spAutoFit/>
          </a:bodyPr>
          <a:lstStyle/>
          <a:p>
            <a:pPr algn="just">
              <a:lnSpc>
                <a:spcPts val="5734"/>
              </a:lnSpc>
            </a:pPr>
            <a:r>
              <a:rPr lang="en-US" sz="3676" spc="73">
                <a:solidFill>
                  <a:srgbClr val="000000"/>
                </a:solidFill>
                <a:latin typeface="Adelina"/>
                <a:ea typeface="Adelina"/>
                <a:cs typeface="Adelina"/>
                <a:sym typeface="Adelina"/>
              </a:rPr>
              <a:t>Detección de colisiones y game over: La idea de las colisiones es simple, si la comida golpea al jugador ganaras un punto, Si la comida sale de la pantalla saltará la pantalla de game over, igualmente que si comes la basura.</a:t>
            </a:r>
          </a:p>
          <a:p>
            <a:pPr algn="just">
              <a:lnSpc>
                <a:spcPts val="5734"/>
              </a:lnSpc>
            </a:pPr>
          </a:p>
          <a:p>
            <a:pPr algn="just">
              <a:lnSpc>
                <a:spcPts val="5734"/>
              </a:lnSpc>
            </a:pPr>
            <a:r>
              <a:rPr lang="en-US" sz="3676" spc="73">
                <a:solidFill>
                  <a:srgbClr val="000000"/>
                </a:solidFill>
                <a:latin typeface="Adelina"/>
                <a:ea typeface="Adelina"/>
                <a:cs typeface="Adelina"/>
                <a:sym typeface="Adelina"/>
              </a:rPr>
              <a:t>Aumento de la velocidad: Igualmente con el aumento de la velocidad, a medida de querecojas comida y ganes puntos, la velocidad aumentará un poco generando así más dinamismo al juego.</a:t>
            </a:r>
          </a:p>
          <a:p>
            <a:pPr algn="just">
              <a:lnSpc>
                <a:spcPts val="573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DAGPrN0IOC4</dc:identifier>
  <dcterms:modified xsi:type="dcterms:W3CDTF">2011-08-01T06:04:30Z</dcterms:modified>
  <cp:revision>1</cp:revision>
  <dc:title>Presentación para Proyectos Simple Rojo y Naranja</dc:title>
</cp:coreProperties>
</file>