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7591C-F91B-C27C-C99D-F9ACEE6AA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4814E9-27CE-97F0-4233-2FB261E23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797036-ED54-A020-A6F4-BE11A3A60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78F4-5390-4AFC-BCFA-FB5B2EC36A62}" type="datetimeFigureOut">
              <a:rPr lang="es-AR" smtClean="0"/>
              <a:t>6/4/2024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020B22-F822-B96D-12AA-A6A69F9D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D7B40-6D8D-4FF4-584C-EA2BC67A2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0E3D-2750-44DF-A455-4ECBC7A1D6B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81961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3C90A-0E44-BD4A-6F10-84880E166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14F00E8-289C-3C36-2F28-DEE62BD04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979397-AB07-3802-0B06-89B8C9949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78F4-5390-4AFC-BCFA-FB5B2EC36A62}" type="datetimeFigureOut">
              <a:rPr lang="es-AR" smtClean="0"/>
              <a:t>6/4/2024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926162-E0D5-75C9-5915-7F31A12B4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DE89B0-DF88-BB7A-10A0-4B094C9D3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0E3D-2750-44DF-A455-4ECBC7A1D6B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950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A4567EE-E30B-0B56-348E-9BA2D56C0D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7CAAAA4-0959-4621-A348-3964272CD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C9F1D0-AFA8-AA86-22E2-A028D2A0D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78F4-5390-4AFC-BCFA-FB5B2EC36A62}" type="datetimeFigureOut">
              <a:rPr lang="es-AR" smtClean="0"/>
              <a:t>6/4/2024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0F8764-2EA7-E3FE-6ED5-3B1B8AC0C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C34374-B987-9732-EC82-BC0790D28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0E3D-2750-44DF-A455-4ECBC7A1D6B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19605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A25B1-C92C-69BD-7DBE-AEB8B74CF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93D7EF-E090-FEA0-083E-8BB88B5FE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0C01ED-7FFE-CC4F-D1D5-F619E6E6D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78F4-5390-4AFC-BCFA-FB5B2EC36A62}" type="datetimeFigureOut">
              <a:rPr lang="es-AR" smtClean="0"/>
              <a:t>6/4/2024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3B41A0-9D6C-791D-5098-40629DC95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23869C-09CD-E995-42D0-F9186C6AA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0E3D-2750-44DF-A455-4ECBC7A1D6B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61439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377A96-020E-8B27-4586-4F17035C5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84E96C-654D-54B3-C859-989E92D78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6F5FC6-45F4-B772-92B8-E376F411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78F4-5390-4AFC-BCFA-FB5B2EC36A62}" type="datetimeFigureOut">
              <a:rPr lang="es-AR" smtClean="0"/>
              <a:t>6/4/2024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E0666E-AA62-31CF-1AC2-0075A36D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51B29B-C787-DC84-73E0-CDF8173E6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0E3D-2750-44DF-A455-4ECBC7A1D6B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8944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75719-B78E-17FE-7B02-943182E40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40A8A1-5B99-D554-30C0-CE07F75597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81BAAA-2DF5-B9DF-5969-B446C652F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DA08296-E1D3-5725-AA46-D14101F7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78F4-5390-4AFC-BCFA-FB5B2EC36A62}" type="datetimeFigureOut">
              <a:rPr lang="es-AR" smtClean="0"/>
              <a:t>6/4/2024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4E27FA7-5103-3096-86E5-18896A442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5087CFC-C3B1-E3C9-3EB9-C086C3F61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0E3D-2750-44DF-A455-4ECBC7A1D6B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998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1CCCE-C679-0ED4-F901-8E6D974EC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FB6CE2-8DAB-CD47-D9AF-E75CCFE82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EEC70E1-1876-02F1-9AFF-206C1CFB8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5C685E2-A6B7-E8E0-E0A4-1B4CBCCD1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62EADF2-493E-2002-D712-FD73A0806A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C0B4267-5CB8-B60B-5979-35A6959BC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78F4-5390-4AFC-BCFA-FB5B2EC36A62}" type="datetimeFigureOut">
              <a:rPr lang="es-AR" smtClean="0"/>
              <a:t>6/4/2024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7E39C08-DFEC-F1BD-8024-FEAFE93C0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8F4D878-5B62-E82E-912E-DFC7B9D5A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0E3D-2750-44DF-A455-4ECBC7A1D6B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49631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4BB0CF-DE05-7F08-3D58-5C0E0F5EE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7BA6233-2B82-EE10-11FD-0BFC4E379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78F4-5390-4AFC-BCFA-FB5B2EC36A62}" type="datetimeFigureOut">
              <a:rPr lang="es-AR" smtClean="0"/>
              <a:t>6/4/2024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3897165-B808-C2BB-A7C7-9D21FB1F5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0879FA-E79F-D9C2-1421-C7D69F1B0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0E3D-2750-44DF-A455-4ECBC7A1D6B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00522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3B44D6D-A60B-21BF-037F-B51D9B81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78F4-5390-4AFC-BCFA-FB5B2EC36A62}" type="datetimeFigureOut">
              <a:rPr lang="es-AR" smtClean="0"/>
              <a:t>6/4/2024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C6E73E0-50BE-F938-8FD7-A5787E47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275BD90-35A1-E088-78E4-F3B8361EB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0E3D-2750-44DF-A455-4ECBC7A1D6B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5874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2DFF29-8D5C-6E49-E861-8479B42AA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B623FE-6DC4-0F81-DE77-0699D0142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6021679-953B-9DDA-0914-CD8E965EB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2A422F-C9F5-DAD9-0BFD-79E73D3F8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78F4-5390-4AFC-BCFA-FB5B2EC36A62}" type="datetimeFigureOut">
              <a:rPr lang="es-AR" smtClean="0"/>
              <a:t>6/4/2024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8C0F9F-65D6-57E0-16DD-D9A09AD5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1006B20-7B18-3772-61B4-84AE53463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0E3D-2750-44DF-A455-4ECBC7A1D6B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2696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50AF65-8341-CC38-EFB1-DBC95085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C12B691-CECF-75A0-49A5-3E50CFAE4B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8DD3925-775E-22B0-3A43-2FD52F47C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1139C8-EF2F-2570-BCBC-509A967DF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78F4-5390-4AFC-BCFA-FB5B2EC36A62}" type="datetimeFigureOut">
              <a:rPr lang="es-AR" smtClean="0"/>
              <a:t>6/4/2024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E61FAD-C334-B42A-A8A0-C29F3D44B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9369E0-1157-9303-0A35-B323047C3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0E3D-2750-44DF-A455-4ECBC7A1D6B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971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148F338-608C-01A8-2006-616F63B6B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2EC6-E266-17AA-FD27-519A90837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F48A22-DA9E-72CF-1E0F-018CC16C4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EE78F4-5390-4AFC-BCFA-FB5B2EC36A62}" type="datetimeFigureOut">
              <a:rPr lang="es-AR" smtClean="0"/>
              <a:t>6/4/2024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4E4B5A-C606-483D-D6C7-3AA5AC61B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B32C72-E9CE-E6F7-DED5-0A613C858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360E3D-2750-44DF-A455-4ECBC7A1D6B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8170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A6266D-46BF-A5FE-BC63-F488F855F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556"/>
            <a:ext cx="9144000" cy="901674"/>
          </a:xfrm>
        </p:spPr>
        <p:txBody>
          <a:bodyPr>
            <a:normAutofit fontScale="90000"/>
          </a:bodyPr>
          <a:lstStyle/>
          <a:p>
            <a:r>
              <a:rPr lang="es-AR" dirty="0">
                <a:latin typeface="Tw Cen MT" panose="020B0602020104020603" pitchFamily="34" charset="0"/>
              </a:rPr>
              <a:t>Colaterales plexo braquial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EFE739F-141A-11F5-8626-9721D6BFD5F5}"/>
              </a:ext>
            </a:extLst>
          </p:cNvPr>
          <p:cNvSpPr txBox="1"/>
          <p:nvPr/>
        </p:nvSpPr>
        <p:spPr>
          <a:xfrm>
            <a:off x="1204765" y="1429700"/>
            <a:ext cx="1849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latin typeface="Tw Cen MT" panose="020B0602020104020603" pitchFamily="34" charset="0"/>
              </a:rPr>
              <a:t>Ramos anteriores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0613A91-BE11-1598-F569-03A563296EC8}"/>
              </a:ext>
            </a:extLst>
          </p:cNvPr>
          <p:cNvSpPr txBox="1"/>
          <p:nvPr/>
        </p:nvSpPr>
        <p:spPr>
          <a:xfrm>
            <a:off x="4439586" y="1429700"/>
            <a:ext cx="4470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Nv</a:t>
            </a:r>
            <a:r>
              <a:rPr lang="es-AR" b="1" dirty="0">
                <a:solidFill>
                  <a:schemeClr val="tx2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. Subclavio </a:t>
            </a:r>
            <a:r>
              <a:rPr lang="es-AR" dirty="0">
                <a:latin typeface="Tw Cen MT" panose="020B0602020104020603" pitchFamily="34" charset="0"/>
                <a:sym typeface="Wingdings" panose="05000000000000000000" pitchFamily="2" charset="2"/>
              </a:rPr>
              <a:t> TS - C4 - C6  m. subclavio</a:t>
            </a:r>
            <a:endParaRPr lang="es-AR" dirty="0">
              <a:latin typeface="Tw Cen MT" panose="020B0602020104020603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25093C8-6249-F197-60CF-BC898A42CC2D}"/>
              </a:ext>
            </a:extLst>
          </p:cNvPr>
          <p:cNvSpPr txBox="1"/>
          <p:nvPr/>
        </p:nvSpPr>
        <p:spPr>
          <a:xfrm>
            <a:off x="4439586" y="1845198"/>
            <a:ext cx="3953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Nv</a:t>
            </a:r>
            <a:r>
              <a:rPr lang="es-AR" b="1" dirty="0">
                <a:solidFill>
                  <a:schemeClr val="tx2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. Pectoral lateral </a:t>
            </a:r>
            <a:r>
              <a:rPr lang="es-AR" dirty="0">
                <a:latin typeface="Tw Cen MT" panose="020B0602020104020603" pitchFamily="34" charset="0"/>
                <a:sym typeface="Wingdings" panose="05000000000000000000" pitchFamily="2" charset="2"/>
              </a:rPr>
              <a:t> surge del</a:t>
            </a:r>
            <a:br>
              <a:rPr lang="es-AR" dirty="0">
                <a:latin typeface="Tw Cen MT" panose="020B0602020104020603" pitchFamily="34" charset="0"/>
                <a:sym typeface="Wingdings" panose="05000000000000000000" pitchFamily="2" charset="2"/>
              </a:rPr>
            </a:br>
            <a:r>
              <a:rPr lang="es-AR" dirty="0">
                <a:latin typeface="Tw Cen MT" panose="020B0602020104020603" pitchFamily="34" charset="0"/>
                <a:sym typeface="Wingdings" panose="05000000000000000000" pitchFamily="2" charset="2"/>
              </a:rPr>
              <a:t>fascículo lateral  m. pectorales</a:t>
            </a:r>
            <a:r>
              <a:rPr lang="es-AR" b="1" dirty="0">
                <a:latin typeface="Tw Cen MT" panose="020B0602020104020603" pitchFamily="34" charset="0"/>
                <a:sym typeface="Wingdings" panose="05000000000000000000" pitchFamily="2" charset="2"/>
              </a:rPr>
              <a:t> &gt; </a:t>
            </a:r>
            <a:r>
              <a:rPr lang="es-AR" dirty="0">
                <a:latin typeface="Tw Cen MT" panose="020B0602020104020603" pitchFamily="34" charset="0"/>
                <a:sym typeface="Wingdings" panose="05000000000000000000" pitchFamily="2" charset="2"/>
              </a:rPr>
              <a:t>y &lt;</a:t>
            </a:r>
            <a:endParaRPr lang="es-AR" dirty="0">
              <a:latin typeface="Tw Cen MT" panose="020B0602020104020603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5BAA1B5-7005-5589-E2A6-F85DC3C2FA8E}"/>
              </a:ext>
            </a:extLst>
          </p:cNvPr>
          <p:cNvSpPr txBox="1"/>
          <p:nvPr/>
        </p:nvSpPr>
        <p:spPr>
          <a:xfrm>
            <a:off x="4439586" y="2530650"/>
            <a:ext cx="3777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Nv</a:t>
            </a:r>
            <a:r>
              <a:rPr lang="es-AR" b="1" dirty="0">
                <a:solidFill>
                  <a:schemeClr val="tx2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. Pectoral medial </a:t>
            </a:r>
            <a:r>
              <a:rPr lang="es-AR" dirty="0">
                <a:latin typeface="Tw Cen MT" panose="020B0602020104020603" pitchFamily="34" charset="0"/>
                <a:sym typeface="Wingdings" panose="05000000000000000000" pitchFamily="2" charset="2"/>
              </a:rPr>
              <a:t> surge del</a:t>
            </a:r>
            <a:br>
              <a:rPr lang="es-AR" dirty="0">
                <a:latin typeface="Tw Cen MT" panose="020B0602020104020603" pitchFamily="34" charset="0"/>
                <a:sym typeface="Wingdings" panose="05000000000000000000" pitchFamily="2" charset="2"/>
              </a:rPr>
            </a:br>
            <a:r>
              <a:rPr lang="es-AR" dirty="0">
                <a:latin typeface="Tw Cen MT" panose="020B0602020104020603" pitchFamily="34" charset="0"/>
                <a:sym typeface="Wingdings" panose="05000000000000000000" pitchFamily="2" charset="2"/>
              </a:rPr>
              <a:t>fascículo medial m. pectorales &gt; y </a:t>
            </a:r>
            <a:r>
              <a:rPr lang="es-AR" b="1" dirty="0">
                <a:latin typeface="Tw Cen MT" panose="020B0602020104020603" pitchFamily="34" charset="0"/>
                <a:sym typeface="Wingdings" panose="05000000000000000000" pitchFamily="2" charset="2"/>
              </a:rPr>
              <a:t>&lt;</a:t>
            </a:r>
            <a:endParaRPr lang="es-AR" b="1" dirty="0">
              <a:latin typeface="Tw Cen MT" panose="020B0602020104020603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2F03DA9-4A19-C21A-93B7-1DFA90572BF0}"/>
              </a:ext>
            </a:extLst>
          </p:cNvPr>
          <p:cNvSpPr txBox="1"/>
          <p:nvPr/>
        </p:nvSpPr>
        <p:spPr>
          <a:xfrm>
            <a:off x="1204765" y="3429000"/>
            <a:ext cx="1947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latin typeface="Tw Cen MT" panose="020B0602020104020603" pitchFamily="34" charset="0"/>
              </a:rPr>
              <a:t>Ramos posteriores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0887256-3FC8-8C14-DFDF-56C769805DC0}"/>
              </a:ext>
            </a:extLst>
          </p:cNvPr>
          <p:cNvSpPr txBox="1"/>
          <p:nvPr/>
        </p:nvSpPr>
        <p:spPr>
          <a:xfrm>
            <a:off x="4439586" y="3442197"/>
            <a:ext cx="5708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Tw Cen MT" panose="020B0602020104020603" pitchFamily="34" charset="0"/>
              </a:rPr>
              <a:t>Nv</a:t>
            </a:r>
            <a:r>
              <a:rPr lang="es-AR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w Cen MT" panose="020B0602020104020603" pitchFamily="34" charset="0"/>
              </a:rPr>
              <a:t>. Supraescapular </a:t>
            </a:r>
            <a:r>
              <a:rPr lang="es-AR" dirty="0">
                <a:latin typeface="Tw Cen MT" panose="020B0602020104020603" pitchFamily="34" charset="0"/>
                <a:sym typeface="Wingdings" panose="05000000000000000000" pitchFamily="2" charset="2"/>
              </a:rPr>
              <a:t> C5 - C6  m. supra e infraespinoso</a:t>
            </a:r>
            <a:endParaRPr lang="es-AR" dirty="0">
              <a:latin typeface="Tw Cen MT" panose="020B0602020104020603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E326DA8-DFD4-B6E9-F9A9-AE2F121403F0}"/>
              </a:ext>
            </a:extLst>
          </p:cNvPr>
          <p:cNvSpPr txBox="1"/>
          <p:nvPr/>
        </p:nvSpPr>
        <p:spPr>
          <a:xfrm>
            <a:off x="4439586" y="3857695"/>
            <a:ext cx="7707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Tw Cen MT" panose="020B0602020104020603" pitchFamily="34" charset="0"/>
              </a:rPr>
              <a:t>Nv</a:t>
            </a:r>
            <a:r>
              <a:rPr lang="es-AR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w Cen MT" panose="020B0602020104020603" pitchFamily="34" charset="0"/>
              </a:rPr>
              <a:t>. Subescapulares superior e inferior </a:t>
            </a:r>
            <a:r>
              <a:rPr lang="es-AR" dirty="0">
                <a:latin typeface="Tw Cen MT" panose="020B0602020104020603" pitchFamily="34" charset="0"/>
                <a:sym typeface="Wingdings" panose="05000000000000000000" pitchFamily="2" charset="2"/>
              </a:rPr>
              <a:t> fascículo posterior  m. subescapular </a:t>
            </a:r>
            <a:br>
              <a:rPr lang="es-AR" dirty="0">
                <a:latin typeface="Tw Cen MT" panose="020B0602020104020603" pitchFamily="34" charset="0"/>
                <a:sym typeface="Wingdings" panose="05000000000000000000" pitchFamily="2" charset="2"/>
              </a:rPr>
            </a:br>
            <a:r>
              <a:rPr lang="es-AR" dirty="0">
                <a:latin typeface="Tw Cen MT" panose="020B0602020104020603" pitchFamily="34" charset="0"/>
                <a:sym typeface="Wingdings" panose="05000000000000000000" pitchFamily="2" charset="2"/>
              </a:rPr>
              <a:t>(ambos </a:t>
            </a:r>
            <a:r>
              <a:rPr lang="es-AR" dirty="0" err="1">
                <a:latin typeface="Tw Cen MT" panose="020B0602020104020603" pitchFamily="34" charset="0"/>
                <a:sym typeface="Wingdings" panose="05000000000000000000" pitchFamily="2" charset="2"/>
              </a:rPr>
              <a:t>nvs</a:t>
            </a:r>
            <a:r>
              <a:rPr lang="es-AR" dirty="0">
                <a:latin typeface="Tw Cen MT" panose="020B0602020104020603" pitchFamily="34" charset="0"/>
                <a:sym typeface="Wingdings" panose="05000000000000000000" pitchFamily="2" charset="2"/>
              </a:rPr>
              <a:t>) y redondo mayor (solo </a:t>
            </a:r>
            <a:r>
              <a:rPr lang="es-AR" dirty="0" err="1">
                <a:latin typeface="Tw Cen MT" panose="020B0602020104020603" pitchFamily="34" charset="0"/>
                <a:sym typeface="Wingdings" panose="05000000000000000000" pitchFamily="2" charset="2"/>
              </a:rPr>
              <a:t>nv</a:t>
            </a:r>
            <a:r>
              <a:rPr lang="es-AR" dirty="0">
                <a:latin typeface="Tw Cen MT" panose="020B0602020104020603" pitchFamily="34" charset="0"/>
                <a:sym typeface="Wingdings" panose="05000000000000000000" pitchFamily="2" charset="2"/>
              </a:rPr>
              <a:t>. </a:t>
            </a:r>
            <a:r>
              <a:rPr lang="es-AR" dirty="0" err="1">
                <a:latin typeface="Tw Cen MT" panose="020B0602020104020603" pitchFamily="34" charset="0"/>
                <a:sym typeface="Wingdings" panose="05000000000000000000" pitchFamily="2" charset="2"/>
              </a:rPr>
              <a:t>Inf</a:t>
            </a:r>
            <a:r>
              <a:rPr lang="es-AR" dirty="0">
                <a:latin typeface="Tw Cen MT" panose="020B0602020104020603" pitchFamily="34" charset="0"/>
                <a:sym typeface="Wingdings" panose="05000000000000000000" pitchFamily="2" charset="2"/>
              </a:rPr>
              <a:t>).</a:t>
            </a:r>
            <a:endParaRPr lang="es-AR" dirty="0">
              <a:latin typeface="Tw Cen MT" panose="020B0602020104020603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B2149E5-302B-D02B-D4FE-F38F017D7A9A}"/>
              </a:ext>
            </a:extLst>
          </p:cNvPr>
          <p:cNvSpPr txBox="1"/>
          <p:nvPr/>
        </p:nvSpPr>
        <p:spPr>
          <a:xfrm>
            <a:off x="4439586" y="4547497"/>
            <a:ext cx="7240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Tw Cen MT" panose="020B0602020104020603" pitchFamily="34" charset="0"/>
              </a:rPr>
              <a:t>Nv</a:t>
            </a:r>
            <a:r>
              <a:rPr lang="es-AR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w Cen MT" panose="020B0602020104020603" pitchFamily="34" charset="0"/>
              </a:rPr>
              <a:t>. </a:t>
            </a:r>
            <a:r>
              <a:rPr lang="es-AR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Tw Cen MT" panose="020B0602020104020603" pitchFamily="34" charset="0"/>
              </a:rPr>
              <a:t>Toracodorsal</a:t>
            </a:r>
            <a:r>
              <a:rPr lang="es-AR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s-AR" dirty="0">
                <a:latin typeface="Tw Cen MT" panose="020B0602020104020603" pitchFamily="34" charset="0"/>
                <a:sym typeface="Wingdings" panose="05000000000000000000" pitchFamily="2" charset="2"/>
              </a:rPr>
              <a:t> fascículo posterior  m. dorsal ancho (</a:t>
            </a:r>
            <a:r>
              <a:rPr lang="es-AR" dirty="0" err="1">
                <a:latin typeface="Tw Cen MT" panose="020B0602020104020603" pitchFamily="34" charset="0"/>
                <a:sym typeface="Wingdings" panose="05000000000000000000" pitchFamily="2" charset="2"/>
              </a:rPr>
              <a:t>tmb</a:t>
            </a:r>
            <a:r>
              <a:rPr lang="es-AR" dirty="0">
                <a:latin typeface="Tw Cen MT" panose="020B0602020104020603" pitchFamily="34" charset="0"/>
                <a:sym typeface="Wingdings" panose="05000000000000000000" pitchFamily="2" charset="2"/>
              </a:rPr>
              <a:t> emite ramos </a:t>
            </a:r>
            <a:br>
              <a:rPr lang="es-AR" dirty="0">
                <a:latin typeface="Tw Cen MT" panose="020B0602020104020603" pitchFamily="34" charset="0"/>
                <a:sym typeface="Wingdings" panose="05000000000000000000" pitchFamily="2" charset="2"/>
              </a:rPr>
            </a:br>
            <a:r>
              <a:rPr lang="es-AR" dirty="0">
                <a:latin typeface="Tw Cen MT" panose="020B0602020104020603" pitchFamily="34" charset="0"/>
                <a:sym typeface="Wingdings" panose="05000000000000000000" pitchFamily="2" charset="2"/>
              </a:rPr>
              <a:t>para el redondo &gt;)</a:t>
            </a:r>
            <a:endParaRPr lang="es-AR" dirty="0">
              <a:latin typeface="Tw Cen MT" panose="020B0602020104020603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A851E55-F0C2-FE58-1800-76AFCE1111F2}"/>
              </a:ext>
            </a:extLst>
          </p:cNvPr>
          <p:cNvSpPr txBox="1"/>
          <p:nvPr/>
        </p:nvSpPr>
        <p:spPr>
          <a:xfrm>
            <a:off x="4439586" y="5243634"/>
            <a:ext cx="742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Tw Cen MT" panose="020B0602020104020603" pitchFamily="34" charset="0"/>
              </a:rPr>
              <a:t>Nv</a:t>
            </a:r>
            <a:r>
              <a:rPr lang="es-AR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w Cen MT" panose="020B0602020104020603" pitchFamily="34" charset="0"/>
              </a:rPr>
              <a:t>. Dorsal de la escápula </a:t>
            </a:r>
            <a:r>
              <a:rPr lang="es-AR" dirty="0">
                <a:latin typeface="Tw Cen MT" panose="020B0602020104020603" pitchFamily="34" charset="0"/>
                <a:sym typeface="Wingdings" panose="05000000000000000000" pitchFamily="2" charset="2"/>
              </a:rPr>
              <a:t> C5   m. elevador de la escápula + romboides</a:t>
            </a:r>
            <a:endParaRPr lang="es-AR" dirty="0">
              <a:latin typeface="Tw Cen MT" panose="020B0602020104020603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15EAD54-B856-5863-CF93-2D49E63B44DE}"/>
              </a:ext>
            </a:extLst>
          </p:cNvPr>
          <p:cNvSpPr txBox="1"/>
          <p:nvPr/>
        </p:nvSpPr>
        <p:spPr>
          <a:xfrm>
            <a:off x="1277381" y="6027296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latin typeface="Tw Cen MT" panose="020B0602020104020603" pitchFamily="34" charset="0"/>
              </a:rPr>
              <a:t>Ramos inferiores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B3CCECC-3003-EFD4-D156-63CCDE1C4F01}"/>
              </a:ext>
            </a:extLst>
          </p:cNvPr>
          <p:cNvSpPr txBox="1"/>
          <p:nvPr/>
        </p:nvSpPr>
        <p:spPr>
          <a:xfrm>
            <a:off x="4439586" y="5912103"/>
            <a:ext cx="5062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Tw Cen MT" panose="020B0602020104020603" pitchFamily="34" charset="0"/>
              </a:rPr>
              <a:t>Nv</a:t>
            </a:r>
            <a:r>
              <a:rPr lang="es-AR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Tw Cen MT" panose="020B0602020104020603" pitchFamily="34" charset="0"/>
              </a:rPr>
              <a:t>. Torácico largo </a:t>
            </a:r>
            <a:r>
              <a:rPr lang="es-AR" dirty="0">
                <a:latin typeface="Tw Cen MT" panose="020B0602020104020603" pitchFamily="34" charset="0"/>
                <a:sym typeface="Wingdings" panose="05000000000000000000" pitchFamily="2" charset="2"/>
              </a:rPr>
              <a:t> C5 – C7  m. serrato anterior</a:t>
            </a:r>
            <a:endParaRPr lang="es-AR" dirty="0">
              <a:latin typeface="Tw Cen MT" panose="020B0602020104020603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F6B0A8F-12E9-83FD-7852-6D8082EEC610}"/>
              </a:ext>
            </a:extLst>
          </p:cNvPr>
          <p:cNvSpPr txBox="1"/>
          <p:nvPr/>
        </p:nvSpPr>
        <p:spPr>
          <a:xfrm>
            <a:off x="4439586" y="6350365"/>
            <a:ext cx="6441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Tw Cen MT" panose="020B0602020104020603" pitchFamily="34" charset="0"/>
              </a:rPr>
              <a:t>Nv</a:t>
            </a:r>
            <a:r>
              <a:rPr lang="es-AR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Tw Cen MT" panose="020B0602020104020603" pitchFamily="34" charset="0"/>
              </a:rPr>
              <a:t>. Cutáneo braquial medial </a:t>
            </a:r>
            <a:r>
              <a:rPr lang="es-AR" dirty="0">
                <a:latin typeface="Tw Cen MT" panose="020B0602020104020603" pitchFamily="34" charset="0"/>
                <a:sym typeface="Wingdings" panose="05000000000000000000" pitchFamily="2" charset="2"/>
              </a:rPr>
              <a:t> Fascículo medial  piel del brazo</a:t>
            </a:r>
            <a:endParaRPr lang="es-AR" dirty="0">
              <a:latin typeface="Tw Cen MT" panose="020B0602020104020603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80B56CA-8E96-2934-82B3-9E18FEC2B243}"/>
              </a:ext>
            </a:extLst>
          </p:cNvPr>
          <p:cNvSpPr txBox="1"/>
          <p:nvPr/>
        </p:nvSpPr>
        <p:spPr>
          <a:xfrm>
            <a:off x="9533103" y="1160023"/>
            <a:ext cx="2566728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s-AR" sz="1600" b="1" dirty="0">
                <a:latin typeface="Tw Cen MT" panose="020B0602020104020603" pitchFamily="34" charset="0"/>
              </a:rPr>
              <a:t>Mnemotecnia:</a:t>
            </a:r>
            <a:br>
              <a:rPr lang="es-AR" sz="1600" b="1" dirty="0">
                <a:latin typeface="Tw Cen MT" panose="020B0602020104020603" pitchFamily="34" charset="0"/>
              </a:rPr>
            </a:br>
            <a:r>
              <a:rPr lang="es-AR" sz="1600" b="1" dirty="0">
                <a:latin typeface="Tw Cen MT" panose="020B0602020104020603" pitchFamily="34" charset="0"/>
              </a:rPr>
              <a:t>C4 – C6 </a:t>
            </a:r>
            <a:r>
              <a:rPr lang="es-AR" sz="1600" b="1" dirty="0">
                <a:latin typeface="Tw Cen MT" panose="020B0602020104020603" pitchFamily="34" charset="0"/>
                <a:sym typeface="Wingdings" panose="05000000000000000000" pitchFamily="2" charset="2"/>
              </a:rPr>
              <a:t> </a:t>
            </a:r>
            <a:r>
              <a:rPr lang="es-AR" sz="1600" b="1" dirty="0" err="1">
                <a:latin typeface="Tw Cen MT" panose="020B0602020104020603" pitchFamily="34" charset="0"/>
                <a:sym typeface="Wingdings" panose="05000000000000000000" pitchFamily="2" charset="2"/>
              </a:rPr>
              <a:t>nv</a:t>
            </a:r>
            <a:r>
              <a:rPr lang="es-AR" sz="1600" b="1" dirty="0">
                <a:latin typeface="Tw Cen MT" panose="020B0602020104020603" pitchFamily="34" charset="0"/>
                <a:sym typeface="Wingdings" panose="05000000000000000000" pitchFamily="2" charset="2"/>
              </a:rPr>
              <a:t>. Subclavio</a:t>
            </a:r>
            <a:br>
              <a:rPr lang="es-AR" sz="1600" b="1" dirty="0">
                <a:latin typeface="Tw Cen MT" panose="020B0602020104020603" pitchFamily="34" charset="0"/>
                <a:sym typeface="Wingdings" panose="05000000000000000000" pitchFamily="2" charset="2"/>
              </a:rPr>
            </a:br>
            <a:r>
              <a:rPr lang="es-AR" sz="1600" b="1" dirty="0">
                <a:latin typeface="Tw Cen MT" panose="020B0602020104020603" pitchFamily="34" charset="0"/>
                <a:sym typeface="Wingdings" panose="05000000000000000000" pitchFamily="2" charset="2"/>
              </a:rPr>
              <a:t>C5  Dorsal de la escápula</a:t>
            </a:r>
            <a:br>
              <a:rPr lang="es-AR" sz="1600" b="1" dirty="0">
                <a:latin typeface="Tw Cen MT" panose="020B0602020104020603" pitchFamily="34" charset="0"/>
                <a:sym typeface="Wingdings" panose="05000000000000000000" pitchFamily="2" charset="2"/>
              </a:rPr>
            </a:br>
            <a:r>
              <a:rPr lang="es-AR" sz="1600" b="1" dirty="0">
                <a:latin typeface="Tw Cen MT" panose="020B0602020104020603" pitchFamily="34" charset="0"/>
                <a:sym typeface="Wingdings" panose="05000000000000000000" pitchFamily="2" charset="2"/>
              </a:rPr>
              <a:t>C5 – C6  supraescapular</a:t>
            </a:r>
            <a:br>
              <a:rPr lang="es-AR" sz="1600" b="1" dirty="0">
                <a:latin typeface="Tw Cen MT" panose="020B0602020104020603" pitchFamily="34" charset="0"/>
                <a:sym typeface="Wingdings" panose="05000000000000000000" pitchFamily="2" charset="2"/>
              </a:rPr>
            </a:br>
            <a:r>
              <a:rPr lang="es-AR" sz="1600" b="1" dirty="0">
                <a:latin typeface="Tw Cen MT" panose="020B0602020104020603" pitchFamily="34" charset="0"/>
                <a:sym typeface="Wingdings" panose="05000000000000000000" pitchFamily="2" charset="2"/>
              </a:rPr>
              <a:t>C5 – C7  torácico largo</a:t>
            </a:r>
            <a:r>
              <a:rPr lang="es-AR" sz="1600" b="1" dirty="0">
                <a:latin typeface="Tw Cen MT" panose="020B06020201040206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2599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188</Words>
  <Application>Microsoft Office PowerPoint</Application>
  <PresentationFormat>Panorámica</PresentationFormat>
  <Paragraphs>14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Tw Cen MT</vt:lpstr>
      <vt:lpstr>Tema de Office</vt:lpstr>
      <vt:lpstr>Colaterales plexo braquial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Colaterales plexo braquial</dc:title>
  <dc:creator>Rodrigo Benitez</dc:creator>
  <cp:lastModifiedBy>Rodrigo Benitez</cp:lastModifiedBy>
  <cp:revision>1</cp:revision>
  <dcterms:created xsi:type="dcterms:W3CDTF">2024-04-06T13:16:33Z</dcterms:created>
  <dcterms:modified xsi:type="dcterms:W3CDTF">2024-04-06T13:37:06Z</dcterms:modified>
</cp:coreProperties>
</file>