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22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</p:sldMasterIdLst>
  <p:sldIdLst>
    <p:sldId id="256" r:id="rId38"/>
    <p:sldId id="257" r:id="rId39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64BE18-A302-4537-A491-37D2F28EFB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A2B514F-BE28-48C8-A3DF-449C89A72A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D2700F4-FA85-45A6-AA42-C91242E5DB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3A32064-3EFB-411E-9DA9-47E6840A19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893F66B-B87A-46A6-981D-8F88E2A13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45B2DB3-1328-47D2-B334-0022AA7D46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32D5E80-9559-42CA-9D72-3F3F762892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80E9E45-75DA-4600-9031-9A1E89C7B4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93D8D29-DF05-4BAE-9E5A-5E1EF0807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3C38FD4-41EA-4146-B98A-9CB883571F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8DEBED8-07BE-469C-AEA5-C33E1D66F8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107A7E-5CC1-47CA-B0F6-5D0730B9E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20D755F-99D5-40BB-836C-0ACE0474F9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3A21308D-75D4-4A40-ADE7-A53639FD7A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C79C8C2-CCE2-43A5-9B2C-92C6C78D9C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59BAC6C3-1033-4290-89F3-C5928838FB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6F4597D-401B-478D-BA2F-FC07D30435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00977504-E7A9-4248-BFCC-D9B1DFF248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CF41AD2-D82A-426D-9E97-171087B96F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9262F19-58CF-41FB-A3DA-0646F2DEF9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2F0A0795-8818-4539-B04C-9C76DBAF84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F254748F-C587-4A1B-AB07-422FAFC6A4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1B7A38-572B-4D1A-A288-595A920705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4D4D969-01FA-46EA-9399-5B688FB22B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B9699B03-E168-42F2-BC06-AA7CC02EB3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5ADB52D7-C626-456F-B2FD-2E8686FF0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9E21AC3-0ED5-4E3C-93CE-106623369B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29F4D173-362B-4350-91D1-C3B6583207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F46B4D82-5A3F-4F88-8EDC-839AD0E6A8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1A7B0E2-7432-45EE-A9C1-F47C7B025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CDB4FF56-D707-4440-9AB3-607661CB33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EAC511A5-B2FC-4157-B528-93741B607B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7DE1DB0C-5E31-4099-B6F0-44F6C268E9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9AF280-94A1-458F-950A-F6255DA7DA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A114B22D-C912-4FCB-987A-AABBABEC9F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4EE33D28-FFFD-4C72-89D0-106638A41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0504F202-CAA2-459C-AC0B-B2EAEC43D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EFB6EFF0-1C02-4E96-9ED0-56F1FE5076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C5A6F10-D45A-4C14-A937-31744865ED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8EE58FD-C24A-435C-A514-C62FDCC5D0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7E59D73-5D89-4635-BF12-9FEED17E37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BA7FB29-3BD0-4761-BAD1-A58644372E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BC968F0-DD0E-4C1F-A878-77BE0368AC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1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3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4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5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8151B15-8A32-4AF7-AD53-09E8444B378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CB4E130-70D1-4F67-8B6C-7D19B70845F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67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9239613-A50B-4506-BC3B-ED42351EBDD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7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0AED50D-2075-4128-B7BF-A59F8857628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303D853-765E-489A-B9BB-803CC6D5DBE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  <p:sldLayoutId id="2147483674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96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A806212-417A-46BE-AA7B-2CAE44F384B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01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5087B9D-5DB7-4018-8448-3AAFFA778AB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06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DFB8C45-2497-4D2C-9170-5DA775BBD6E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15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CF98C7A-7EE7-40D9-8E76-24E5307CFFF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20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52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9D30371-1872-46DE-BE4B-97202FC6C7D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dt" idx="54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31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ftr" idx="55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29D020F-143A-4B49-9657-D1EF5B8311F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57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94F516B-66BF-4652-95D9-164C0D2374D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36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58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8691F2D-A725-40CC-8E29-B9E3714185C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60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ftr" idx="61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5753556-4E5C-4C77-8130-AC49A3492AA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63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4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ftr" idx="64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B580E7C-665F-4170-95D4-9AEAD6817F5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66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53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ftr" idx="67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3B27D84-A21B-44B3-BD37-60B88DEABDA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69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70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51E193-D105-4A3C-B878-21959976388C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72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1F0174-999D-4C8F-9716-59D9B839701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F2AD54-5D09-4F7A-B4EA-CB4BAC48269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7175EA-CEE8-40FE-9274-A149FCBA6EB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92B595-8511-4011-B584-1B53DDE1B74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85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86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53EE1E-B158-4AF6-AD25-837E3C0EE96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dt" idx="87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A6C3984-4824-46E8-B487-3A57539240D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ftr" idx="88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89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E8FD52-348C-4C08-A749-769B869C270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90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91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92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F4DF54-C538-4F4F-97F5-E80AC2E2F29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 idx="93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ftr" idx="94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5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763143-C005-4332-B395-3A02263C0C7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96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ftr" idx="97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98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42457C-4B25-4BD8-B17C-08DE7B70F3EE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99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ftr" idx="100"/>
          </p:nvPr>
        </p:nvSpPr>
        <p:spPr>
          <a:xfrm>
            <a:off x="3213000" y="6356520"/>
            <a:ext cx="3273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101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80C240-0139-49FB-8B73-B713A0DED89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102"/>
          </p:nvPr>
        </p:nvSpPr>
        <p:spPr>
          <a:xfrm>
            <a:off x="6667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06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ftr" idx="103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04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332A6F3-D3A8-42F6-BF08-6D65EC7775C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05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560" cy="6857640"/>
          </a:xfrm>
          <a:prstGeom prst="rect">
            <a:avLst/>
          </a:prstGeom>
          <a:ln w="0">
            <a:noFill/>
          </a:ln>
        </p:spPr>
      </p:pic>
      <p:sp>
        <p:nvSpPr>
          <p:cNvPr id="214" name="Retângulo 1"/>
          <p:cNvSpPr/>
          <p:nvPr/>
        </p:nvSpPr>
        <p:spPr>
          <a:xfrm rot="16200000">
            <a:off x="-1765080" y="2941560"/>
            <a:ext cx="40010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80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uFillTx/>
                <a:latin typeface="Calibri Light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dt" idx="106"/>
          </p:nvPr>
        </p:nvSpPr>
        <p:spPr>
          <a:xfrm>
            <a:off x="667080" y="6356520"/>
            <a:ext cx="2182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&lt;date/time&gt;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ftr" idx="107"/>
          </p:nvPr>
        </p:nvSpPr>
        <p:spPr>
          <a:xfrm>
            <a:off x="3213360" y="6356520"/>
            <a:ext cx="3273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sldNum" idx="108"/>
          </p:nvPr>
        </p:nvSpPr>
        <p:spPr>
          <a:xfrm>
            <a:off x="6851520" y="6356520"/>
            <a:ext cx="2182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D2E959D-0512-4EAE-9F6E-E517130B16B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pt-B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E16002E-6B3B-4DF6-B86B-EBE23AE6498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535401E-79F8-45D9-9FFD-708B89F1EBF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13B9F00-3B8E-4C92-9623-E89C5465D10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E3667AD-B289-421A-BF99-B4BB42F5A41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C7BA639-F61A-4340-891C-54245B3D634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53" name="Retângulo 1"/>
          <p:cNvSpPr/>
          <p:nvPr/>
        </p:nvSpPr>
        <p:spPr>
          <a:xfrm>
            <a:off x="2697120" y="633024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CE5E2EF-5FC4-4719-B31B-B8F6D516CD1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aixaDeTexto 3"/>
          <p:cNvSpPr/>
          <p:nvPr/>
        </p:nvSpPr>
        <p:spPr>
          <a:xfrm>
            <a:off x="3124080" y="3243600"/>
            <a:ext cx="631656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funcionário(a), portador(a) do CPF: 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[cpf]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co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ncluiu o treinam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ento de capacitação profissional, conforme 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. Este treinamento foi patrocinado pela empresa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[empresa]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inscrita no CNPJ: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[cnpj]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e realizado no dia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[r_dia]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[r_mes]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2024, das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às [r_minutos]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,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totalizando uma carga horária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[carga_hora]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EMISSÃO DO CERTIFICADO DIA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[e_dia]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[e_mes]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2024 – TRÊS LAGOAS/ MS.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CaixaDeTexto 4"/>
          <p:cNvSpPr/>
          <p:nvPr/>
        </p:nvSpPr>
        <p:spPr>
          <a:xfrm>
            <a:off x="1348560" y="2489400"/>
            <a:ext cx="9700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Retângulo 5"/>
          <p:cNvSpPr/>
          <p:nvPr/>
        </p:nvSpPr>
        <p:spPr>
          <a:xfrm>
            <a:off x="2697120" y="652068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LFSTS  </a:t>
            </a:r>
            <a:r>
              <a:rPr b="1" lang="pt-BR" sz="900" strike="noStrike" u="none">
                <a:solidFill>
                  <a:srgbClr val="ff0000"/>
                </a:solidFill>
                <a:uFillTx/>
                <a:latin typeface="Arial"/>
              </a:rPr>
              <a:t>xxxx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31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tângulo 7"/>
          <p:cNvSpPr/>
          <p:nvPr/>
        </p:nvSpPr>
        <p:spPr>
          <a:xfrm>
            <a:off x="2266560" y="538920"/>
            <a:ext cx="6959880" cy="8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CIPA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NR 05 - COMISSÃO INTERNA DE PREVENÇÃO DE ACIDENTES E DE ASSÉDIO[nome_participante]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CaixaDeTexto 5"/>
          <p:cNvSpPr/>
          <p:nvPr/>
        </p:nvSpPr>
        <p:spPr>
          <a:xfrm>
            <a:off x="2778120" y="5698080"/>
            <a:ext cx="400464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600" strike="noStrike" u="none">
                <a:solidFill>
                  <a:srgbClr val="ff0000"/>
                </a:solidFill>
                <a:uFillTx/>
                <a:latin typeface="Arial"/>
                <a:ea typeface="Times New Roman"/>
              </a:rPr>
              <a:t>SITREL – SIDERURGICA TRES LAGOAS LTDA  - CNPJ: 07.084.117/0001-40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CaixaDeTexto 6"/>
          <p:cNvSpPr/>
          <p:nvPr/>
        </p:nvSpPr>
        <p:spPr>
          <a:xfrm>
            <a:off x="2635920" y="6114240"/>
            <a:ext cx="442872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600" strike="noStrike" u="none">
                <a:solidFill>
                  <a:srgbClr val="ff0000"/>
                </a:solidFill>
                <a:uFillTx/>
                <a:latin typeface="Arial"/>
              </a:rPr>
              <a:t>RODOVIA BR 262, KM 25 ZONA RURAL, TRÊS LAGOAS – MS  79601-970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Retângulo 2"/>
          <p:cNvSpPr/>
          <p:nvPr/>
        </p:nvSpPr>
        <p:spPr>
          <a:xfrm>
            <a:off x="6878160" y="1698480"/>
            <a:ext cx="2231640" cy="942120"/>
          </a:xfrm>
          <a:prstGeom prst="rect">
            <a:avLst/>
          </a:prstGeom>
          <a:noFill/>
          <a:ln w="12700">
            <a:solidFill>
              <a:srgbClr val="e7e6e6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rgbClr val="ff0000"/>
                </a:solidFill>
                <a:uFillTx/>
                <a:latin typeface="Arial"/>
              </a:rPr>
              <a:t>LUIS FERNANDO SOARES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TÉCNICO EM SEGURANÇA DO TRABALHO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MTE N° 10123/MS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36" name="Tabela 2"/>
          <p:cNvGraphicFramePr/>
          <p:nvPr/>
        </p:nvGraphicFramePr>
        <p:xfrm>
          <a:off x="315720" y="1707480"/>
          <a:ext cx="6467040" cy="3024720"/>
        </p:xfrm>
        <a:graphic>
          <a:graphicData uri="http://schemas.openxmlformats.org/drawingml/2006/table">
            <a:tbl>
              <a:tblPr/>
              <a:tblGrid>
                <a:gridCol w="6467400"/>
              </a:tblGrid>
              <a:tr h="3265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pt-BR" sz="9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</a:t>
                      </a:r>
                      <a:r>
                        <a:rPr b="1" lang="pt-BR" sz="9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FORMAÇÃO - C.H 20 HORAS AULA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ctr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98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a) estudo do ambiente, das condições de trabalho, bem como dos riscos originados do processo produtivo;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b) noções sobre acidentes e doenças relacionadas ao trabalho decorrentes das condições de trabalho e da exposição aos riscos existentes no estabelecimento e suas medidas de prevenção;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c) metodologia de investigação e análise de acidentes e doenças relacionadas ao trabalho;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d) princípios gerais de higiene do trabalho e de medidas de prevenção dos riscos;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e) noções sobre as legislações trabalhista e previdenciária relativas à segurança e saúde no trabalho;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f) noções sobre a inclusão de pessoas com deficiência e reabilitados nos processos de trabalho; g) organização da CIPA e outros assuntos necessários ao exercício das atribuições da Comissão; 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h) prevenção e combate ao assédio sexual e a outras formas de violência no trabalho.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05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Retângulo 4"/>
          <p:cNvSpPr/>
          <p:nvPr/>
        </p:nvSpPr>
        <p:spPr>
          <a:xfrm>
            <a:off x="6878160" y="2760480"/>
            <a:ext cx="2231640" cy="942120"/>
          </a:xfrm>
          <a:prstGeom prst="rect">
            <a:avLst/>
          </a:prstGeom>
          <a:noFill/>
          <a:ln w="12700">
            <a:solidFill>
              <a:srgbClr val="e7e6e6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CLEDIONE JUNQUEIRA DE ABREU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ENGENHEIRA DE SEGURANÇA DO TRABALHO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CREA N° 9949-MS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Application>LibreOffice/24.8.2.1$Linux_X86_64 LibreOffice_project/480$Build-1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2024-11-22T11:18:59Z</dcterms:modified>
  <cp:revision>64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