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0" r:id="rId1"/>
  </p:sldMasterIdLst>
  <p:sldIdLst>
    <p:sldId id="256" r:id="rId2"/>
    <p:sldId id="257" r:id="rId3"/>
    <p:sldId id="261" r:id="rId4"/>
    <p:sldId id="258" r:id="rId5"/>
    <p:sldId id="262" r:id="rId6"/>
    <p:sldId id="266" r:id="rId7"/>
    <p:sldId id="265" r:id="rId8"/>
    <p:sldId id="259" r:id="rId9"/>
    <p:sldId id="263" r:id="rId10"/>
    <p:sldId id="267" r:id="rId11"/>
    <p:sldId id="268" r:id="rId12"/>
    <p:sldId id="260" r:id="rId13"/>
    <p:sldId id="264"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1"/>
  </p:normalViewPr>
  <p:slideViewPr>
    <p:cSldViewPr snapToGrid="0" snapToObjects="1">
      <p:cViewPr varScale="1">
        <p:scale>
          <a:sx n="106" d="100"/>
          <a:sy n="106" d="100"/>
        </p:scale>
        <p:origin x="6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5898F52-2787-4BA2-BBBC-9395E9F86D50}" type="datetimeFigureOut">
              <a:rPr lang="en-US" smtClean="0"/>
              <a:t>4/22/21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84693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4/22/21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37801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4/22/21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856060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4/22/21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28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4/22/21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1919435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898F52-2787-4BA2-BBBC-9395E9F86D50}" type="datetimeFigureOut">
              <a:rPr lang="en-US" smtClean="0"/>
              <a:pPr/>
              <a:t>4/22/21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3706104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898F52-2787-4BA2-BBBC-9395E9F86D50}" type="datetimeFigureOut">
              <a:rPr lang="en-US" smtClean="0"/>
              <a:pPr/>
              <a:t>4/22/21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1653083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9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17959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48528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4/22/21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67157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4/22/21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123660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4/22/21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94065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4/22/21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89842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4/22/21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39744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4/22/21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3141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4/22/21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992125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898F52-2787-4BA2-BBBC-9395E9F86D50}" type="datetimeFigureOut">
              <a:rPr lang="en-US" smtClean="0"/>
              <a:pPr/>
              <a:t>4/22/21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496530745"/>
      </p:ext>
    </p:extLst>
  </p:cSld>
  <p:clrMap bg1="dk1" tx1="lt1" bg2="dk2" tx2="lt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 id="2147484193" r:id="rId13"/>
    <p:sldLayoutId id="2147484194" r:id="rId14"/>
    <p:sldLayoutId id="2147484195" r:id="rId15"/>
    <p:sldLayoutId id="2147484196" r:id="rId16"/>
    <p:sldLayoutId id="214748419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E077B-C6E9-BF4F-820E-00B7908482D8}"/>
              </a:ext>
            </a:extLst>
          </p:cNvPr>
          <p:cNvSpPr/>
          <p:nvPr/>
        </p:nvSpPr>
        <p:spPr>
          <a:xfrm>
            <a:off x="1776443" y="190099"/>
            <a:ext cx="863909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u="sng" cap="none" spc="0" dirty="0">
                <a:ln/>
                <a:solidFill>
                  <a:srgbClr val="FF0000"/>
                </a:solidFill>
                <a:effectLst/>
              </a:rPr>
              <a:t>Software Design Patterns</a:t>
            </a:r>
          </a:p>
        </p:txBody>
      </p:sp>
      <p:pic>
        <p:nvPicPr>
          <p:cNvPr id="10" name="Picture 4" descr="Specification Design Pattern in Java 8 | by Carlos Raphael | Medium">
            <a:extLst>
              <a:ext uri="{FF2B5EF4-FFF2-40B4-BE49-F238E27FC236}">
                <a16:creationId xmlns:a16="http://schemas.microsoft.com/office/drawing/2014/main" id="{701DF686-3915-3D48-996F-068580FD2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277" y="1384509"/>
            <a:ext cx="10653445" cy="503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311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6E5B-F5E8-F147-8801-E8E3C7CAAFDC}"/>
              </a:ext>
            </a:extLst>
          </p:cNvPr>
          <p:cNvSpPr>
            <a:spLocks noGrp="1"/>
          </p:cNvSpPr>
          <p:nvPr>
            <p:ph type="title"/>
          </p:nvPr>
        </p:nvSpPr>
        <p:spPr>
          <a:xfrm>
            <a:off x="1141413" y="161508"/>
            <a:ext cx="9905998" cy="1478570"/>
          </a:xfrm>
        </p:spPr>
        <p:txBody>
          <a:bodyPr/>
          <a:lstStyle/>
          <a:p>
            <a:pPr algn="ctr"/>
            <a:r>
              <a:rPr lang="en-US" dirty="0"/>
              <a:t>A closer look at bridge</a:t>
            </a:r>
          </a:p>
        </p:txBody>
      </p:sp>
      <p:pic>
        <p:nvPicPr>
          <p:cNvPr id="3074" name="Picture 2" descr="Bridge Pattern UML Diagram">
            <a:extLst>
              <a:ext uri="{FF2B5EF4-FFF2-40B4-BE49-F238E27FC236}">
                <a16:creationId xmlns:a16="http://schemas.microsoft.com/office/drawing/2014/main" id="{47D2A6FD-CFBF-2845-A75F-F06DC59D0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412" y="1640078"/>
            <a:ext cx="7112000" cy="3721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3C0278-68E3-CD44-B497-E90DD5C7FBF8}"/>
              </a:ext>
            </a:extLst>
          </p:cNvPr>
          <p:cNvSpPr txBox="1"/>
          <p:nvPr/>
        </p:nvSpPr>
        <p:spPr>
          <a:xfrm>
            <a:off x="1432175" y="5496163"/>
            <a:ext cx="9324474" cy="1200329"/>
          </a:xfrm>
          <a:prstGeom prst="rect">
            <a:avLst/>
          </a:prstGeom>
          <a:noFill/>
        </p:spPr>
        <p:txBody>
          <a:bodyPr wrap="square" rtlCol="0">
            <a:spAutoFit/>
          </a:bodyPr>
          <a:lstStyle/>
          <a:p>
            <a:r>
              <a:rPr lang="en-US" b="1" dirty="0"/>
              <a:t>We have a </a:t>
            </a:r>
            <a:r>
              <a:rPr lang="en-US" b="1" i="1" dirty="0"/>
              <a:t>DrawAPI</a:t>
            </a:r>
            <a:r>
              <a:rPr lang="en-US" b="1" dirty="0"/>
              <a:t> interface which is acting as a bridge implementer and concrete classes </a:t>
            </a:r>
            <a:r>
              <a:rPr lang="en-US" b="1" i="1" dirty="0"/>
              <a:t>RedCircle</a:t>
            </a:r>
            <a:r>
              <a:rPr lang="en-US" b="1" dirty="0"/>
              <a:t>, </a:t>
            </a:r>
            <a:r>
              <a:rPr lang="en-US" b="1" i="1" dirty="0"/>
              <a:t>GreenCircle</a:t>
            </a:r>
            <a:r>
              <a:rPr lang="en-US" b="1" dirty="0"/>
              <a:t> implementing the </a:t>
            </a:r>
            <a:r>
              <a:rPr lang="en-US" b="1" i="1" dirty="0"/>
              <a:t>DrawAPI</a:t>
            </a:r>
            <a:r>
              <a:rPr lang="en-US" b="1" dirty="0"/>
              <a:t> interface. </a:t>
            </a:r>
            <a:r>
              <a:rPr lang="en-US" b="1" i="1" dirty="0"/>
              <a:t>Shape</a:t>
            </a:r>
            <a:r>
              <a:rPr lang="en-US" b="1" dirty="0"/>
              <a:t> is an abstract class and will use object of </a:t>
            </a:r>
            <a:r>
              <a:rPr lang="en-US" b="1" i="1" dirty="0"/>
              <a:t>DrawAPI</a:t>
            </a:r>
            <a:r>
              <a:rPr lang="en-US" b="1" dirty="0"/>
              <a:t>. </a:t>
            </a:r>
            <a:r>
              <a:rPr lang="en-US" b="1" i="1" dirty="0"/>
              <a:t>BridgePatternDemo</a:t>
            </a:r>
            <a:r>
              <a:rPr lang="en-US" b="1" dirty="0"/>
              <a:t>, our demo class will use </a:t>
            </a:r>
            <a:r>
              <a:rPr lang="en-US" b="1" i="1" dirty="0"/>
              <a:t>Shape</a:t>
            </a:r>
            <a:r>
              <a:rPr lang="en-US" b="1" dirty="0"/>
              <a:t> class to draw different colored circles.</a:t>
            </a:r>
          </a:p>
        </p:txBody>
      </p:sp>
    </p:spTree>
    <p:extLst>
      <p:ext uri="{BB962C8B-B14F-4D97-AF65-F5344CB8AC3E}">
        <p14:creationId xmlns:p14="http://schemas.microsoft.com/office/powerpoint/2010/main" val="36004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E1B8C-8AC7-CE4A-A155-EC3FA32BA369}"/>
              </a:ext>
            </a:extLst>
          </p:cNvPr>
          <p:cNvSpPr>
            <a:spLocks noGrp="1"/>
          </p:cNvSpPr>
          <p:nvPr>
            <p:ph type="title"/>
          </p:nvPr>
        </p:nvSpPr>
        <p:spPr>
          <a:xfrm>
            <a:off x="1141408" y="-312821"/>
            <a:ext cx="9905998" cy="1478570"/>
          </a:xfrm>
        </p:spPr>
        <p:txBody>
          <a:bodyPr/>
          <a:lstStyle/>
          <a:p>
            <a:pPr algn="ctr"/>
            <a:r>
              <a:rPr lang="en-US" dirty="0"/>
              <a:t>A closer look at Decorator</a:t>
            </a:r>
          </a:p>
        </p:txBody>
      </p:sp>
      <p:pic>
        <p:nvPicPr>
          <p:cNvPr id="4098" name="Picture 2" descr="Decorator Pattern UML Diagram">
            <a:extLst>
              <a:ext uri="{FF2B5EF4-FFF2-40B4-BE49-F238E27FC236}">
                <a16:creationId xmlns:a16="http://schemas.microsoft.com/office/drawing/2014/main" id="{C71C58CE-2252-5449-92D2-AA204E6AA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228" y="863145"/>
            <a:ext cx="5946357" cy="38044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144CF5-FE3D-C844-9CAF-5C8DB0F1849A}"/>
              </a:ext>
            </a:extLst>
          </p:cNvPr>
          <p:cNvSpPr txBox="1"/>
          <p:nvPr/>
        </p:nvSpPr>
        <p:spPr>
          <a:xfrm>
            <a:off x="1630692" y="4834813"/>
            <a:ext cx="8927431" cy="2031325"/>
          </a:xfrm>
          <a:prstGeom prst="rect">
            <a:avLst/>
          </a:prstGeom>
          <a:noFill/>
        </p:spPr>
        <p:txBody>
          <a:bodyPr wrap="square" rtlCol="0">
            <a:spAutoFit/>
          </a:bodyPr>
          <a:lstStyle/>
          <a:p>
            <a:pPr algn="ctr"/>
            <a:r>
              <a:rPr lang="en-US" b="1" dirty="0"/>
              <a:t>We're going to create a </a:t>
            </a:r>
            <a:r>
              <a:rPr lang="en-US" b="1" i="1" dirty="0"/>
              <a:t>Shape</a:t>
            </a:r>
            <a:r>
              <a:rPr lang="en-US" b="1" dirty="0"/>
              <a:t> interface and concrete classes implementing the </a:t>
            </a:r>
            <a:r>
              <a:rPr lang="en-US" b="1" i="1" dirty="0"/>
              <a:t>Shape</a:t>
            </a:r>
            <a:r>
              <a:rPr lang="en-US" b="1" dirty="0"/>
              <a:t> interface. We will then create an abstract decorator class </a:t>
            </a:r>
            <a:r>
              <a:rPr lang="en-US" b="1" i="1" dirty="0"/>
              <a:t>ShapeDecorator</a:t>
            </a:r>
            <a:r>
              <a:rPr lang="en-US" b="1" dirty="0"/>
              <a:t> implementing the </a:t>
            </a:r>
            <a:r>
              <a:rPr lang="en-US" b="1" i="1" dirty="0"/>
              <a:t>Shape</a:t>
            </a:r>
            <a:r>
              <a:rPr lang="en-US" b="1" dirty="0"/>
              <a:t> interface and having </a:t>
            </a:r>
            <a:r>
              <a:rPr lang="en-US" b="1" i="1" dirty="0"/>
              <a:t>Shape</a:t>
            </a:r>
            <a:r>
              <a:rPr lang="en-US" b="1" dirty="0"/>
              <a:t> object as its instance variable.</a:t>
            </a:r>
          </a:p>
          <a:p>
            <a:pPr algn="ctr"/>
            <a:r>
              <a:rPr lang="en-US" b="1" i="1" dirty="0"/>
              <a:t>RedShapeDecorator</a:t>
            </a:r>
            <a:r>
              <a:rPr lang="en-US" b="1" dirty="0"/>
              <a:t> is concrete class implementing </a:t>
            </a:r>
            <a:r>
              <a:rPr lang="en-US" b="1" i="1" dirty="0"/>
              <a:t>ShapeDecorator</a:t>
            </a:r>
            <a:r>
              <a:rPr lang="en-US" b="1" dirty="0"/>
              <a:t>.</a:t>
            </a:r>
          </a:p>
          <a:p>
            <a:pPr algn="ctr"/>
            <a:r>
              <a:rPr lang="en-US" b="1" i="1" dirty="0"/>
              <a:t>DecoratorPatternDemo</a:t>
            </a:r>
            <a:r>
              <a:rPr lang="en-US" b="1" dirty="0"/>
              <a:t>, our demo class will use </a:t>
            </a:r>
            <a:r>
              <a:rPr lang="en-US" b="1" i="1" dirty="0"/>
              <a:t>RedShapeDecorator</a:t>
            </a:r>
            <a:r>
              <a:rPr lang="en-US" b="1" dirty="0"/>
              <a:t> to decorate </a:t>
            </a:r>
            <a:r>
              <a:rPr lang="en-US" b="1" i="1" dirty="0"/>
              <a:t>Shape</a:t>
            </a:r>
            <a:r>
              <a:rPr lang="en-US" b="1" dirty="0"/>
              <a:t> objects.</a:t>
            </a:r>
          </a:p>
          <a:p>
            <a:pPr algn="ctr"/>
            <a:endParaRPr lang="en-US" b="1" dirty="0"/>
          </a:p>
        </p:txBody>
      </p:sp>
    </p:spTree>
    <p:extLst>
      <p:ext uri="{BB962C8B-B14F-4D97-AF65-F5344CB8AC3E}">
        <p14:creationId xmlns:p14="http://schemas.microsoft.com/office/powerpoint/2010/main" val="2194099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C7DAD-9045-AF42-A5CF-F5FFAF4F7DF3}"/>
              </a:ext>
            </a:extLst>
          </p:cNvPr>
          <p:cNvSpPr>
            <a:spLocks noGrp="1"/>
          </p:cNvSpPr>
          <p:nvPr>
            <p:ph idx="1"/>
          </p:nvPr>
        </p:nvSpPr>
        <p:spPr>
          <a:xfrm>
            <a:off x="1141410" y="1658143"/>
            <a:ext cx="9905999" cy="3541714"/>
          </a:xfrm>
        </p:spPr>
        <p:txBody>
          <a:bodyPr/>
          <a:lstStyle/>
          <a:p>
            <a:r>
              <a:rPr lang="en-US" dirty="0"/>
              <a:t>Behavioral design patterns are all about identifying common communication patterns between objects and realizing these patterns</a:t>
            </a:r>
          </a:p>
          <a:p>
            <a:r>
              <a:rPr lang="en-US" dirty="0"/>
              <a:t>Behavioral patterns are concerned with the assignment of responsibilities between objects, or, encapsulating behavior in an object and delegating requests to it.</a:t>
            </a:r>
          </a:p>
          <a:p>
            <a:r>
              <a:rPr lang="en-US" dirty="0"/>
              <a:t>Behavioral design patterns increase flexibility in carrying out communication between different components of software</a:t>
            </a:r>
          </a:p>
        </p:txBody>
      </p:sp>
      <p:sp>
        <p:nvSpPr>
          <p:cNvPr id="7" name="Rectangle 6">
            <a:extLst>
              <a:ext uri="{FF2B5EF4-FFF2-40B4-BE49-F238E27FC236}">
                <a16:creationId xmlns:a16="http://schemas.microsoft.com/office/drawing/2014/main" id="{93BE0B04-ADE4-4A4C-B4FF-4DEEC80757B4}"/>
              </a:ext>
            </a:extLst>
          </p:cNvPr>
          <p:cNvSpPr/>
          <p:nvPr/>
        </p:nvSpPr>
        <p:spPr>
          <a:xfrm>
            <a:off x="4072703" y="605134"/>
            <a:ext cx="404341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BEHAVIORAL</a:t>
            </a:r>
          </a:p>
        </p:txBody>
      </p:sp>
    </p:spTree>
    <p:extLst>
      <p:ext uri="{BB962C8B-B14F-4D97-AF65-F5344CB8AC3E}">
        <p14:creationId xmlns:p14="http://schemas.microsoft.com/office/powerpoint/2010/main" val="15349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09F4-4B3B-3C48-BD58-7A789978D95B}"/>
              </a:ext>
            </a:extLst>
          </p:cNvPr>
          <p:cNvSpPr>
            <a:spLocks noGrp="1"/>
          </p:cNvSpPr>
          <p:nvPr>
            <p:ph type="title"/>
          </p:nvPr>
        </p:nvSpPr>
        <p:spPr>
          <a:xfrm>
            <a:off x="1143001" y="-5776"/>
            <a:ext cx="9905998" cy="1478570"/>
          </a:xfrm>
        </p:spPr>
        <p:txBody>
          <a:bodyPr/>
          <a:lstStyle/>
          <a:p>
            <a:pPr algn="ctr"/>
            <a:r>
              <a:rPr lang="en-US" dirty="0"/>
              <a:t>Some Behavioral pattern examples...</a:t>
            </a:r>
          </a:p>
        </p:txBody>
      </p:sp>
      <p:sp>
        <p:nvSpPr>
          <p:cNvPr id="3" name="Content Placeholder 2">
            <a:extLst>
              <a:ext uri="{FF2B5EF4-FFF2-40B4-BE49-F238E27FC236}">
                <a16:creationId xmlns:a16="http://schemas.microsoft.com/office/drawing/2014/main" id="{2DED7C5B-100A-D145-973C-E28BCE3DED40}"/>
              </a:ext>
            </a:extLst>
          </p:cNvPr>
          <p:cNvSpPr>
            <a:spLocks noGrp="1"/>
          </p:cNvSpPr>
          <p:nvPr>
            <p:ph idx="1"/>
          </p:nvPr>
        </p:nvSpPr>
        <p:spPr>
          <a:xfrm>
            <a:off x="1057191" y="1365824"/>
            <a:ext cx="9905999" cy="3541714"/>
          </a:xfrm>
        </p:spPr>
        <p:txBody>
          <a:bodyPr>
            <a:noAutofit/>
          </a:bodyPr>
          <a:lstStyle/>
          <a:p>
            <a:r>
              <a:rPr lang="en-US" sz="1800" dirty="0"/>
              <a:t>Chain of Responsibility: A way of passing a request between a chain of objects</a:t>
            </a:r>
          </a:p>
          <a:p>
            <a:r>
              <a:rPr lang="en-US" sz="1800" dirty="0"/>
              <a:t>Purpose: Objects that can handle the request at the current moment can choose to process or hand it off to the next object in the chain</a:t>
            </a:r>
          </a:p>
          <a:p>
            <a:r>
              <a:rPr lang="en-US" sz="1800" dirty="0"/>
              <a:t>Iterator: Allows one to traverse elements of a collection without exposing underlying implementation</a:t>
            </a:r>
          </a:p>
          <a:p>
            <a:r>
              <a:rPr lang="en-US" sz="1800" dirty="0"/>
              <a:t>Purpose: Allows the client to use iteration functionality without needing to know the data structure implementation or how it works</a:t>
            </a:r>
          </a:p>
          <a:p>
            <a:r>
              <a:rPr lang="en-US" sz="1800" dirty="0"/>
              <a:t>Mediator: Defines simple communication between objects</a:t>
            </a:r>
          </a:p>
          <a:p>
            <a:r>
              <a:rPr lang="en-US" sz="1800" dirty="0"/>
              <a:t>Purpose: Rather than having objects communicate directly (which can introduce a lot of chaotic dependencies), they communicate with each other via a mediator object</a:t>
            </a:r>
          </a:p>
          <a:p>
            <a:r>
              <a:rPr lang="en-US" sz="1800" dirty="0"/>
              <a:t>Visitor: Allows one to define a new operation without changing the classes of elements on which it operates</a:t>
            </a:r>
          </a:p>
          <a:p>
            <a:r>
              <a:rPr lang="en-US" sz="1800" dirty="0"/>
              <a:t>Purpose: Allows distinct and unrelated operations to be performed on objects without polluting the structure of the classes in which the objects are defined</a:t>
            </a:r>
          </a:p>
        </p:txBody>
      </p:sp>
    </p:spTree>
    <p:extLst>
      <p:ext uri="{BB962C8B-B14F-4D97-AF65-F5344CB8AC3E}">
        <p14:creationId xmlns:p14="http://schemas.microsoft.com/office/powerpoint/2010/main" val="1170497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736C-F5BC-C24D-8457-6C5F35052DEE}"/>
              </a:ext>
            </a:extLst>
          </p:cNvPr>
          <p:cNvSpPr>
            <a:spLocks noGrp="1"/>
          </p:cNvSpPr>
          <p:nvPr>
            <p:ph type="title"/>
          </p:nvPr>
        </p:nvSpPr>
        <p:spPr>
          <a:xfrm>
            <a:off x="1141413" y="0"/>
            <a:ext cx="9905998" cy="1478570"/>
          </a:xfrm>
        </p:spPr>
        <p:txBody>
          <a:bodyPr/>
          <a:lstStyle/>
          <a:p>
            <a:pPr algn="ctr"/>
            <a:r>
              <a:rPr lang="en-US" dirty="0"/>
              <a:t>A closer look at chain of responsibility</a:t>
            </a:r>
          </a:p>
        </p:txBody>
      </p:sp>
      <p:pic>
        <p:nvPicPr>
          <p:cNvPr id="5122" name="Picture 2" descr="Chain of Responsibility Pattern UML Diagram">
            <a:extLst>
              <a:ext uri="{FF2B5EF4-FFF2-40B4-BE49-F238E27FC236}">
                <a16:creationId xmlns:a16="http://schemas.microsoft.com/office/drawing/2014/main" id="{68702584-A50B-4141-9ED1-1F1CD4E6E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55" y="1172410"/>
            <a:ext cx="7112000" cy="4826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6F62B0-A322-1C45-8FA8-38C4522BD56E}"/>
              </a:ext>
            </a:extLst>
          </p:cNvPr>
          <p:cNvSpPr txBox="1"/>
          <p:nvPr/>
        </p:nvSpPr>
        <p:spPr>
          <a:xfrm>
            <a:off x="7940842" y="2154249"/>
            <a:ext cx="3106569" cy="3139321"/>
          </a:xfrm>
          <a:prstGeom prst="rect">
            <a:avLst/>
          </a:prstGeom>
          <a:noFill/>
        </p:spPr>
        <p:txBody>
          <a:bodyPr wrap="square" rtlCol="0">
            <a:spAutoFit/>
          </a:bodyPr>
          <a:lstStyle/>
          <a:p>
            <a:r>
              <a:rPr lang="en-US" b="1" dirty="0"/>
              <a:t>We have created an abstract class </a:t>
            </a:r>
            <a:r>
              <a:rPr lang="en-US" b="1" i="1" dirty="0"/>
              <a:t>AbstractLogger</a:t>
            </a:r>
            <a:r>
              <a:rPr lang="en-US" b="1" dirty="0"/>
              <a:t> with a level of logging. Then we have created three types of loggers extending the </a:t>
            </a:r>
            <a:r>
              <a:rPr lang="en-US" b="1" i="1" dirty="0"/>
              <a:t>AbstractLogger</a:t>
            </a:r>
            <a:r>
              <a:rPr lang="en-US" b="1" dirty="0"/>
              <a:t>. Each logger checks the level of message to its level and print accordingly otherwise does not print and passes the message to its next logger.</a:t>
            </a:r>
          </a:p>
        </p:txBody>
      </p:sp>
    </p:spTree>
    <p:extLst>
      <p:ext uri="{BB962C8B-B14F-4D97-AF65-F5344CB8AC3E}">
        <p14:creationId xmlns:p14="http://schemas.microsoft.com/office/powerpoint/2010/main" val="2761371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5533-A772-654C-835D-C7E312A9483D}"/>
              </a:ext>
            </a:extLst>
          </p:cNvPr>
          <p:cNvSpPr>
            <a:spLocks noGrp="1"/>
          </p:cNvSpPr>
          <p:nvPr>
            <p:ph type="title"/>
          </p:nvPr>
        </p:nvSpPr>
        <p:spPr>
          <a:xfrm>
            <a:off x="1141413" y="855849"/>
            <a:ext cx="9905998" cy="1478570"/>
          </a:xfrm>
        </p:spPr>
        <p:txBody>
          <a:bodyPr/>
          <a:lstStyle/>
          <a:p>
            <a:pPr algn="ctr"/>
            <a:r>
              <a:rPr lang="en-US" dirty="0"/>
              <a:t>A closer look at mediator</a:t>
            </a:r>
          </a:p>
        </p:txBody>
      </p:sp>
      <p:pic>
        <p:nvPicPr>
          <p:cNvPr id="6146" name="Picture 2" descr="Mediator Pattern UML Diagram">
            <a:extLst>
              <a:ext uri="{FF2B5EF4-FFF2-40B4-BE49-F238E27FC236}">
                <a16:creationId xmlns:a16="http://schemas.microsoft.com/office/drawing/2014/main" id="{DDE938EB-A089-5F4D-8492-425B7B0DC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928" y="2334419"/>
            <a:ext cx="9080968" cy="2189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246C18-B743-5741-8DAD-BCEF5F467FBC}"/>
              </a:ext>
            </a:extLst>
          </p:cNvPr>
          <p:cNvSpPr txBox="1"/>
          <p:nvPr/>
        </p:nvSpPr>
        <p:spPr>
          <a:xfrm>
            <a:off x="1553928" y="4836695"/>
            <a:ext cx="9080968" cy="1200329"/>
          </a:xfrm>
          <a:prstGeom prst="rect">
            <a:avLst/>
          </a:prstGeom>
          <a:noFill/>
        </p:spPr>
        <p:txBody>
          <a:bodyPr wrap="square" rtlCol="0">
            <a:spAutoFit/>
          </a:bodyPr>
          <a:lstStyle/>
          <a:p>
            <a:r>
              <a:rPr lang="en-US" dirty="0"/>
              <a:t>We are demonstrating mediator pattern by example of a chat room where multiple users can send message to chat room and it is the responsibility of chat room to show the messages to all users. We have created two classes </a:t>
            </a:r>
            <a:r>
              <a:rPr lang="en-US" i="1" dirty="0"/>
              <a:t>ChatRoom</a:t>
            </a:r>
            <a:r>
              <a:rPr lang="en-US" dirty="0"/>
              <a:t> and </a:t>
            </a:r>
            <a:r>
              <a:rPr lang="en-US" i="1" dirty="0"/>
              <a:t>User</a:t>
            </a:r>
            <a:r>
              <a:rPr lang="en-US" dirty="0"/>
              <a:t>. </a:t>
            </a:r>
            <a:r>
              <a:rPr lang="en-US" i="1" dirty="0"/>
              <a:t>User</a:t>
            </a:r>
            <a:r>
              <a:rPr lang="en-US" dirty="0"/>
              <a:t> objects will use </a:t>
            </a:r>
            <a:r>
              <a:rPr lang="en-US" i="1" dirty="0"/>
              <a:t>ChatRoom</a:t>
            </a:r>
            <a:r>
              <a:rPr lang="en-US" dirty="0"/>
              <a:t> method to share their messages.</a:t>
            </a:r>
          </a:p>
        </p:txBody>
      </p:sp>
    </p:spTree>
    <p:extLst>
      <p:ext uri="{BB962C8B-B14F-4D97-AF65-F5344CB8AC3E}">
        <p14:creationId xmlns:p14="http://schemas.microsoft.com/office/powerpoint/2010/main" val="25302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6AD1-486E-1A4C-B563-D34A0CA9ED98}"/>
              </a:ext>
            </a:extLst>
          </p:cNvPr>
          <p:cNvSpPr>
            <a:spLocks noGrp="1"/>
          </p:cNvSpPr>
          <p:nvPr>
            <p:ph type="title"/>
          </p:nvPr>
        </p:nvSpPr>
        <p:spPr/>
        <p:txBody>
          <a:bodyPr/>
          <a:lstStyle/>
          <a:p>
            <a:r>
              <a:rPr lang="en-US" dirty="0"/>
              <a:t>Now that I know about design patterns, I should implement them everywhere, right???</a:t>
            </a:r>
          </a:p>
        </p:txBody>
      </p:sp>
      <p:sp>
        <p:nvSpPr>
          <p:cNvPr id="4" name="TextBox 3">
            <a:extLst>
              <a:ext uri="{FF2B5EF4-FFF2-40B4-BE49-F238E27FC236}">
                <a16:creationId xmlns:a16="http://schemas.microsoft.com/office/drawing/2014/main" id="{DEEE6B84-D3BC-994B-BB23-C92285559029}"/>
              </a:ext>
            </a:extLst>
          </p:cNvPr>
          <p:cNvSpPr txBox="1"/>
          <p:nvPr/>
        </p:nvSpPr>
        <p:spPr>
          <a:xfrm>
            <a:off x="1432175" y="2274838"/>
            <a:ext cx="9324474" cy="2308324"/>
          </a:xfrm>
          <a:prstGeom prst="rect">
            <a:avLst/>
          </a:prstGeom>
          <a:noFill/>
        </p:spPr>
        <p:txBody>
          <a:bodyPr wrap="square" rtlCol="0">
            <a:spAutoFit/>
          </a:bodyPr>
          <a:lstStyle/>
          <a:p>
            <a:pPr algn="ctr"/>
            <a:r>
              <a:rPr lang="en-US" sz="7200" b="1" dirty="0">
                <a:solidFill>
                  <a:srgbClr val="FF0000"/>
                </a:solidFill>
              </a:rPr>
              <a:t>I’M NOT GONNA PUT A MEME HERE, BUT NO</a:t>
            </a:r>
          </a:p>
        </p:txBody>
      </p:sp>
    </p:spTree>
    <p:extLst>
      <p:ext uri="{BB962C8B-B14F-4D97-AF65-F5344CB8AC3E}">
        <p14:creationId xmlns:p14="http://schemas.microsoft.com/office/powerpoint/2010/main" val="444721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D6D2-33F6-D14E-BAB1-6B7DB9B3C210}"/>
              </a:ext>
            </a:extLst>
          </p:cNvPr>
          <p:cNvSpPr>
            <a:spLocks noGrp="1"/>
          </p:cNvSpPr>
          <p:nvPr>
            <p:ph type="title"/>
          </p:nvPr>
        </p:nvSpPr>
        <p:spPr/>
        <p:txBody>
          <a:bodyPr/>
          <a:lstStyle/>
          <a:p>
            <a:pPr algn="ctr"/>
            <a:r>
              <a:rPr lang="en-US" dirty="0"/>
              <a:t>THE KEY IS KNOWING THAT THEY EXIST AND NOTICING WHEN THEY WILL BENEFIT YOU</a:t>
            </a:r>
          </a:p>
        </p:txBody>
      </p:sp>
      <p:sp>
        <p:nvSpPr>
          <p:cNvPr id="3" name="Content Placeholder 2">
            <a:extLst>
              <a:ext uri="{FF2B5EF4-FFF2-40B4-BE49-F238E27FC236}">
                <a16:creationId xmlns:a16="http://schemas.microsoft.com/office/drawing/2014/main" id="{93A2CAC0-9997-6F4F-9E45-9F9B24B8AE7F}"/>
              </a:ext>
            </a:extLst>
          </p:cNvPr>
          <p:cNvSpPr>
            <a:spLocks noGrp="1"/>
          </p:cNvSpPr>
          <p:nvPr>
            <p:ph idx="1"/>
          </p:nvPr>
        </p:nvSpPr>
        <p:spPr/>
        <p:txBody>
          <a:bodyPr>
            <a:normAutofit fontScale="85000" lnSpcReduction="20000"/>
          </a:bodyPr>
          <a:lstStyle/>
          <a:p>
            <a:r>
              <a:rPr lang="en-US" dirty="0"/>
              <a:t>It’s important to note that, before you knew about software design patterns, you were writing code this whole time</a:t>
            </a:r>
          </a:p>
          <a:p>
            <a:r>
              <a:rPr lang="en-US" dirty="0"/>
              <a:t>In addition, software design patterns are based upon how developers NORMALLY would write code!</a:t>
            </a:r>
          </a:p>
          <a:p>
            <a:r>
              <a:rPr lang="en-US" dirty="0"/>
              <a:t>I think this is a good way to look at it: if you are working on a software project and run into a complex problem or have written very unusual, hard to understand code to solve a common problem, there is probably a design pattern for it</a:t>
            </a:r>
          </a:p>
          <a:p>
            <a:r>
              <a:rPr lang="en-US" dirty="0"/>
              <a:t>In conclusion, Implementing software design patterns give developers a way to create software efficiently, explain it concisely and implement their ideas regardless of programming language</a:t>
            </a:r>
          </a:p>
        </p:txBody>
      </p:sp>
    </p:spTree>
    <p:extLst>
      <p:ext uri="{BB962C8B-B14F-4D97-AF65-F5344CB8AC3E}">
        <p14:creationId xmlns:p14="http://schemas.microsoft.com/office/powerpoint/2010/main" val="36969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FDA8-9777-6646-8C48-AA0A1ECEE925}"/>
              </a:ext>
            </a:extLst>
          </p:cNvPr>
          <p:cNvSpPr>
            <a:spLocks noGrp="1"/>
          </p:cNvSpPr>
          <p:nvPr>
            <p:ph type="title"/>
          </p:nvPr>
        </p:nvSpPr>
        <p:spPr>
          <a:xfrm>
            <a:off x="1141412" y="113192"/>
            <a:ext cx="9905998" cy="1478570"/>
          </a:xfrm>
        </p:spPr>
        <p:txBody>
          <a:bodyPr/>
          <a:lstStyle/>
          <a:p>
            <a:pPr algn="ctr"/>
            <a:r>
              <a:rPr lang="en-US" dirty="0"/>
              <a:t>What are design patterns?</a:t>
            </a:r>
          </a:p>
        </p:txBody>
      </p:sp>
      <p:sp>
        <p:nvSpPr>
          <p:cNvPr id="3" name="Content Placeholder 2">
            <a:extLst>
              <a:ext uri="{FF2B5EF4-FFF2-40B4-BE49-F238E27FC236}">
                <a16:creationId xmlns:a16="http://schemas.microsoft.com/office/drawing/2014/main" id="{B1E8B4E3-252B-CA40-BF1A-1FC53AEB019B}"/>
              </a:ext>
            </a:extLst>
          </p:cNvPr>
          <p:cNvSpPr>
            <a:spLocks noGrp="1"/>
          </p:cNvSpPr>
          <p:nvPr>
            <p:ph idx="1"/>
          </p:nvPr>
        </p:nvSpPr>
        <p:spPr>
          <a:xfrm>
            <a:off x="1141411" y="1562791"/>
            <a:ext cx="9905999" cy="5182017"/>
          </a:xfrm>
        </p:spPr>
        <p:txBody>
          <a:bodyPr>
            <a:noAutofit/>
          </a:bodyPr>
          <a:lstStyle/>
          <a:p>
            <a:r>
              <a:rPr lang="en-US" dirty="0">
                <a:solidFill>
                  <a:schemeClr val="tx1">
                    <a:lumMod val="95000"/>
                  </a:schemeClr>
                </a:solidFill>
              </a:rPr>
              <a:t>Design patterns are used to represent some of the best practices adapted by experienced object-oriented software developers. A design pattern systematically names, motivates, and explains a general design that addresses a recurring design problem in object-oriented systems. It describes the problem, the solution, when to apply the solution, and its consequences.</a:t>
            </a:r>
          </a:p>
          <a:p>
            <a:r>
              <a:rPr lang="en-US" dirty="0">
                <a:solidFill>
                  <a:schemeClr val="tx1">
                    <a:lumMod val="95000"/>
                  </a:schemeClr>
                </a:solidFill>
              </a:rPr>
              <a:t>Software design patterns are programming language independent and typically show relationships and interactions between classes and objects.</a:t>
            </a:r>
          </a:p>
          <a:p>
            <a:r>
              <a:rPr lang="en-US" dirty="0">
                <a:solidFill>
                  <a:schemeClr val="tx1">
                    <a:lumMod val="95000"/>
                  </a:schemeClr>
                </a:solidFill>
              </a:rPr>
              <a:t>To see how general design patterns are, look at an architect or a civil engineer: when they want to construct a building, they don’t spend time designing elementary parts. Instead, they put elementary parts together, much like software developers do when they build applications. </a:t>
            </a:r>
          </a:p>
        </p:txBody>
      </p:sp>
    </p:spTree>
    <p:extLst>
      <p:ext uri="{BB962C8B-B14F-4D97-AF65-F5344CB8AC3E}">
        <p14:creationId xmlns:p14="http://schemas.microsoft.com/office/powerpoint/2010/main" val="291560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0B4B-1870-0449-9AAC-8A622A7E68BB}"/>
              </a:ext>
            </a:extLst>
          </p:cNvPr>
          <p:cNvSpPr>
            <a:spLocks noGrp="1"/>
          </p:cNvSpPr>
          <p:nvPr>
            <p:ph type="title"/>
          </p:nvPr>
        </p:nvSpPr>
        <p:spPr/>
        <p:txBody>
          <a:bodyPr/>
          <a:lstStyle/>
          <a:p>
            <a:pPr algn="ctr"/>
            <a:r>
              <a:rPr lang="en-US" dirty="0"/>
              <a:t>What are the types of software design patterns?</a:t>
            </a:r>
          </a:p>
        </p:txBody>
      </p:sp>
      <p:sp>
        <p:nvSpPr>
          <p:cNvPr id="3" name="Content Placeholder 2">
            <a:extLst>
              <a:ext uri="{FF2B5EF4-FFF2-40B4-BE49-F238E27FC236}">
                <a16:creationId xmlns:a16="http://schemas.microsoft.com/office/drawing/2014/main" id="{09A0E48C-CE9B-3A48-AA83-696E29F49002}"/>
              </a:ext>
            </a:extLst>
          </p:cNvPr>
          <p:cNvSpPr>
            <a:spLocks noGrp="1"/>
          </p:cNvSpPr>
          <p:nvPr>
            <p:ph idx="1"/>
          </p:nvPr>
        </p:nvSpPr>
        <p:spPr>
          <a:xfrm>
            <a:off x="1141412" y="2088650"/>
            <a:ext cx="9905999" cy="3541714"/>
          </a:xfrm>
        </p:spPr>
        <p:txBody>
          <a:bodyPr/>
          <a:lstStyle/>
          <a:p>
            <a:r>
              <a:rPr lang="en-US" dirty="0">
                <a:solidFill>
                  <a:schemeClr val="tx1">
                    <a:lumMod val="95000"/>
                  </a:schemeClr>
                </a:solidFill>
              </a:rPr>
              <a:t>There are mainly three types of software design patterns...</a:t>
            </a:r>
          </a:p>
          <a:p>
            <a:r>
              <a:rPr lang="en-US" dirty="0">
                <a:solidFill>
                  <a:schemeClr val="tx1">
                    <a:lumMod val="95000"/>
                  </a:schemeClr>
                </a:solidFill>
              </a:rPr>
              <a:t>1. Creational</a:t>
            </a:r>
          </a:p>
          <a:p>
            <a:r>
              <a:rPr lang="en-US" dirty="0">
                <a:solidFill>
                  <a:schemeClr val="tx1">
                    <a:lumMod val="95000"/>
                  </a:schemeClr>
                </a:solidFill>
              </a:rPr>
              <a:t>2. Structural</a:t>
            </a:r>
          </a:p>
          <a:p>
            <a:r>
              <a:rPr lang="en-US" dirty="0">
                <a:solidFill>
                  <a:schemeClr val="tx1">
                    <a:lumMod val="95000"/>
                  </a:schemeClr>
                </a:solidFill>
              </a:rPr>
              <a:t>3. Behavioral</a:t>
            </a:r>
          </a:p>
        </p:txBody>
      </p:sp>
    </p:spTree>
    <p:extLst>
      <p:ext uri="{BB962C8B-B14F-4D97-AF65-F5344CB8AC3E}">
        <p14:creationId xmlns:p14="http://schemas.microsoft.com/office/powerpoint/2010/main" val="190567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B174D-093D-DF4D-AFBA-34F0256BC968}"/>
              </a:ext>
            </a:extLst>
          </p:cNvPr>
          <p:cNvSpPr>
            <a:spLocks noGrp="1"/>
          </p:cNvSpPr>
          <p:nvPr>
            <p:ph idx="1"/>
          </p:nvPr>
        </p:nvSpPr>
        <p:spPr>
          <a:xfrm>
            <a:off x="1141411" y="1658143"/>
            <a:ext cx="9905999" cy="4594723"/>
          </a:xfrm>
        </p:spPr>
        <p:txBody>
          <a:bodyPr>
            <a:noAutofit/>
          </a:bodyPr>
          <a:lstStyle/>
          <a:p>
            <a:r>
              <a:rPr lang="en-US" dirty="0"/>
              <a:t>Creational design patterns revolve around class instantiation or object creation</a:t>
            </a:r>
          </a:p>
          <a:p>
            <a:r>
              <a:rPr lang="en-US" dirty="0"/>
              <a:t>They help make a system independent of how its objects are created, composed, and represented</a:t>
            </a:r>
          </a:p>
          <a:p>
            <a:r>
              <a:rPr lang="en-US" dirty="0"/>
              <a:t>Creational design patterns can be broken down further into two sub-types, those two being class-creational and object-creational design patterns</a:t>
            </a:r>
          </a:p>
          <a:p>
            <a:r>
              <a:rPr lang="en-US" dirty="0"/>
              <a:t>The main difference between the two is that class-creational patterns use inheritance to vary the class that’s instantiated, while object-creational patterns will delegate instantiation to other objects</a:t>
            </a:r>
          </a:p>
        </p:txBody>
      </p:sp>
      <p:sp>
        <p:nvSpPr>
          <p:cNvPr id="4" name="Rectangle 3">
            <a:extLst>
              <a:ext uri="{FF2B5EF4-FFF2-40B4-BE49-F238E27FC236}">
                <a16:creationId xmlns:a16="http://schemas.microsoft.com/office/drawing/2014/main" id="{FE455201-0DC1-7C42-A69D-B43603CB10DE}"/>
              </a:ext>
            </a:extLst>
          </p:cNvPr>
          <p:cNvSpPr/>
          <p:nvPr/>
        </p:nvSpPr>
        <p:spPr>
          <a:xfrm>
            <a:off x="4079244" y="605134"/>
            <a:ext cx="4030334"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CREATIONAL</a:t>
            </a:r>
          </a:p>
        </p:txBody>
      </p:sp>
    </p:spTree>
    <p:extLst>
      <p:ext uri="{BB962C8B-B14F-4D97-AF65-F5344CB8AC3E}">
        <p14:creationId xmlns:p14="http://schemas.microsoft.com/office/powerpoint/2010/main" val="412277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E5D5-1026-4549-B345-11F46C4D4B2F}"/>
              </a:ext>
            </a:extLst>
          </p:cNvPr>
          <p:cNvSpPr>
            <a:spLocks noGrp="1"/>
          </p:cNvSpPr>
          <p:nvPr>
            <p:ph type="title"/>
          </p:nvPr>
        </p:nvSpPr>
        <p:spPr>
          <a:xfrm>
            <a:off x="1141413" y="84221"/>
            <a:ext cx="9905998" cy="1478570"/>
          </a:xfrm>
        </p:spPr>
        <p:txBody>
          <a:bodyPr/>
          <a:lstStyle/>
          <a:p>
            <a:pPr algn="ctr"/>
            <a:r>
              <a:rPr lang="en-US" dirty="0"/>
              <a:t>Some creational pattern examples...</a:t>
            </a:r>
          </a:p>
        </p:txBody>
      </p:sp>
      <p:sp>
        <p:nvSpPr>
          <p:cNvPr id="3" name="Content Placeholder 2">
            <a:extLst>
              <a:ext uri="{FF2B5EF4-FFF2-40B4-BE49-F238E27FC236}">
                <a16:creationId xmlns:a16="http://schemas.microsoft.com/office/drawing/2014/main" id="{8E0282E9-7C36-3C4E-8037-75ADB4A66052}"/>
              </a:ext>
            </a:extLst>
          </p:cNvPr>
          <p:cNvSpPr>
            <a:spLocks noGrp="1"/>
          </p:cNvSpPr>
          <p:nvPr>
            <p:ph idx="1"/>
          </p:nvPr>
        </p:nvSpPr>
        <p:spPr>
          <a:xfrm>
            <a:off x="1141413" y="1347537"/>
            <a:ext cx="9905999" cy="5426242"/>
          </a:xfrm>
        </p:spPr>
        <p:txBody>
          <a:bodyPr>
            <a:noAutofit/>
          </a:bodyPr>
          <a:lstStyle/>
          <a:p>
            <a:r>
              <a:rPr lang="en-US" sz="2200" dirty="0"/>
              <a:t>Abstract Factory – Creates an instance of several families of classes</a:t>
            </a:r>
          </a:p>
          <a:p>
            <a:r>
              <a:rPr lang="en-US" sz="2200" dirty="0"/>
              <a:t>Purpose: Provides an interface for creating families of related objects, without specifying concrete classes.</a:t>
            </a:r>
          </a:p>
          <a:p>
            <a:r>
              <a:rPr lang="en-US" sz="2200" dirty="0"/>
              <a:t>Factory method – creates an instance of several derived classes</a:t>
            </a:r>
          </a:p>
          <a:p>
            <a:r>
              <a:rPr lang="en-US" sz="2200" dirty="0"/>
              <a:t>Purpose: Lets a class defer instantiation to subclasses so that they can decide which class to instantiate</a:t>
            </a:r>
          </a:p>
          <a:p>
            <a:r>
              <a:rPr lang="en-US" sz="2200" dirty="0"/>
              <a:t>Prototype – A fully initialized instance to be copied or cloned</a:t>
            </a:r>
          </a:p>
          <a:p>
            <a:r>
              <a:rPr lang="en-US" sz="2200" dirty="0"/>
              <a:t>Purpose: Uses an instance of a class as a “breeder” for all future instances</a:t>
            </a:r>
          </a:p>
          <a:p>
            <a:r>
              <a:rPr lang="en-US" sz="2200" dirty="0"/>
              <a:t>Singleton – A class of which only a single instance can exist</a:t>
            </a:r>
          </a:p>
          <a:p>
            <a:r>
              <a:rPr lang="en-US" sz="2200" dirty="0"/>
              <a:t>Purpose: Encapsulates a shared resource within a unique class instance that can be accessed globally by the program</a:t>
            </a:r>
          </a:p>
        </p:txBody>
      </p:sp>
    </p:spTree>
    <p:extLst>
      <p:ext uri="{BB962C8B-B14F-4D97-AF65-F5344CB8AC3E}">
        <p14:creationId xmlns:p14="http://schemas.microsoft.com/office/powerpoint/2010/main" val="88171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1238-8AC2-4B4B-BF80-A34CCAE41439}"/>
              </a:ext>
            </a:extLst>
          </p:cNvPr>
          <p:cNvSpPr>
            <a:spLocks noGrp="1"/>
          </p:cNvSpPr>
          <p:nvPr>
            <p:ph type="title"/>
          </p:nvPr>
        </p:nvSpPr>
        <p:spPr>
          <a:xfrm>
            <a:off x="1141413" y="177909"/>
            <a:ext cx="9905998" cy="1478570"/>
          </a:xfrm>
        </p:spPr>
        <p:txBody>
          <a:bodyPr/>
          <a:lstStyle/>
          <a:p>
            <a:pPr algn="ctr"/>
            <a:r>
              <a:rPr lang="en-US" dirty="0"/>
              <a:t>A closer look at factory</a:t>
            </a:r>
          </a:p>
        </p:txBody>
      </p:sp>
      <p:pic>
        <p:nvPicPr>
          <p:cNvPr id="2050" name="Picture 2" descr="Factory Pattern UML Diagram">
            <a:extLst>
              <a:ext uri="{FF2B5EF4-FFF2-40B4-BE49-F238E27FC236}">
                <a16:creationId xmlns:a16="http://schemas.microsoft.com/office/drawing/2014/main" id="{D78FD0EA-F768-E94F-B2C8-B56DC12BD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412" y="1365250"/>
            <a:ext cx="7112000" cy="412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77C97C-DEB5-A34F-9EDD-43386BA1C25F}"/>
              </a:ext>
            </a:extLst>
          </p:cNvPr>
          <p:cNvSpPr txBox="1"/>
          <p:nvPr/>
        </p:nvSpPr>
        <p:spPr>
          <a:xfrm>
            <a:off x="1702886" y="5756761"/>
            <a:ext cx="8783052" cy="923330"/>
          </a:xfrm>
          <a:prstGeom prst="rect">
            <a:avLst/>
          </a:prstGeom>
          <a:noFill/>
        </p:spPr>
        <p:txBody>
          <a:bodyPr wrap="square" rtlCol="0">
            <a:spAutoFit/>
          </a:bodyPr>
          <a:lstStyle/>
          <a:p>
            <a:r>
              <a:rPr lang="en-US" b="1" i="1" dirty="0"/>
              <a:t>FactoryPatternDemo</a:t>
            </a:r>
            <a:r>
              <a:rPr lang="en-US" b="1" dirty="0"/>
              <a:t>, our demo class will use </a:t>
            </a:r>
            <a:r>
              <a:rPr lang="en-US" b="1" i="1" dirty="0"/>
              <a:t>ShapeFactory</a:t>
            </a:r>
            <a:r>
              <a:rPr lang="en-US" b="1" dirty="0"/>
              <a:t> to get a </a:t>
            </a:r>
            <a:r>
              <a:rPr lang="en-US" b="1" i="1" dirty="0"/>
              <a:t>Shape</a:t>
            </a:r>
            <a:r>
              <a:rPr lang="en-US" b="1" dirty="0"/>
              <a:t> object. It will pass information (</a:t>
            </a:r>
            <a:r>
              <a:rPr lang="en-US" b="1" i="1" dirty="0"/>
              <a:t>CIRCLE / RECTANGLE / SQUARE</a:t>
            </a:r>
            <a:r>
              <a:rPr lang="en-US" b="1" dirty="0"/>
              <a:t>) to </a:t>
            </a:r>
            <a:r>
              <a:rPr lang="en-US" b="1" i="1" dirty="0"/>
              <a:t>ShapeFactory</a:t>
            </a:r>
            <a:r>
              <a:rPr lang="en-US" b="1" dirty="0"/>
              <a:t> to get the type of object it needs.</a:t>
            </a:r>
          </a:p>
        </p:txBody>
      </p:sp>
    </p:spTree>
    <p:extLst>
      <p:ext uri="{BB962C8B-B14F-4D97-AF65-F5344CB8AC3E}">
        <p14:creationId xmlns:p14="http://schemas.microsoft.com/office/powerpoint/2010/main" val="393217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555C-7C44-AD4C-8E5C-EB70B976DE14}"/>
              </a:ext>
            </a:extLst>
          </p:cNvPr>
          <p:cNvSpPr>
            <a:spLocks noGrp="1"/>
          </p:cNvSpPr>
          <p:nvPr>
            <p:ph type="title"/>
          </p:nvPr>
        </p:nvSpPr>
        <p:spPr>
          <a:xfrm>
            <a:off x="1143001" y="0"/>
            <a:ext cx="9905998" cy="1478570"/>
          </a:xfrm>
        </p:spPr>
        <p:txBody>
          <a:bodyPr/>
          <a:lstStyle/>
          <a:p>
            <a:pPr algn="ctr"/>
            <a:r>
              <a:rPr lang="en-US" dirty="0"/>
              <a:t>A closer look at singleton</a:t>
            </a:r>
          </a:p>
        </p:txBody>
      </p:sp>
      <p:pic>
        <p:nvPicPr>
          <p:cNvPr id="1026" name="Picture 2" descr="Singleton Pattern UML Diagram">
            <a:extLst>
              <a:ext uri="{FF2B5EF4-FFF2-40B4-BE49-F238E27FC236}">
                <a16:creationId xmlns:a16="http://schemas.microsoft.com/office/drawing/2014/main" id="{7FF237C1-D18E-B149-9964-C8DAB84AF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1312732"/>
            <a:ext cx="4076700" cy="5092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66B9185-C9A7-6344-B9B4-85FBDA3F9DCB}"/>
              </a:ext>
            </a:extLst>
          </p:cNvPr>
          <p:cNvSpPr txBox="1"/>
          <p:nvPr/>
        </p:nvSpPr>
        <p:spPr>
          <a:xfrm>
            <a:off x="6581274" y="2197893"/>
            <a:ext cx="3404937" cy="3046988"/>
          </a:xfrm>
          <a:prstGeom prst="rect">
            <a:avLst/>
          </a:prstGeom>
          <a:noFill/>
        </p:spPr>
        <p:txBody>
          <a:bodyPr wrap="square" rtlCol="0">
            <a:spAutoFit/>
          </a:bodyPr>
          <a:lstStyle/>
          <a:p>
            <a:r>
              <a:rPr lang="en-US" sz="2400" b="1" i="1" dirty="0"/>
              <a:t>SingleObject</a:t>
            </a:r>
            <a:r>
              <a:rPr lang="en-US" sz="2400" b="1" dirty="0"/>
              <a:t> class provides a static method to get its static instance globally. </a:t>
            </a:r>
            <a:r>
              <a:rPr lang="en-US" sz="2400" b="1" i="1" dirty="0"/>
              <a:t>SingletonPatternDemo</a:t>
            </a:r>
            <a:r>
              <a:rPr lang="en-US" sz="2400" b="1" dirty="0"/>
              <a:t>, our demo class uses the </a:t>
            </a:r>
            <a:r>
              <a:rPr lang="en-US" sz="2400" b="1" i="1" dirty="0"/>
              <a:t>SingleObject</a:t>
            </a:r>
            <a:r>
              <a:rPr lang="en-US" sz="2400" b="1" dirty="0"/>
              <a:t> class to get a </a:t>
            </a:r>
            <a:r>
              <a:rPr lang="en-US" sz="2400" b="1" i="1" dirty="0"/>
              <a:t>SingleObject</a:t>
            </a:r>
            <a:r>
              <a:rPr lang="en-US" sz="2400" b="1" dirty="0"/>
              <a:t> object.</a:t>
            </a:r>
          </a:p>
        </p:txBody>
      </p:sp>
    </p:spTree>
    <p:extLst>
      <p:ext uri="{BB962C8B-B14F-4D97-AF65-F5344CB8AC3E}">
        <p14:creationId xmlns:p14="http://schemas.microsoft.com/office/powerpoint/2010/main" val="307049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A1B7E-2DD6-574A-80A4-3BD58B05D3C2}"/>
              </a:ext>
            </a:extLst>
          </p:cNvPr>
          <p:cNvSpPr>
            <a:spLocks noGrp="1"/>
          </p:cNvSpPr>
          <p:nvPr>
            <p:ph idx="1"/>
          </p:nvPr>
        </p:nvSpPr>
        <p:spPr>
          <a:xfrm>
            <a:off x="1141413" y="1658143"/>
            <a:ext cx="9905999" cy="3541714"/>
          </a:xfrm>
        </p:spPr>
        <p:txBody>
          <a:bodyPr/>
          <a:lstStyle/>
          <a:p>
            <a:r>
              <a:rPr lang="en-US" dirty="0"/>
              <a:t>Structural design patterns revolve around organizing different classes and objects to form larger structures and provide new functionalities</a:t>
            </a:r>
          </a:p>
          <a:p>
            <a:r>
              <a:rPr lang="en-US" dirty="0"/>
              <a:t>They are used to ease the design process by identifying a simple way to realize relationships between entities (object instances, classes, etc.)</a:t>
            </a:r>
          </a:p>
          <a:p>
            <a:r>
              <a:rPr lang="en-US" dirty="0"/>
              <a:t>Structural design patterns explain how to assemble objects and classes into larger structures while keeping these structures flexible and efficient.</a:t>
            </a:r>
          </a:p>
        </p:txBody>
      </p:sp>
      <p:sp>
        <p:nvSpPr>
          <p:cNvPr id="6" name="Rectangle 5">
            <a:extLst>
              <a:ext uri="{FF2B5EF4-FFF2-40B4-BE49-F238E27FC236}">
                <a16:creationId xmlns:a16="http://schemas.microsoft.com/office/drawing/2014/main" id="{488CFF3F-3C9D-1347-BCC9-EE07D1BF4803}"/>
              </a:ext>
            </a:extLst>
          </p:cNvPr>
          <p:cNvSpPr/>
          <p:nvPr/>
        </p:nvSpPr>
        <p:spPr>
          <a:xfrm>
            <a:off x="4088319" y="605134"/>
            <a:ext cx="401218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STRUCTURAL</a:t>
            </a:r>
          </a:p>
        </p:txBody>
      </p:sp>
    </p:spTree>
    <p:extLst>
      <p:ext uri="{BB962C8B-B14F-4D97-AF65-F5344CB8AC3E}">
        <p14:creationId xmlns:p14="http://schemas.microsoft.com/office/powerpoint/2010/main" val="310830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36C4-9070-E645-8088-ABF3F30671F4}"/>
              </a:ext>
            </a:extLst>
          </p:cNvPr>
          <p:cNvSpPr>
            <a:spLocks noGrp="1"/>
          </p:cNvSpPr>
          <p:nvPr>
            <p:ph type="title"/>
          </p:nvPr>
        </p:nvSpPr>
        <p:spPr>
          <a:xfrm>
            <a:off x="1141410" y="23162"/>
            <a:ext cx="9905998" cy="1478570"/>
          </a:xfrm>
        </p:spPr>
        <p:txBody>
          <a:bodyPr/>
          <a:lstStyle/>
          <a:p>
            <a:pPr algn="ctr"/>
            <a:r>
              <a:rPr lang="en-US" dirty="0"/>
              <a:t>Some Structural pattern examples...</a:t>
            </a:r>
          </a:p>
        </p:txBody>
      </p:sp>
      <p:sp>
        <p:nvSpPr>
          <p:cNvPr id="3" name="Content Placeholder 2">
            <a:extLst>
              <a:ext uri="{FF2B5EF4-FFF2-40B4-BE49-F238E27FC236}">
                <a16:creationId xmlns:a16="http://schemas.microsoft.com/office/drawing/2014/main" id="{DF25C1CA-07D0-4349-80AA-05EBEA021B7D}"/>
              </a:ext>
            </a:extLst>
          </p:cNvPr>
          <p:cNvSpPr>
            <a:spLocks noGrp="1"/>
          </p:cNvSpPr>
          <p:nvPr>
            <p:ph idx="1"/>
          </p:nvPr>
        </p:nvSpPr>
        <p:spPr>
          <a:xfrm>
            <a:off x="1141410" y="1501732"/>
            <a:ext cx="9905999" cy="5007351"/>
          </a:xfrm>
        </p:spPr>
        <p:txBody>
          <a:bodyPr>
            <a:noAutofit/>
          </a:bodyPr>
          <a:lstStyle/>
          <a:p>
            <a:r>
              <a:rPr lang="en-US" sz="2200" dirty="0"/>
              <a:t>Adapter: Match interfaces of different classes</a:t>
            </a:r>
          </a:p>
          <a:p>
            <a:r>
              <a:rPr lang="en-US" sz="2200" dirty="0"/>
              <a:t>Purpose: Allows objects with incompatible interfaces to collaborate</a:t>
            </a:r>
          </a:p>
          <a:p>
            <a:r>
              <a:rPr lang="en-US" sz="2200" dirty="0"/>
              <a:t>Bridge: Separates on object’s interface from its implementation</a:t>
            </a:r>
          </a:p>
          <a:p>
            <a:r>
              <a:rPr lang="en-US" sz="2200" dirty="0"/>
              <a:t>Purpose: Allows one to separate similar classes into separate hierarchies</a:t>
            </a:r>
          </a:p>
          <a:p>
            <a:r>
              <a:rPr lang="en-US" sz="2200" dirty="0"/>
              <a:t>Composite: A tree structure of simple and composite objects</a:t>
            </a:r>
          </a:p>
          <a:p>
            <a:r>
              <a:rPr lang="en-US" sz="2200" dirty="0"/>
              <a:t>Purpose: Allows one to work with structures within the tree as if they were individual structures</a:t>
            </a:r>
          </a:p>
          <a:p>
            <a:r>
              <a:rPr lang="en-US" sz="2200" dirty="0"/>
              <a:t>Decorator: Add responsibilities to objects dynamically</a:t>
            </a:r>
          </a:p>
          <a:p>
            <a:r>
              <a:rPr lang="en-US" sz="2200" dirty="0"/>
              <a:t>Purpose: Allows one to attach new behaviors to objects when needed without explicit addition</a:t>
            </a:r>
          </a:p>
        </p:txBody>
      </p:sp>
    </p:spTree>
    <p:extLst>
      <p:ext uri="{BB962C8B-B14F-4D97-AF65-F5344CB8AC3E}">
        <p14:creationId xmlns:p14="http://schemas.microsoft.com/office/powerpoint/2010/main" val="4067545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{EB55DDEC-301E-2740-A917-62CEB1AAD210}tf10001122</Template>
  <TotalTime>409</TotalTime>
  <Words>1196</Words>
  <Application>Microsoft Macintosh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PowerPoint Presentation</vt:lpstr>
      <vt:lpstr>What are design patterns?</vt:lpstr>
      <vt:lpstr>What are the types of software design patterns?</vt:lpstr>
      <vt:lpstr>PowerPoint Presentation</vt:lpstr>
      <vt:lpstr>Some creational pattern examples...</vt:lpstr>
      <vt:lpstr>A closer look at factory</vt:lpstr>
      <vt:lpstr>A closer look at singleton</vt:lpstr>
      <vt:lpstr>PowerPoint Presentation</vt:lpstr>
      <vt:lpstr>Some Structural pattern examples...</vt:lpstr>
      <vt:lpstr>A closer look at bridge</vt:lpstr>
      <vt:lpstr>A closer look at Decorator</vt:lpstr>
      <vt:lpstr>PowerPoint Presentation</vt:lpstr>
      <vt:lpstr>Some Behavioral pattern examples...</vt:lpstr>
      <vt:lpstr>A closer look at chain of responsibility</vt:lpstr>
      <vt:lpstr>A closer look at mediator</vt:lpstr>
      <vt:lpstr>Now that I know about design patterns, I should implement them everywhere, right???</vt:lpstr>
      <vt:lpstr>THE KEY IS KNOWING THAT THEY EXIST AND NOTICING WHEN THEY WILL BENEFIT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Killeen</dc:creator>
  <cp:lastModifiedBy>Matthew Killeen</cp:lastModifiedBy>
  <cp:revision>33</cp:revision>
  <dcterms:created xsi:type="dcterms:W3CDTF">2021-04-17T00:13:49Z</dcterms:created>
  <dcterms:modified xsi:type="dcterms:W3CDTF">2021-04-23T01:27:06Z</dcterms:modified>
</cp:coreProperties>
</file>