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59" r:id="rId3"/>
    <p:sldId id="292" r:id="rId4"/>
    <p:sldId id="293" r:id="rId5"/>
    <p:sldId id="294" r:id="rId6"/>
    <p:sldId id="260" r:id="rId7"/>
    <p:sldId id="276" r:id="rId8"/>
    <p:sldId id="275" r:id="rId9"/>
    <p:sldId id="271" r:id="rId10"/>
    <p:sldId id="262" r:id="rId11"/>
    <p:sldId id="279" r:id="rId12"/>
    <p:sldId id="280" r:id="rId13"/>
    <p:sldId id="282" r:id="rId14"/>
    <p:sldId id="281" r:id="rId15"/>
    <p:sldId id="269" r:id="rId16"/>
    <p:sldId id="270" r:id="rId17"/>
    <p:sldId id="277" r:id="rId18"/>
    <p:sldId id="278" r:id="rId19"/>
    <p:sldId id="264" r:id="rId20"/>
    <p:sldId id="283" r:id="rId21"/>
    <p:sldId id="284" r:id="rId22"/>
    <p:sldId id="265" r:id="rId23"/>
    <p:sldId id="285" r:id="rId24"/>
    <p:sldId id="286" r:id="rId25"/>
    <p:sldId id="287" r:id="rId26"/>
    <p:sldId id="288" r:id="rId27"/>
    <p:sldId id="289" r:id="rId28"/>
    <p:sldId id="291" r:id="rId29"/>
    <p:sldId id="267" r:id="rId30"/>
    <p:sldId id="268" r:id="rId31"/>
    <p:sldId id="25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1"/>
    <p:restoredTop sz="89296"/>
  </p:normalViewPr>
  <p:slideViewPr>
    <p:cSldViewPr snapToGrid="0" snapToObjects="1">
      <p:cViewPr varScale="1">
        <p:scale>
          <a:sx n="110" d="100"/>
          <a:sy n="110" d="100"/>
        </p:scale>
        <p:origin x="3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80012-C087-044B-90EE-0876183B3791}" type="datetimeFigureOut">
              <a:rPr lang="en-US" smtClean="0"/>
              <a:t>3/31/22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4E245-1032-8843-8CE6-78D26D2DAF40}" type="slidenum">
              <a:rPr lang="en-US" smtClean="0"/>
              <a:t>‹#›</a:t>
            </a:fld>
            <a:endParaRPr lang="en-US"/>
          </a:p>
        </p:txBody>
      </p:sp>
    </p:spTree>
    <p:extLst>
      <p:ext uri="{BB962C8B-B14F-4D97-AF65-F5344CB8AC3E}">
        <p14:creationId xmlns:p14="http://schemas.microsoft.com/office/powerpoint/2010/main" val="190292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Patient John Smith, </a:t>
            </a:r>
            <a:r>
              <a:rPr lang="en-US" dirty="0" err="1"/>
              <a:t>patient_id</a:t>
            </a:r>
            <a:r>
              <a:rPr lang="en-US" dirty="0"/>
              <a:t> = 1, has an appointment on 4/1/22 at 3 pm. Therefore, the appointment record has John Smith’s </a:t>
            </a:r>
            <a:r>
              <a:rPr lang="en-US" dirty="0" err="1"/>
              <a:t>patient_id</a:t>
            </a:r>
            <a:r>
              <a:rPr lang="en-US" dirty="0"/>
              <a:t> as a foreign key. If I try to delete John Smith’s data record, I will be prohibited from doing so as the appointment depends on the record!</a:t>
            </a:r>
          </a:p>
          <a:p>
            <a:endParaRPr lang="en-US" dirty="0"/>
          </a:p>
        </p:txBody>
      </p:sp>
      <p:sp>
        <p:nvSpPr>
          <p:cNvPr id="4" name="Slide Number Placeholder 3"/>
          <p:cNvSpPr>
            <a:spLocks noGrp="1"/>
          </p:cNvSpPr>
          <p:nvPr>
            <p:ph type="sldNum" sz="quarter" idx="5"/>
          </p:nvPr>
        </p:nvSpPr>
        <p:spPr/>
        <p:txBody>
          <a:bodyPr/>
          <a:lstStyle/>
          <a:p>
            <a:fld id="{F8F4E245-1032-8843-8CE6-78D26D2DAF40}" type="slidenum">
              <a:rPr lang="en-US" smtClean="0"/>
              <a:t>17</a:t>
            </a:fld>
            <a:endParaRPr lang="en-US"/>
          </a:p>
        </p:txBody>
      </p:sp>
    </p:spTree>
    <p:extLst>
      <p:ext uri="{BB962C8B-B14F-4D97-AF65-F5344CB8AC3E}">
        <p14:creationId xmlns:p14="http://schemas.microsoft.com/office/powerpoint/2010/main" val="3237910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466847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2D67E-7973-1948-ACEB-40BB47116F40}"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101625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552927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1085782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1371568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304355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535412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2FC3F-7BBE-214B-B9F2-1EBEC144197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41467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180472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295860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2D67E-7973-1948-ACEB-40BB47116F40}"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183043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2D67E-7973-1948-ACEB-40BB47116F40}"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249852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2D67E-7973-1948-ACEB-40BB47116F40}" type="datetimeFigureOut">
              <a:rPr lang="en-US" smtClean="0"/>
              <a:t>3/31/22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263135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2D67E-7973-1948-ACEB-40BB47116F40}" type="datetimeFigureOut">
              <a:rPr lang="en-US" smtClean="0"/>
              <a:t>3/31/22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14577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A2D67E-7973-1948-ACEB-40BB47116F40}" type="datetimeFigureOut">
              <a:rPr lang="en-US" smtClean="0"/>
              <a:t>3/31/22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291651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2D67E-7973-1948-ACEB-40BB47116F40}"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8052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2D67E-7973-1948-ACEB-40BB47116F40}"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2FC3F-7BBE-214B-B9F2-1EBEC144197C}" type="slidenum">
              <a:rPr lang="en-US" smtClean="0"/>
              <a:t>‹#›</a:t>
            </a:fld>
            <a:endParaRPr lang="en-US"/>
          </a:p>
        </p:txBody>
      </p:sp>
    </p:spTree>
    <p:extLst>
      <p:ext uri="{BB962C8B-B14F-4D97-AF65-F5344CB8AC3E}">
        <p14:creationId xmlns:p14="http://schemas.microsoft.com/office/powerpoint/2010/main" val="235656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A2D67E-7973-1948-ACEB-40BB47116F40}" type="datetimeFigureOut">
              <a:rPr lang="en-US" smtClean="0"/>
              <a:t>3/31/22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2FC3F-7BBE-214B-B9F2-1EBEC144197C}" type="slidenum">
              <a:rPr lang="en-US" smtClean="0"/>
              <a:t>‹#›</a:t>
            </a:fld>
            <a:endParaRPr lang="en-US"/>
          </a:p>
        </p:txBody>
      </p:sp>
    </p:spTree>
    <p:extLst>
      <p:ext uri="{BB962C8B-B14F-4D97-AF65-F5344CB8AC3E}">
        <p14:creationId xmlns:p14="http://schemas.microsoft.com/office/powerpoint/2010/main" val="29119029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video" Target="https://www.youtube.com/embed/ABwD8IYByfk?feature=oembed"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mysql.com/downloads/connector/j/" TargetMode="External"/><Relationship Id="rId2" Type="http://schemas.openxmlformats.org/officeDocument/2006/relationships/hyperlink" Target="https://dev.mysql.com/downloads/my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digitalocean.com/community/tutorials/how-to-create-a-new-user-and-grant-permissions-in-mysql" TargetMode="External"/><Relationship Id="rId3" Type="http://schemas.openxmlformats.org/officeDocument/2006/relationships/hyperlink" Target="https://aws.amazon.com/relational-database/#:~:text=A%20relational%20database%20is%20a,be%20represented%20in%20the%20database" TargetMode="External"/><Relationship Id="rId7" Type="http://schemas.openxmlformats.org/officeDocument/2006/relationships/hyperlink" Target="https://www.youtube.com/watch?v=ABwD8IYByfk" TargetMode="External"/><Relationship Id="rId2" Type="http://schemas.openxmlformats.org/officeDocument/2006/relationships/hyperlink" Target="https://www.pluralsight.com/blog/software-development/relational-vs-non-relational-databases" TargetMode="External"/><Relationship Id="rId1" Type="http://schemas.openxmlformats.org/officeDocument/2006/relationships/slideLayout" Target="../slideLayouts/slideLayout2.xml"/><Relationship Id="rId6" Type="http://schemas.openxmlformats.org/officeDocument/2006/relationships/hyperlink" Target="https://www.guru99.com/database-normalization.html#8" TargetMode="External"/><Relationship Id="rId5" Type="http://schemas.openxmlformats.org/officeDocument/2006/relationships/hyperlink" Target="https://www.w3schools.com/sql/default.asp" TargetMode="External"/><Relationship Id="rId4" Type="http://schemas.openxmlformats.org/officeDocument/2006/relationships/hyperlink" Target="https://www.youtube.com/watch?v=iUtQN8LMEp0" TargetMode="External"/><Relationship Id="rId9" Type="http://schemas.openxmlformats.org/officeDocument/2006/relationships/hyperlink" Target="https://www.mysqltutorial.org/mysql-create-tabl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iUtQN8LMEp0?feature=oemb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0C28-A756-DB4E-849D-3263AC087205}"/>
              </a:ext>
            </a:extLst>
          </p:cNvPr>
          <p:cNvSpPr>
            <a:spLocks noGrp="1"/>
          </p:cNvSpPr>
          <p:nvPr>
            <p:ph type="ctrTitle"/>
          </p:nvPr>
        </p:nvSpPr>
        <p:spPr>
          <a:xfrm>
            <a:off x="1524000" y="486136"/>
            <a:ext cx="9144000" cy="1529788"/>
          </a:xfrm>
        </p:spPr>
        <p:txBody>
          <a:bodyPr>
            <a:normAutofit fontScale="90000"/>
          </a:bodyPr>
          <a:lstStyle/>
          <a:p>
            <a:pPr algn="ctr"/>
            <a:r>
              <a:rPr lang="en-US" dirty="0">
                <a:highlight>
                  <a:srgbClr val="0000FF"/>
                </a:highlight>
              </a:rPr>
              <a:t>Relational Database Design and implementation</a:t>
            </a:r>
          </a:p>
        </p:txBody>
      </p:sp>
    </p:spTree>
    <p:extLst>
      <p:ext uri="{BB962C8B-B14F-4D97-AF65-F5344CB8AC3E}">
        <p14:creationId xmlns:p14="http://schemas.microsoft.com/office/powerpoint/2010/main" val="17032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8B6D-A3B8-A74F-90FD-48F6CD8D9D57}"/>
              </a:ext>
            </a:extLst>
          </p:cNvPr>
          <p:cNvSpPr>
            <a:spLocks noGrp="1"/>
          </p:cNvSpPr>
          <p:nvPr>
            <p:ph type="title"/>
          </p:nvPr>
        </p:nvSpPr>
        <p:spPr>
          <a:xfrm>
            <a:off x="685801" y="609600"/>
            <a:ext cx="5219699" cy="1456267"/>
          </a:xfrm>
        </p:spPr>
        <p:txBody>
          <a:bodyPr>
            <a:normAutofit/>
          </a:bodyPr>
          <a:lstStyle/>
          <a:p>
            <a:r>
              <a:rPr lang="en-US" dirty="0"/>
              <a:t>the structured query language (SQL)</a:t>
            </a:r>
            <a:endParaRPr lang="en-US"/>
          </a:p>
        </p:txBody>
      </p:sp>
      <p:sp>
        <p:nvSpPr>
          <p:cNvPr id="3" name="Content Placeholder 2">
            <a:extLst>
              <a:ext uri="{FF2B5EF4-FFF2-40B4-BE49-F238E27FC236}">
                <a16:creationId xmlns:a16="http://schemas.microsoft.com/office/drawing/2014/main" id="{CFE71A7F-1E83-BA47-A5EB-10D9BEC0C161}"/>
              </a:ext>
            </a:extLst>
          </p:cNvPr>
          <p:cNvSpPr>
            <a:spLocks noGrp="1"/>
          </p:cNvSpPr>
          <p:nvPr>
            <p:ph idx="1"/>
          </p:nvPr>
        </p:nvSpPr>
        <p:spPr>
          <a:xfrm>
            <a:off x="685801" y="2142067"/>
            <a:ext cx="5219699" cy="3649133"/>
          </a:xfrm>
        </p:spPr>
        <p:txBody>
          <a:bodyPr>
            <a:normAutofit/>
          </a:bodyPr>
          <a:lstStyle/>
          <a:p>
            <a:pPr>
              <a:lnSpc>
                <a:spcPct val="90000"/>
              </a:lnSpc>
            </a:pPr>
            <a:r>
              <a:rPr lang="en-US" sz="1700" dirty="0"/>
              <a:t>We know that relational databases organize data using tables, and that these tables have rows representing records and columns representing attributes</a:t>
            </a:r>
          </a:p>
          <a:p>
            <a:pPr>
              <a:lnSpc>
                <a:spcPct val="90000"/>
              </a:lnSpc>
            </a:pPr>
            <a:r>
              <a:rPr lang="en-US" sz="1700" dirty="0"/>
              <a:t>How do we add, remove, alter and create entities in our database?</a:t>
            </a:r>
          </a:p>
          <a:p>
            <a:pPr>
              <a:lnSpc>
                <a:spcPct val="90000"/>
              </a:lnSpc>
            </a:pPr>
            <a:r>
              <a:rPr lang="en-US" sz="1700" dirty="0"/>
              <a:t>We do this using the Structured Query Language, better known as SQL</a:t>
            </a:r>
          </a:p>
          <a:p>
            <a:pPr>
              <a:lnSpc>
                <a:spcPct val="90000"/>
              </a:lnSpc>
            </a:pPr>
            <a:r>
              <a:rPr lang="en-US" sz="1700" dirty="0"/>
              <a:t>SQL is a programming language used to manage all contents in a relational database</a:t>
            </a:r>
          </a:p>
          <a:p>
            <a:pPr>
              <a:lnSpc>
                <a:spcPct val="90000"/>
              </a:lnSpc>
            </a:pPr>
            <a:r>
              <a:rPr lang="en-US" sz="1700" dirty="0"/>
              <a:t>With SQL, we can manage our relational database with ease!</a:t>
            </a:r>
          </a:p>
          <a:p>
            <a:pPr>
              <a:lnSpc>
                <a:spcPct val="90000"/>
              </a:lnSpc>
            </a:pPr>
            <a:endParaRPr lang="en-US" sz="1700" dirty="0"/>
          </a:p>
        </p:txBody>
      </p:sp>
      <p:pic>
        <p:nvPicPr>
          <p:cNvPr id="5" name="Picture 4" descr="A picture containing graphical user interface&#10;&#10;Description automatically generated">
            <a:extLst>
              <a:ext uri="{FF2B5EF4-FFF2-40B4-BE49-F238E27FC236}">
                <a16:creationId xmlns:a16="http://schemas.microsoft.com/office/drawing/2014/main" id="{C8FFC7DC-5D10-BB41-9D95-D96078F773E9}"/>
              </a:ext>
            </a:extLst>
          </p:cNvPr>
          <p:cNvPicPr>
            <a:picLocks noChangeAspect="1"/>
          </p:cNvPicPr>
          <p:nvPr/>
        </p:nvPicPr>
        <p:blipFill rotWithShape="1">
          <a:blip r:embed="rId3"/>
          <a:srcRect l="29593" r="30465"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2710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strVal val="#ppt_w*0.70"/>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AFD2-B265-4143-9479-70E466A76BF6}"/>
              </a:ext>
            </a:extLst>
          </p:cNvPr>
          <p:cNvSpPr>
            <a:spLocks noGrp="1"/>
          </p:cNvSpPr>
          <p:nvPr>
            <p:ph type="title"/>
          </p:nvPr>
        </p:nvSpPr>
        <p:spPr/>
        <p:txBody>
          <a:bodyPr/>
          <a:lstStyle/>
          <a:p>
            <a:pPr algn="ctr"/>
            <a:r>
              <a:rPr lang="en-US" dirty="0"/>
              <a:t>Basic </a:t>
            </a:r>
            <a:r>
              <a:rPr lang="en-US" dirty="0" err="1"/>
              <a:t>sql</a:t>
            </a:r>
            <a:r>
              <a:rPr lang="en-US" dirty="0"/>
              <a:t> syntax</a:t>
            </a:r>
          </a:p>
        </p:txBody>
      </p:sp>
      <p:pic>
        <p:nvPicPr>
          <p:cNvPr id="5" name="Picture 4" descr="Text&#10;&#10;Description automatically generated">
            <a:extLst>
              <a:ext uri="{FF2B5EF4-FFF2-40B4-BE49-F238E27FC236}">
                <a16:creationId xmlns:a16="http://schemas.microsoft.com/office/drawing/2014/main" id="{67B52757-7F34-0E4F-89F6-5B22DF22E9D4}"/>
              </a:ext>
            </a:extLst>
          </p:cNvPr>
          <p:cNvPicPr>
            <a:picLocks noChangeAspect="1"/>
          </p:cNvPicPr>
          <p:nvPr/>
        </p:nvPicPr>
        <p:blipFill>
          <a:blip r:embed="rId2"/>
          <a:stretch>
            <a:fillRect/>
          </a:stretch>
        </p:blipFill>
        <p:spPr>
          <a:xfrm>
            <a:off x="1995289" y="2065867"/>
            <a:ext cx="7512447" cy="3919537"/>
          </a:xfrm>
          <a:prstGeom prst="rect">
            <a:avLst/>
          </a:prstGeom>
        </p:spPr>
      </p:pic>
    </p:spTree>
    <p:extLst>
      <p:ext uri="{BB962C8B-B14F-4D97-AF65-F5344CB8AC3E}">
        <p14:creationId xmlns:p14="http://schemas.microsoft.com/office/powerpoint/2010/main" val="10372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88F0-94C5-8141-A95D-691261DB9885}"/>
              </a:ext>
            </a:extLst>
          </p:cNvPr>
          <p:cNvSpPr>
            <a:spLocks noGrp="1"/>
          </p:cNvSpPr>
          <p:nvPr>
            <p:ph type="title"/>
          </p:nvPr>
        </p:nvSpPr>
        <p:spPr/>
        <p:txBody>
          <a:bodyPr/>
          <a:lstStyle/>
          <a:p>
            <a:pPr algn="ctr"/>
            <a:r>
              <a:rPr lang="en-US" dirty="0"/>
              <a:t>SQL STATEMENTS</a:t>
            </a:r>
          </a:p>
        </p:txBody>
      </p:sp>
      <p:sp>
        <p:nvSpPr>
          <p:cNvPr id="3" name="Content Placeholder 2">
            <a:extLst>
              <a:ext uri="{FF2B5EF4-FFF2-40B4-BE49-F238E27FC236}">
                <a16:creationId xmlns:a16="http://schemas.microsoft.com/office/drawing/2014/main" id="{F0A8BFCC-C9C5-C849-9B2B-AF995E9236C6}"/>
              </a:ext>
            </a:extLst>
          </p:cNvPr>
          <p:cNvSpPr>
            <a:spLocks noGrp="1"/>
          </p:cNvSpPr>
          <p:nvPr>
            <p:ph idx="1"/>
          </p:nvPr>
        </p:nvSpPr>
        <p:spPr/>
        <p:txBody>
          <a:bodyPr>
            <a:normAutofit fontScale="92500" lnSpcReduction="20000"/>
          </a:bodyPr>
          <a:lstStyle/>
          <a:p>
            <a:r>
              <a:rPr lang="en-US" dirty="0"/>
              <a:t>CREATE DATABASE [NAME] – Creates database called NAME</a:t>
            </a:r>
          </a:p>
          <a:p>
            <a:r>
              <a:rPr lang="en-US" dirty="0"/>
              <a:t>CREATE TABLE [NAME] – Creates table called NAME</a:t>
            </a:r>
          </a:p>
          <a:p>
            <a:r>
              <a:rPr lang="en-US" dirty="0"/>
              <a:t>DROP DATABASE [NAME] – Deletes database called NAME</a:t>
            </a:r>
          </a:p>
          <a:p>
            <a:r>
              <a:rPr lang="en-US" dirty="0"/>
              <a:t>DROP TABLE [NAME] – Deletes table called NAME</a:t>
            </a:r>
          </a:p>
          <a:p>
            <a:r>
              <a:rPr lang="en-US" dirty="0"/>
              <a:t>SELECT * FROM [TABLE] – Returns all records from the specified table, * indicates all</a:t>
            </a:r>
          </a:p>
          <a:p>
            <a:r>
              <a:rPr lang="en-US" dirty="0"/>
              <a:t>SELECT * FROM [TABLE] WHERE [CONDITION] – Executes above statement, though only when the record meets specified CONDITION</a:t>
            </a:r>
          </a:p>
          <a:p>
            <a:r>
              <a:rPr lang="en-US" dirty="0"/>
              <a:t>INSERT INTO [TABLE] ([attribute names]) VALUES ([attributed data]) – Inserts new data record into specified table</a:t>
            </a:r>
          </a:p>
          <a:p>
            <a:r>
              <a:rPr lang="en-US" dirty="0"/>
              <a:t>ALTER TABLE [NAME] ADD [attribute] – Adds new attribute / field to table called NAME</a:t>
            </a:r>
          </a:p>
          <a:p>
            <a:r>
              <a:rPr lang="en-US" dirty="0"/>
              <a:t>DELETE FROM [TABLE] – Deletes all records in given table</a:t>
            </a:r>
          </a:p>
        </p:txBody>
      </p:sp>
    </p:spTree>
    <p:extLst>
      <p:ext uri="{BB962C8B-B14F-4D97-AF65-F5344CB8AC3E}">
        <p14:creationId xmlns:p14="http://schemas.microsoft.com/office/powerpoint/2010/main" val="428637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B609-2FC6-7847-B19B-9E8C99D95ADB}"/>
              </a:ext>
            </a:extLst>
          </p:cNvPr>
          <p:cNvSpPr>
            <a:spLocks noGrp="1"/>
          </p:cNvSpPr>
          <p:nvPr>
            <p:ph type="title"/>
          </p:nvPr>
        </p:nvSpPr>
        <p:spPr/>
        <p:txBody>
          <a:bodyPr/>
          <a:lstStyle/>
          <a:p>
            <a:pPr algn="ctr"/>
            <a:r>
              <a:rPr lang="en-US" dirty="0"/>
              <a:t>Basic SQL data types</a:t>
            </a:r>
          </a:p>
        </p:txBody>
      </p:sp>
      <p:sp>
        <p:nvSpPr>
          <p:cNvPr id="3" name="Content Placeholder 2">
            <a:extLst>
              <a:ext uri="{FF2B5EF4-FFF2-40B4-BE49-F238E27FC236}">
                <a16:creationId xmlns:a16="http://schemas.microsoft.com/office/drawing/2014/main" id="{918E6604-67BB-4849-B46B-A602D97612FA}"/>
              </a:ext>
            </a:extLst>
          </p:cNvPr>
          <p:cNvSpPr>
            <a:spLocks noGrp="1"/>
          </p:cNvSpPr>
          <p:nvPr>
            <p:ph idx="1"/>
          </p:nvPr>
        </p:nvSpPr>
        <p:spPr/>
        <p:txBody>
          <a:bodyPr/>
          <a:lstStyle/>
          <a:p>
            <a:r>
              <a:rPr lang="en-US" dirty="0"/>
              <a:t>CHAR(size) - A FIXED length string (can contain letters, numbers, and special characters). Size between (0, 255)</a:t>
            </a:r>
          </a:p>
          <a:p>
            <a:r>
              <a:rPr lang="en-US" dirty="0"/>
              <a:t>VARCHAR(size) - A VARIABLE length string (can contain letters, numbers, and special characters). Size between (0, 65535)</a:t>
            </a:r>
          </a:p>
          <a:p>
            <a:r>
              <a:rPr lang="en-US" dirty="0"/>
              <a:t>INT(</a:t>
            </a:r>
            <a:r>
              <a:rPr lang="en-US" i="1" dirty="0"/>
              <a:t>size</a:t>
            </a:r>
            <a:r>
              <a:rPr lang="en-US" dirty="0"/>
              <a:t>) - A medium integer. Signed range is from -2147483648 to 2147483647. Unsigned range is from 0 to 4294967295. The </a:t>
            </a:r>
            <a:r>
              <a:rPr lang="en-US" i="1" dirty="0"/>
              <a:t>size</a:t>
            </a:r>
            <a:r>
              <a:rPr lang="en-US" dirty="0"/>
              <a:t> parameter specifies the maximum display width (which is 255)</a:t>
            </a:r>
          </a:p>
          <a:p>
            <a:r>
              <a:rPr lang="en-US" dirty="0"/>
              <a:t>DECIMAL(</a:t>
            </a:r>
            <a:r>
              <a:rPr lang="en-US" i="1" dirty="0"/>
              <a:t>size</a:t>
            </a:r>
            <a:r>
              <a:rPr lang="en-US" dirty="0"/>
              <a:t>, </a:t>
            </a:r>
            <a:r>
              <a:rPr lang="en-US" i="1" dirty="0"/>
              <a:t>d</a:t>
            </a:r>
            <a:r>
              <a:rPr lang="en-US" dirty="0"/>
              <a:t>) - An exact fixed-point number. The total number of digits is specified in </a:t>
            </a:r>
            <a:r>
              <a:rPr lang="en-US" i="1" dirty="0"/>
              <a:t>size</a:t>
            </a:r>
            <a:r>
              <a:rPr lang="en-US" dirty="0"/>
              <a:t>. The number of digits after the decimal point is specified in the </a:t>
            </a:r>
            <a:r>
              <a:rPr lang="en-US" i="1" dirty="0"/>
              <a:t>d</a:t>
            </a:r>
            <a:r>
              <a:rPr lang="en-US" dirty="0"/>
              <a:t> parameter. The maximum number for </a:t>
            </a:r>
            <a:r>
              <a:rPr lang="en-US" i="1" dirty="0"/>
              <a:t>size</a:t>
            </a:r>
            <a:r>
              <a:rPr lang="en-US" dirty="0"/>
              <a:t> is 65. The maximum number for </a:t>
            </a:r>
            <a:r>
              <a:rPr lang="en-US" i="1" dirty="0"/>
              <a:t>d</a:t>
            </a:r>
            <a:r>
              <a:rPr lang="en-US" dirty="0"/>
              <a:t> is 30. </a:t>
            </a:r>
          </a:p>
          <a:p>
            <a:r>
              <a:rPr lang="en-US" dirty="0"/>
              <a:t>DATETIME(</a:t>
            </a:r>
            <a:r>
              <a:rPr lang="en-US" i="1" dirty="0" err="1"/>
              <a:t>fsp</a:t>
            </a:r>
            <a:r>
              <a:rPr lang="en-US" dirty="0"/>
              <a:t>) - A date and time combination. Format: YYYY-MM-DD </a:t>
            </a:r>
            <a:r>
              <a:rPr lang="en-US" dirty="0" err="1"/>
              <a:t>hh:mm:ss</a:t>
            </a:r>
            <a:r>
              <a:rPr lang="en-US" dirty="0"/>
              <a:t>. The supported range is from '1000-01-01 00:00:00' to '9999-12-31 23:59:59'.</a:t>
            </a:r>
          </a:p>
        </p:txBody>
      </p:sp>
    </p:spTree>
    <p:extLst>
      <p:ext uri="{BB962C8B-B14F-4D97-AF65-F5344CB8AC3E}">
        <p14:creationId xmlns:p14="http://schemas.microsoft.com/office/powerpoint/2010/main" val="316765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2044034D-3D5E-2740-9A15-C76890E03B9B}"/>
              </a:ext>
            </a:extLst>
          </p:cNvPr>
          <p:cNvPicPr>
            <a:picLocks noGrp="1" noChangeAspect="1"/>
          </p:cNvPicPr>
          <p:nvPr>
            <p:ph idx="1"/>
          </p:nvPr>
        </p:nvPicPr>
        <p:blipFill>
          <a:blip r:embed="rId2"/>
          <a:stretch>
            <a:fillRect/>
          </a:stretch>
        </p:blipFill>
        <p:spPr>
          <a:xfrm>
            <a:off x="574183" y="464344"/>
            <a:ext cx="11043633" cy="2450306"/>
          </a:xfrm>
        </p:spPr>
      </p:pic>
      <p:sp>
        <p:nvSpPr>
          <p:cNvPr id="6" name="TextBox 5">
            <a:extLst>
              <a:ext uri="{FF2B5EF4-FFF2-40B4-BE49-F238E27FC236}">
                <a16:creationId xmlns:a16="http://schemas.microsoft.com/office/drawing/2014/main" id="{3D529004-DC19-D84F-AEE0-5AE1BA8F9EE7}"/>
              </a:ext>
            </a:extLst>
          </p:cNvPr>
          <p:cNvSpPr txBox="1"/>
          <p:nvPr/>
        </p:nvSpPr>
        <p:spPr>
          <a:xfrm rot="10800000" flipV="1">
            <a:off x="3680372" y="3244334"/>
            <a:ext cx="4831253" cy="369332"/>
          </a:xfrm>
          <a:prstGeom prst="rect">
            <a:avLst/>
          </a:prstGeom>
          <a:noFill/>
        </p:spPr>
        <p:txBody>
          <a:bodyPr wrap="square" rtlCol="0">
            <a:spAutoFit/>
          </a:bodyPr>
          <a:lstStyle/>
          <a:p>
            <a:pPr algn="ctr"/>
            <a:r>
              <a:rPr lang="en-US" dirty="0"/>
              <a:t>Here, we have a sample table called Customers</a:t>
            </a:r>
          </a:p>
        </p:txBody>
      </p:sp>
      <p:sp>
        <p:nvSpPr>
          <p:cNvPr id="7" name="TextBox 6">
            <a:extLst>
              <a:ext uri="{FF2B5EF4-FFF2-40B4-BE49-F238E27FC236}">
                <a16:creationId xmlns:a16="http://schemas.microsoft.com/office/drawing/2014/main" id="{329A7C1C-4E48-4E42-B2E6-6D11665EA550}"/>
              </a:ext>
            </a:extLst>
          </p:cNvPr>
          <p:cNvSpPr txBox="1"/>
          <p:nvPr/>
        </p:nvSpPr>
        <p:spPr>
          <a:xfrm>
            <a:off x="574183" y="3757613"/>
            <a:ext cx="1104363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SELECT </a:t>
            </a:r>
            <a:r>
              <a:rPr lang="en-US" dirty="0" err="1"/>
              <a:t>CustomerName</a:t>
            </a:r>
            <a:r>
              <a:rPr lang="en-US" dirty="0"/>
              <a:t>, City FROM Customers – This returns all </a:t>
            </a:r>
            <a:r>
              <a:rPr lang="en-US" dirty="0" err="1"/>
              <a:t>CustomerName</a:t>
            </a:r>
            <a:r>
              <a:rPr lang="en-US" dirty="0"/>
              <a:t> and City data currently in the table</a:t>
            </a:r>
          </a:p>
          <a:p>
            <a:pPr marL="285750" indent="-285750">
              <a:buFont typeface="Arial" panose="020B0604020202020204" pitchFamily="34" charset="0"/>
              <a:buChar char="•"/>
            </a:pPr>
            <a:r>
              <a:rPr lang="en-US" dirty="0"/>
              <a:t>SELECT * FROM Customers WHERE Country = ‘Germany’ – This returns all records that indicate Germany as the country</a:t>
            </a:r>
          </a:p>
          <a:p>
            <a:pPr marL="285750" indent="-285750">
              <a:buFont typeface="Arial" panose="020B0604020202020204" pitchFamily="34" charset="0"/>
              <a:buChar char="•"/>
            </a:pPr>
            <a:r>
              <a:rPr lang="en-US" dirty="0"/>
              <a:t>SELECT * FROM Customers WHERE Country = ‘Germany’ OR Country = ‘Mexico’ – Returns all records that indicate Germany OR Mexico as the country</a:t>
            </a:r>
          </a:p>
          <a:p>
            <a:pPr marL="285750" indent="-285750">
              <a:buFont typeface="Arial" panose="020B0604020202020204" pitchFamily="34" charset="0"/>
              <a:buChar char="•"/>
            </a:pPr>
            <a:r>
              <a:rPr lang="en-US" dirty="0"/>
              <a:t>SELECT * FROM Customers WHERE Country = ‘Germany’ AND City = ‘Berlin’ – Returns all records that indicate Germany as the country AND Berlin as the city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0396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CEC4-B2FC-B94A-88BB-FC56DDDB9778}"/>
              </a:ext>
            </a:extLst>
          </p:cNvPr>
          <p:cNvSpPr>
            <a:spLocks noGrp="1"/>
          </p:cNvSpPr>
          <p:nvPr>
            <p:ph type="title"/>
          </p:nvPr>
        </p:nvSpPr>
        <p:spPr>
          <a:xfrm>
            <a:off x="825909" y="621086"/>
            <a:ext cx="3979205" cy="1453363"/>
          </a:xfrm>
        </p:spPr>
        <p:txBody>
          <a:bodyPr>
            <a:normAutofit/>
          </a:bodyPr>
          <a:lstStyle/>
          <a:p>
            <a:pPr algn="ctr"/>
            <a:r>
              <a:rPr lang="en-US" dirty="0"/>
              <a:t>Primary and foreign keys</a:t>
            </a:r>
          </a:p>
        </p:txBody>
      </p:sp>
      <p:sp>
        <p:nvSpPr>
          <p:cNvPr id="3" name="Content Placeholder 2">
            <a:extLst>
              <a:ext uri="{FF2B5EF4-FFF2-40B4-BE49-F238E27FC236}">
                <a16:creationId xmlns:a16="http://schemas.microsoft.com/office/drawing/2014/main" id="{D073F024-2659-7847-81FA-E4EAC0319ED0}"/>
              </a:ext>
            </a:extLst>
          </p:cNvPr>
          <p:cNvSpPr>
            <a:spLocks noGrp="1"/>
          </p:cNvSpPr>
          <p:nvPr>
            <p:ph idx="1"/>
          </p:nvPr>
        </p:nvSpPr>
        <p:spPr>
          <a:xfrm>
            <a:off x="802178" y="2261420"/>
            <a:ext cx="4002936" cy="3637935"/>
          </a:xfrm>
        </p:spPr>
        <p:txBody>
          <a:bodyPr>
            <a:normAutofit/>
          </a:bodyPr>
          <a:lstStyle/>
          <a:p>
            <a:pPr>
              <a:lnSpc>
                <a:spcPct val="90000"/>
              </a:lnSpc>
            </a:pPr>
            <a:r>
              <a:rPr lang="en-US" sz="1400" dirty="0"/>
              <a:t>A </a:t>
            </a:r>
            <a:r>
              <a:rPr lang="en-US" sz="1400" i="1" u="sng" dirty="0"/>
              <a:t>primary key</a:t>
            </a:r>
            <a:r>
              <a:rPr lang="en-US" sz="1400" dirty="0"/>
              <a:t> is a column or a set of columns in a table whose values uniquely identify a row in the table. </a:t>
            </a:r>
          </a:p>
          <a:p>
            <a:pPr>
              <a:lnSpc>
                <a:spcPct val="90000"/>
              </a:lnSpc>
            </a:pPr>
            <a:r>
              <a:rPr lang="en-US" sz="1400" dirty="0"/>
              <a:t>A relational database is designed to enforce the uniqueness of primary keys by allowing only one row with a given primary key value in a table.</a:t>
            </a:r>
          </a:p>
          <a:p>
            <a:pPr>
              <a:lnSpc>
                <a:spcPct val="90000"/>
              </a:lnSpc>
            </a:pPr>
            <a:r>
              <a:rPr lang="en-US" sz="1400" dirty="0"/>
              <a:t>A </a:t>
            </a:r>
            <a:r>
              <a:rPr lang="en-US" sz="1400" i="1" u="sng" dirty="0"/>
              <a:t>foreign key</a:t>
            </a:r>
            <a:r>
              <a:rPr lang="en-US" sz="1400" dirty="0"/>
              <a:t> is a column or a set of columns in a table whose values correspond to the values of the primary key in another table.</a:t>
            </a:r>
          </a:p>
          <a:p>
            <a:pPr>
              <a:lnSpc>
                <a:spcPct val="90000"/>
              </a:lnSpc>
            </a:pPr>
            <a:r>
              <a:rPr lang="en-US" sz="1400" dirty="0"/>
              <a:t>In order to add a row with a given foreign key value, there must exist a row in the related table with the same primary key value.</a:t>
            </a:r>
          </a:p>
          <a:p>
            <a:pPr>
              <a:lnSpc>
                <a:spcPct val="90000"/>
              </a:lnSpc>
            </a:pPr>
            <a:r>
              <a:rPr lang="en-US" sz="1400" dirty="0"/>
              <a:t>It’s important to realize that foreign keys are the primary keys of other tables; this is how we are able to relate tables to one another</a:t>
            </a:r>
          </a:p>
        </p:txBody>
      </p:sp>
      <p:pic>
        <p:nvPicPr>
          <p:cNvPr id="5" name="Picture 4" descr="Table&#10;&#10;Description automatically generated">
            <a:extLst>
              <a:ext uri="{FF2B5EF4-FFF2-40B4-BE49-F238E27FC236}">
                <a16:creationId xmlns:a16="http://schemas.microsoft.com/office/drawing/2014/main" id="{79DAA469-0D3E-364F-A9F0-C172C4B5E162}"/>
              </a:ext>
            </a:extLst>
          </p:cNvPr>
          <p:cNvPicPr>
            <a:picLocks noChangeAspect="1"/>
          </p:cNvPicPr>
          <p:nvPr/>
        </p:nvPicPr>
        <p:blipFill>
          <a:blip r:embed="rId3"/>
          <a:stretch>
            <a:fillRect/>
          </a:stretch>
        </p:blipFill>
        <p:spPr>
          <a:xfrm>
            <a:off x="5294229" y="1428884"/>
            <a:ext cx="6095593" cy="40002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855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8E74-0FDD-784A-95DF-60C366901167}"/>
              </a:ext>
            </a:extLst>
          </p:cNvPr>
          <p:cNvSpPr>
            <a:spLocks noGrp="1"/>
          </p:cNvSpPr>
          <p:nvPr>
            <p:ph type="title"/>
          </p:nvPr>
        </p:nvSpPr>
        <p:spPr>
          <a:xfrm>
            <a:off x="917925" y="773331"/>
            <a:ext cx="3979205" cy="1453363"/>
          </a:xfrm>
        </p:spPr>
        <p:txBody>
          <a:bodyPr vert="horz" lIns="91440" tIns="45720" rIns="91440" bIns="45720" rtlCol="0" anchor="ctr">
            <a:normAutofit/>
          </a:bodyPr>
          <a:lstStyle/>
          <a:p>
            <a:pPr algn="ctr"/>
            <a:r>
              <a:rPr lang="en-US" sz="3300" dirty="0"/>
              <a:t>Relating tables with keys: example</a:t>
            </a:r>
          </a:p>
        </p:txBody>
      </p:sp>
      <p:sp>
        <p:nvSpPr>
          <p:cNvPr id="12" name="TextBox 11">
            <a:extLst>
              <a:ext uri="{FF2B5EF4-FFF2-40B4-BE49-F238E27FC236}">
                <a16:creationId xmlns:a16="http://schemas.microsoft.com/office/drawing/2014/main" id="{041AB5AA-2739-E143-B254-D7ECA0242007}"/>
              </a:ext>
            </a:extLst>
          </p:cNvPr>
          <p:cNvSpPr txBox="1"/>
          <p:nvPr/>
        </p:nvSpPr>
        <p:spPr>
          <a:xfrm>
            <a:off x="917925" y="2385165"/>
            <a:ext cx="4002936" cy="4092926"/>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dirty="0"/>
              <a:t>To the right, we have two tables: a patient table and an appointment table</a:t>
            </a:r>
          </a:p>
          <a:p>
            <a:pPr marL="285750" indent="-285750">
              <a:spcAft>
                <a:spcPts val="1000"/>
              </a:spcAft>
              <a:buClr>
                <a:schemeClr val="tx1"/>
              </a:buClr>
              <a:buSzPct val="100000"/>
              <a:buFont typeface="Arial"/>
              <a:buChar char="•"/>
            </a:pPr>
            <a:r>
              <a:rPr lang="en-US" dirty="0"/>
              <a:t>We have a primary key for each table, which uniquely identify each data record</a:t>
            </a:r>
          </a:p>
          <a:p>
            <a:pPr marL="285750" indent="-285750">
              <a:spcAft>
                <a:spcPts val="1000"/>
              </a:spcAft>
              <a:buClr>
                <a:schemeClr val="tx1"/>
              </a:buClr>
              <a:buSzPct val="100000"/>
              <a:buFont typeface="Arial"/>
              <a:buChar char="•"/>
            </a:pPr>
            <a:r>
              <a:rPr lang="en-US" dirty="0"/>
              <a:t>These tables seem to be related… a patient usually </a:t>
            </a:r>
            <a:r>
              <a:rPr lang="en-US" u="sng" dirty="0"/>
              <a:t>HAS</a:t>
            </a:r>
            <a:r>
              <a:rPr lang="en-US" dirty="0"/>
              <a:t> an appointment</a:t>
            </a:r>
          </a:p>
          <a:p>
            <a:pPr marL="285750" indent="-285750">
              <a:spcAft>
                <a:spcPts val="1000"/>
              </a:spcAft>
              <a:buClr>
                <a:schemeClr val="tx1"/>
              </a:buClr>
              <a:buSzPct val="100000"/>
              <a:buFont typeface="Arial"/>
              <a:buChar char="•"/>
            </a:pPr>
            <a:r>
              <a:rPr lang="en-US" dirty="0"/>
              <a:t>How can we relate these two tables?</a:t>
            </a:r>
          </a:p>
          <a:p>
            <a:pPr marL="285750" indent="-285750">
              <a:spcAft>
                <a:spcPts val="1000"/>
              </a:spcAft>
              <a:buClr>
                <a:schemeClr val="tx1"/>
              </a:buClr>
              <a:buSzPct val="100000"/>
              <a:buFont typeface="Arial"/>
              <a:buChar char="•"/>
            </a:pPr>
            <a:r>
              <a:rPr lang="en-US" dirty="0"/>
              <a:t>We can use keys!</a:t>
            </a:r>
          </a:p>
          <a:p>
            <a:pPr marL="285750" indent="-285750">
              <a:spcAft>
                <a:spcPts val="1000"/>
              </a:spcAft>
              <a:buClr>
                <a:schemeClr val="tx1"/>
              </a:buClr>
              <a:buSzPct val="100000"/>
              <a:buFont typeface="Arial"/>
              <a:buChar char="•"/>
            </a:pPr>
            <a:endParaRPr lang="en-US" dirty="0"/>
          </a:p>
          <a:p>
            <a:pPr marL="285750" indent="-285750">
              <a:spcAft>
                <a:spcPts val="1000"/>
              </a:spcAft>
              <a:buClr>
                <a:schemeClr val="tx1"/>
              </a:buClr>
              <a:buSzPct val="100000"/>
              <a:buFont typeface="Arial"/>
              <a:buChar char="•"/>
            </a:pPr>
            <a:endParaRPr lang="en-US" dirty="0"/>
          </a:p>
        </p:txBody>
      </p:sp>
      <p:pic>
        <p:nvPicPr>
          <p:cNvPr id="14" name="Picture 13" descr="Diagram&#10;&#10;Description automatically generated">
            <a:extLst>
              <a:ext uri="{FF2B5EF4-FFF2-40B4-BE49-F238E27FC236}">
                <a16:creationId xmlns:a16="http://schemas.microsoft.com/office/drawing/2014/main" id="{B1A42631-13EB-5945-BC39-1D8C48710DF7}"/>
              </a:ext>
            </a:extLst>
          </p:cNvPr>
          <p:cNvPicPr>
            <a:picLocks noChangeAspect="1"/>
          </p:cNvPicPr>
          <p:nvPr/>
        </p:nvPicPr>
        <p:blipFill>
          <a:blip r:embed="rId3"/>
          <a:stretch>
            <a:fillRect/>
          </a:stretch>
        </p:blipFill>
        <p:spPr>
          <a:xfrm>
            <a:off x="5382349" y="2743979"/>
            <a:ext cx="6095593" cy="23652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3691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0CB0-A684-064C-86D8-AF6A66BBF711}"/>
              </a:ext>
            </a:extLst>
          </p:cNvPr>
          <p:cNvSpPr>
            <a:spLocks noGrp="1"/>
          </p:cNvSpPr>
          <p:nvPr>
            <p:ph type="title"/>
          </p:nvPr>
        </p:nvSpPr>
        <p:spPr>
          <a:xfrm>
            <a:off x="825909" y="808055"/>
            <a:ext cx="3979205" cy="1453363"/>
          </a:xfrm>
        </p:spPr>
        <p:txBody>
          <a:bodyPr>
            <a:normAutofit/>
          </a:bodyPr>
          <a:lstStyle/>
          <a:p>
            <a:pPr algn="ctr">
              <a:lnSpc>
                <a:spcPct val="90000"/>
              </a:lnSpc>
            </a:pPr>
            <a:r>
              <a:rPr lang="en-US" sz="3300" dirty="0"/>
              <a:t>Relating tables with keys: example (continued)</a:t>
            </a:r>
          </a:p>
        </p:txBody>
      </p:sp>
      <p:sp>
        <p:nvSpPr>
          <p:cNvPr id="3" name="Content Placeholder 2">
            <a:extLst>
              <a:ext uri="{FF2B5EF4-FFF2-40B4-BE49-F238E27FC236}">
                <a16:creationId xmlns:a16="http://schemas.microsoft.com/office/drawing/2014/main" id="{925EF631-4E8B-5448-897F-B71DD5DE03C5}"/>
              </a:ext>
            </a:extLst>
          </p:cNvPr>
          <p:cNvSpPr>
            <a:spLocks noGrp="1"/>
          </p:cNvSpPr>
          <p:nvPr>
            <p:ph idx="1"/>
          </p:nvPr>
        </p:nvSpPr>
        <p:spPr>
          <a:xfrm>
            <a:off x="802178" y="2412010"/>
            <a:ext cx="4002936" cy="3637935"/>
          </a:xfrm>
        </p:spPr>
        <p:txBody>
          <a:bodyPr>
            <a:normAutofit/>
          </a:bodyPr>
          <a:lstStyle/>
          <a:p>
            <a:pPr>
              <a:lnSpc>
                <a:spcPct val="90000"/>
              </a:lnSpc>
            </a:pPr>
            <a:r>
              <a:rPr lang="en-US" sz="1500" dirty="0"/>
              <a:t>You can see that another key has been added to the appointment table, a foreign key called </a:t>
            </a:r>
            <a:r>
              <a:rPr lang="en-US" sz="1500" dirty="0" err="1"/>
              <a:t>patient_id</a:t>
            </a:r>
            <a:r>
              <a:rPr lang="en-US" sz="1500" dirty="0"/>
              <a:t>.</a:t>
            </a:r>
          </a:p>
          <a:p>
            <a:pPr>
              <a:lnSpc>
                <a:spcPct val="90000"/>
              </a:lnSpc>
            </a:pPr>
            <a:r>
              <a:rPr lang="en-US" sz="1500" dirty="0"/>
              <a:t>This foreign key is simply the primary key from the patient table.</a:t>
            </a:r>
          </a:p>
          <a:p>
            <a:pPr>
              <a:lnSpc>
                <a:spcPct val="90000"/>
              </a:lnSpc>
            </a:pPr>
            <a:r>
              <a:rPr lang="en-US" sz="1500" dirty="0"/>
              <a:t>By adding this foreign key to the appointment table, we have constrained our database so that each entry in the appointment table MUST be related to an entry in the patient table</a:t>
            </a:r>
          </a:p>
          <a:p>
            <a:pPr>
              <a:lnSpc>
                <a:spcPct val="90000"/>
              </a:lnSpc>
            </a:pPr>
            <a:r>
              <a:rPr lang="en-US" sz="1500" dirty="0"/>
              <a:t>Now that these two tables have been related using a foreign key, a data record in the patient table cannot be deleted if a record in the appointment table is related to it. This is known as </a:t>
            </a:r>
            <a:r>
              <a:rPr lang="en-US" sz="1500" i="1" dirty="0"/>
              <a:t>referential integrity.</a:t>
            </a:r>
            <a:endParaRPr lang="en-US" sz="1500" dirty="0"/>
          </a:p>
        </p:txBody>
      </p:sp>
      <p:pic>
        <p:nvPicPr>
          <p:cNvPr id="5" name="Picture 4" descr="Chart&#10;&#10;Description automatically generated with low confidence">
            <a:extLst>
              <a:ext uri="{FF2B5EF4-FFF2-40B4-BE49-F238E27FC236}">
                <a16:creationId xmlns:a16="http://schemas.microsoft.com/office/drawing/2014/main" id="{419EE94C-47A9-2546-B947-89345FBE765E}"/>
              </a:ext>
            </a:extLst>
          </p:cNvPr>
          <p:cNvPicPr>
            <a:picLocks noChangeAspect="1"/>
          </p:cNvPicPr>
          <p:nvPr/>
        </p:nvPicPr>
        <p:blipFill>
          <a:blip r:embed="rId4"/>
          <a:stretch>
            <a:fillRect/>
          </a:stretch>
        </p:blipFill>
        <p:spPr>
          <a:xfrm>
            <a:off x="5294229" y="2857211"/>
            <a:ext cx="6095593" cy="21909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56885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2495-5A48-EE49-AAFD-EA12D3632FBE}"/>
              </a:ext>
            </a:extLst>
          </p:cNvPr>
          <p:cNvSpPr>
            <a:spLocks noGrp="1"/>
          </p:cNvSpPr>
          <p:nvPr>
            <p:ph type="title"/>
          </p:nvPr>
        </p:nvSpPr>
        <p:spPr/>
        <p:txBody>
          <a:bodyPr/>
          <a:lstStyle/>
          <a:p>
            <a:pPr algn="ctr"/>
            <a:r>
              <a:rPr lang="en-US" dirty="0"/>
              <a:t>Exercise</a:t>
            </a:r>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48C37631-928C-9143-AD1C-CD704FC0FF66}"/>
              </a:ext>
            </a:extLst>
          </p:cNvPr>
          <p:cNvPicPr>
            <a:picLocks noGrp="1" noChangeAspect="1"/>
          </p:cNvPicPr>
          <p:nvPr>
            <p:ph idx="1"/>
          </p:nvPr>
        </p:nvPicPr>
        <p:blipFill>
          <a:blip r:embed="rId2"/>
          <a:stretch>
            <a:fillRect/>
          </a:stretch>
        </p:blipFill>
        <p:spPr>
          <a:xfrm>
            <a:off x="6803417" y="2146549"/>
            <a:ext cx="4271452" cy="892903"/>
          </a:xfrm>
        </p:spPr>
      </p:pic>
      <p:pic>
        <p:nvPicPr>
          <p:cNvPr id="7" name="Picture 6" descr="A picture containing text&#10;&#10;Description automatically generated">
            <a:extLst>
              <a:ext uri="{FF2B5EF4-FFF2-40B4-BE49-F238E27FC236}">
                <a16:creationId xmlns:a16="http://schemas.microsoft.com/office/drawing/2014/main" id="{1A65E624-4002-0741-8662-2302B7CEB475}"/>
              </a:ext>
            </a:extLst>
          </p:cNvPr>
          <p:cNvPicPr>
            <a:picLocks noChangeAspect="1"/>
          </p:cNvPicPr>
          <p:nvPr/>
        </p:nvPicPr>
        <p:blipFill>
          <a:blip r:embed="rId3"/>
          <a:stretch>
            <a:fillRect/>
          </a:stretch>
        </p:blipFill>
        <p:spPr>
          <a:xfrm>
            <a:off x="6803417" y="4598479"/>
            <a:ext cx="4276936" cy="811805"/>
          </a:xfrm>
          <a:prstGeom prst="rect">
            <a:avLst/>
          </a:prstGeom>
        </p:spPr>
      </p:pic>
      <p:sp>
        <p:nvSpPr>
          <p:cNvPr id="8" name="TextBox 7">
            <a:extLst>
              <a:ext uri="{FF2B5EF4-FFF2-40B4-BE49-F238E27FC236}">
                <a16:creationId xmlns:a16="http://schemas.microsoft.com/office/drawing/2014/main" id="{18B3E929-1AF1-824C-9237-B9BA6CE3C97A}"/>
              </a:ext>
            </a:extLst>
          </p:cNvPr>
          <p:cNvSpPr txBox="1"/>
          <p:nvPr/>
        </p:nvSpPr>
        <p:spPr>
          <a:xfrm>
            <a:off x="685801" y="2065867"/>
            <a:ext cx="506571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To the right, I have one data record in the patient table and one record in the appointment table.</a:t>
            </a:r>
          </a:p>
          <a:p>
            <a:pPr marL="285750" indent="-285750">
              <a:buFont typeface="Arial" panose="020B0604020202020204" pitchFamily="34" charset="0"/>
              <a:buChar char="•"/>
            </a:pPr>
            <a:r>
              <a:rPr lang="en-US" dirty="0"/>
              <a:t>Question: If I wanted to delete John Smith from the patient table, how would I go about doing that? Can I simply delete his record from the database?</a:t>
            </a:r>
          </a:p>
          <a:p>
            <a:pPr marL="285750" indent="-285750">
              <a:buFont typeface="Arial" panose="020B0604020202020204" pitchFamily="34" charset="0"/>
              <a:buChar char="•"/>
            </a:pPr>
            <a:r>
              <a:rPr lang="en-US" u="sng" dirty="0"/>
              <a:t>Answer:</a:t>
            </a:r>
            <a:r>
              <a:rPr lang="en-US" dirty="0"/>
              <a:t> To delete John Smith’s record from the patient table, I must first delete his appointment record, as it is </a:t>
            </a:r>
            <a:r>
              <a:rPr lang="en-US" i="1" dirty="0"/>
              <a:t>related </a:t>
            </a:r>
            <a:r>
              <a:rPr lang="en-US" dirty="0"/>
              <a:t>to his record in the patient table using the </a:t>
            </a:r>
            <a:r>
              <a:rPr lang="en-US" b="1" dirty="0"/>
              <a:t>foreign key</a:t>
            </a:r>
            <a:r>
              <a:rPr lang="en-US" dirty="0"/>
              <a:t> </a:t>
            </a:r>
            <a:r>
              <a:rPr lang="en-US" dirty="0" err="1"/>
              <a:t>patient_id</a:t>
            </a:r>
            <a:endParaRPr lang="en-US" dirty="0"/>
          </a:p>
          <a:p>
            <a:pPr marL="285750" indent="-285750">
              <a:buFont typeface="Arial" panose="020B0604020202020204" pitchFamily="34" charset="0"/>
              <a:buChar char="•"/>
            </a:pPr>
            <a:r>
              <a:rPr lang="en-US" dirty="0"/>
              <a:t>If I try to delete his record in the patient table before deleting the appointment, SQL will prohibit me from doing so.</a:t>
            </a:r>
          </a:p>
        </p:txBody>
      </p:sp>
      <p:sp>
        <p:nvSpPr>
          <p:cNvPr id="9" name="Up-Down Arrow 8">
            <a:extLst>
              <a:ext uri="{FF2B5EF4-FFF2-40B4-BE49-F238E27FC236}">
                <a16:creationId xmlns:a16="http://schemas.microsoft.com/office/drawing/2014/main" id="{4F1C40B2-5895-054E-8289-53B94E4DE716}"/>
              </a:ext>
            </a:extLst>
          </p:cNvPr>
          <p:cNvSpPr/>
          <p:nvPr/>
        </p:nvSpPr>
        <p:spPr>
          <a:xfrm>
            <a:off x="8538882" y="3173506"/>
            <a:ext cx="766483" cy="12909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8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 calcmode="lin" valueType="num">
                                      <p:cBhvr additive="base">
                                        <p:cTn id="1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65AC-0C66-3342-A024-98F1DF33F1A2}"/>
              </a:ext>
            </a:extLst>
          </p:cNvPr>
          <p:cNvSpPr>
            <a:spLocks noGrp="1"/>
          </p:cNvSpPr>
          <p:nvPr>
            <p:ph type="title"/>
          </p:nvPr>
        </p:nvSpPr>
        <p:spPr>
          <a:xfrm>
            <a:off x="649859" y="722299"/>
            <a:ext cx="3979205" cy="1084681"/>
          </a:xfrm>
        </p:spPr>
        <p:txBody>
          <a:bodyPr>
            <a:normAutofit/>
          </a:bodyPr>
          <a:lstStyle/>
          <a:p>
            <a:pPr algn="ctr"/>
            <a:r>
              <a:rPr lang="en-US" dirty="0"/>
              <a:t>Table design</a:t>
            </a:r>
          </a:p>
        </p:txBody>
      </p:sp>
      <p:sp>
        <p:nvSpPr>
          <p:cNvPr id="3" name="Content Placeholder 2">
            <a:extLst>
              <a:ext uri="{FF2B5EF4-FFF2-40B4-BE49-F238E27FC236}">
                <a16:creationId xmlns:a16="http://schemas.microsoft.com/office/drawing/2014/main" id="{B681E206-D7EC-5847-8938-857CE7B650E0}"/>
              </a:ext>
            </a:extLst>
          </p:cNvPr>
          <p:cNvSpPr>
            <a:spLocks noGrp="1"/>
          </p:cNvSpPr>
          <p:nvPr>
            <p:ph idx="1"/>
          </p:nvPr>
        </p:nvSpPr>
        <p:spPr>
          <a:xfrm>
            <a:off x="673590" y="2080389"/>
            <a:ext cx="4002936" cy="4087849"/>
          </a:xfrm>
        </p:spPr>
        <p:txBody>
          <a:bodyPr>
            <a:normAutofit lnSpcReduction="10000"/>
          </a:bodyPr>
          <a:lstStyle/>
          <a:p>
            <a:r>
              <a:rPr lang="en-US" dirty="0"/>
              <a:t>As we learned before, relational databases use tables to store information. </a:t>
            </a:r>
          </a:p>
          <a:p>
            <a:r>
              <a:rPr lang="en-US" dirty="0"/>
              <a:t>Tables are very similar to class definitions in OOP : we define the table, which has attributes and can create instances of the table in the form of rows.</a:t>
            </a:r>
          </a:p>
          <a:p>
            <a:r>
              <a:rPr lang="en-US" dirty="0"/>
              <a:t>To the right you can see how we would create our simple patient table from the prior example</a:t>
            </a:r>
          </a:p>
          <a:p>
            <a:r>
              <a:rPr lang="en-US" dirty="0"/>
              <a:t>We have defined a primary key </a:t>
            </a:r>
            <a:r>
              <a:rPr lang="en-US" dirty="0" err="1"/>
              <a:t>patient_id</a:t>
            </a:r>
            <a:r>
              <a:rPr lang="en-US" dirty="0"/>
              <a:t>, </a:t>
            </a:r>
            <a:r>
              <a:rPr lang="en-US" dirty="0" err="1"/>
              <a:t>frst_name</a:t>
            </a:r>
            <a:r>
              <a:rPr lang="en-US" dirty="0"/>
              <a:t>, </a:t>
            </a:r>
            <a:r>
              <a:rPr lang="en-US" dirty="0" err="1"/>
              <a:t>last_name</a:t>
            </a:r>
            <a:r>
              <a:rPr lang="en-US" dirty="0"/>
              <a:t>, age and </a:t>
            </a:r>
            <a:r>
              <a:rPr lang="en-US" dirty="0" err="1"/>
              <a:t>phone_number</a:t>
            </a:r>
            <a:endParaRPr lang="en-US" dirty="0"/>
          </a:p>
        </p:txBody>
      </p:sp>
      <p:pic>
        <p:nvPicPr>
          <p:cNvPr id="8" name="Picture 7" descr="Text&#10;&#10;Description automatically generated">
            <a:extLst>
              <a:ext uri="{FF2B5EF4-FFF2-40B4-BE49-F238E27FC236}">
                <a16:creationId xmlns:a16="http://schemas.microsoft.com/office/drawing/2014/main" id="{A8F745B9-AD27-F640-BDB4-EC7F14D6F06C}"/>
              </a:ext>
            </a:extLst>
          </p:cNvPr>
          <p:cNvPicPr>
            <a:picLocks noChangeAspect="1"/>
          </p:cNvPicPr>
          <p:nvPr/>
        </p:nvPicPr>
        <p:blipFill>
          <a:blip r:embed="rId3"/>
          <a:stretch>
            <a:fillRect/>
          </a:stretch>
        </p:blipFill>
        <p:spPr>
          <a:xfrm>
            <a:off x="5101354" y="2909875"/>
            <a:ext cx="6645656" cy="2428875"/>
          </a:xfrm>
          <a:prstGeom prst="rect">
            <a:avLst/>
          </a:prstGeom>
        </p:spPr>
      </p:pic>
    </p:spTree>
    <p:extLst>
      <p:ext uri="{BB962C8B-B14F-4D97-AF65-F5344CB8AC3E}">
        <p14:creationId xmlns:p14="http://schemas.microsoft.com/office/powerpoint/2010/main" val="290496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8DE0-F9DD-C24E-80D1-54A8883F868C}"/>
              </a:ext>
            </a:extLst>
          </p:cNvPr>
          <p:cNvSpPr>
            <a:spLocks noGrp="1"/>
          </p:cNvSpPr>
          <p:nvPr>
            <p:ph type="title"/>
          </p:nvPr>
        </p:nvSpPr>
        <p:spPr>
          <a:xfrm>
            <a:off x="825909" y="808055"/>
            <a:ext cx="3979205" cy="1453363"/>
          </a:xfrm>
        </p:spPr>
        <p:txBody>
          <a:bodyPr>
            <a:normAutofit/>
          </a:bodyPr>
          <a:lstStyle/>
          <a:p>
            <a:pPr algn="ctr"/>
            <a:r>
              <a:rPr lang="en-US" dirty="0"/>
              <a:t>What’s so good about data?</a:t>
            </a:r>
          </a:p>
        </p:txBody>
      </p:sp>
      <p:sp>
        <p:nvSpPr>
          <p:cNvPr id="3" name="Content Placeholder 2">
            <a:extLst>
              <a:ext uri="{FF2B5EF4-FFF2-40B4-BE49-F238E27FC236}">
                <a16:creationId xmlns:a16="http://schemas.microsoft.com/office/drawing/2014/main" id="{2284DDA0-6C2C-F446-8AFF-B53E7C010191}"/>
              </a:ext>
            </a:extLst>
          </p:cNvPr>
          <p:cNvSpPr>
            <a:spLocks noGrp="1"/>
          </p:cNvSpPr>
          <p:nvPr>
            <p:ph idx="1"/>
          </p:nvPr>
        </p:nvSpPr>
        <p:spPr>
          <a:xfrm>
            <a:off x="802178" y="2261420"/>
            <a:ext cx="4002936" cy="3637935"/>
          </a:xfrm>
        </p:spPr>
        <p:txBody>
          <a:bodyPr>
            <a:normAutofit/>
          </a:bodyPr>
          <a:lstStyle/>
          <a:p>
            <a:r>
              <a:rPr lang="en-US" dirty="0"/>
              <a:t>Data has become a popular topic of discussion following the start of the 21</a:t>
            </a:r>
            <a:r>
              <a:rPr lang="en-US" baseline="30000" dirty="0"/>
              <a:t>st</a:t>
            </a:r>
            <a:r>
              <a:rPr lang="en-US" dirty="0"/>
              <a:t> century</a:t>
            </a:r>
          </a:p>
          <a:p>
            <a:r>
              <a:rPr lang="en-US" dirty="0"/>
              <a:t>You may hear companies talking about the benefits of “big data” as it relates to their business or scientists striving to make “data-driven decisions” to develop breakthrough technologies</a:t>
            </a:r>
          </a:p>
          <a:p>
            <a:r>
              <a:rPr lang="en-US" dirty="0"/>
              <a:t>Why is data suddenly so important???</a:t>
            </a:r>
          </a:p>
        </p:txBody>
      </p:sp>
      <p:pic>
        <p:nvPicPr>
          <p:cNvPr id="5" name="Picture 4" descr="Text&#10;&#10;Description automatically generated">
            <a:extLst>
              <a:ext uri="{FF2B5EF4-FFF2-40B4-BE49-F238E27FC236}">
                <a16:creationId xmlns:a16="http://schemas.microsoft.com/office/drawing/2014/main" id="{1CD8A0AC-334F-5F43-B92B-830D7B61547E}"/>
              </a:ext>
            </a:extLst>
          </p:cNvPr>
          <p:cNvPicPr>
            <a:picLocks noChangeAspect="1"/>
          </p:cNvPicPr>
          <p:nvPr/>
        </p:nvPicPr>
        <p:blipFill>
          <a:blip r:embed="rId3"/>
          <a:stretch>
            <a:fillRect/>
          </a:stretch>
        </p:blipFill>
        <p:spPr>
          <a:xfrm>
            <a:off x="5289752" y="1228088"/>
            <a:ext cx="6095593" cy="423959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79098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4919-EB1B-7D4D-887D-FB1C57641BA1}"/>
              </a:ext>
            </a:extLst>
          </p:cNvPr>
          <p:cNvSpPr>
            <a:spLocks noGrp="1"/>
          </p:cNvSpPr>
          <p:nvPr>
            <p:ph type="title"/>
          </p:nvPr>
        </p:nvSpPr>
        <p:spPr>
          <a:xfrm>
            <a:off x="700088" y="414337"/>
            <a:ext cx="10131425" cy="1456267"/>
          </a:xfrm>
        </p:spPr>
        <p:txBody>
          <a:bodyPr/>
          <a:lstStyle/>
          <a:p>
            <a:pPr algn="ctr"/>
            <a:r>
              <a:rPr lang="en-US" dirty="0"/>
              <a:t>Table design (cont.)</a:t>
            </a:r>
          </a:p>
        </p:txBody>
      </p:sp>
      <p:pic>
        <p:nvPicPr>
          <p:cNvPr id="5" name="Content Placeholder 4" descr="Text&#10;&#10;Description automatically generated">
            <a:extLst>
              <a:ext uri="{FF2B5EF4-FFF2-40B4-BE49-F238E27FC236}">
                <a16:creationId xmlns:a16="http://schemas.microsoft.com/office/drawing/2014/main" id="{CA0C69C8-F48C-AE4D-AAB2-4E55C44A7E40}"/>
              </a:ext>
            </a:extLst>
          </p:cNvPr>
          <p:cNvPicPr>
            <a:picLocks noGrp="1" noChangeAspect="1"/>
          </p:cNvPicPr>
          <p:nvPr>
            <p:ph idx="1"/>
          </p:nvPr>
        </p:nvPicPr>
        <p:blipFill>
          <a:blip r:embed="rId2"/>
          <a:stretch>
            <a:fillRect/>
          </a:stretch>
        </p:blipFill>
        <p:spPr>
          <a:xfrm>
            <a:off x="5587616" y="2325023"/>
            <a:ext cx="6094645" cy="3184590"/>
          </a:xfrm>
        </p:spPr>
      </p:pic>
      <p:sp>
        <p:nvSpPr>
          <p:cNvPr id="8" name="TextBox 7">
            <a:extLst>
              <a:ext uri="{FF2B5EF4-FFF2-40B4-BE49-F238E27FC236}">
                <a16:creationId xmlns:a16="http://schemas.microsoft.com/office/drawing/2014/main" id="{EF05F38B-16E4-AC41-BAF2-FF9D6F0A6B19}"/>
              </a:ext>
            </a:extLst>
          </p:cNvPr>
          <p:cNvSpPr txBox="1"/>
          <p:nvPr/>
        </p:nvSpPr>
        <p:spPr>
          <a:xfrm>
            <a:off x="509739" y="1870604"/>
            <a:ext cx="4872038"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Let’s put two more table definitions into our database now, one called doctor and one called appointment</a:t>
            </a:r>
          </a:p>
          <a:p>
            <a:pPr marL="285750" indent="-285750">
              <a:buFont typeface="Arial" panose="020B0604020202020204" pitchFamily="34" charset="0"/>
              <a:buChar char="•"/>
            </a:pPr>
            <a:r>
              <a:rPr lang="en-US" sz="2000" dirty="0"/>
              <a:t>We have all the information a doctor would need in our doctor table: first name, last name, age, start date, phone number, etc. and same with the appointment table</a:t>
            </a:r>
          </a:p>
          <a:p>
            <a:pPr marL="285750" indent="-285750">
              <a:buFont typeface="Arial" panose="020B0604020202020204" pitchFamily="34" charset="0"/>
              <a:buChar char="•"/>
            </a:pPr>
            <a:r>
              <a:rPr lang="en-US" sz="2000" dirty="0"/>
              <a:t>We could add more attributes, though for a simple database this is fine</a:t>
            </a:r>
          </a:p>
        </p:txBody>
      </p:sp>
    </p:spTree>
    <p:extLst>
      <p:ext uri="{BB962C8B-B14F-4D97-AF65-F5344CB8AC3E}">
        <p14:creationId xmlns:p14="http://schemas.microsoft.com/office/powerpoint/2010/main" val="2638122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4800-B3F1-4C4B-B4F5-651112714874}"/>
              </a:ext>
            </a:extLst>
          </p:cNvPr>
          <p:cNvSpPr>
            <a:spLocks noGrp="1"/>
          </p:cNvSpPr>
          <p:nvPr>
            <p:ph type="title"/>
          </p:nvPr>
        </p:nvSpPr>
        <p:spPr>
          <a:xfrm>
            <a:off x="973628" y="693755"/>
            <a:ext cx="3979205" cy="1453363"/>
          </a:xfrm>
        </p:spPr>
        <p:txBody>
          <a:bodyPr>
            <a:normAutofit/>
          </a:bodyPr>
          <a:lstStyle/>
          <a:p>
            <a:pPr algn="ctr"/>
            <a:r>
              <a:rPr lang="en-US" dirty="0"/>
              <a:t>Is our design perfect?</a:t>
            </a:r>
          </a:p>
        </p:txBody>
      </p:sp>
      <p:sp>
        <p:nvSpPr>
          <p:cNvPr id="3" name="Content Placeholder 2">
            <a:extLst>
              <a:ext uri="{FF2B5EF4-FFF2-40B4-BE49-F238E27FC236}">
                <a16:creationId xmlns:a16="http://schemas.microsoft.com/office/drawing/2014/main" id="{83AB5EE7-7E7E-494F-BD3F-ACF996FE8F7D}"/>
              </a:ext>
            </a:extLst>
          </p:cNvPr>
          <p:cNvSpPr>
            <a:spLocks noGrp="1"/>
          </p:cNvSpPr>
          <p:nvPr>
            <p:ph idx="1"/>
          </p:nvPr>
        </p:nvSpPr>
        <p:spPr>
          <a:xfrm>
            <a:off x="973628" y="2227344"/>
            <a:ext cx="4002936" cy="3637935"/>
          </a:xfrm>
        </p:spPr>
        <p:txBody>
          <a:bodyPr>
            <a:normAutofit/>
          </a:bodyPr>
          <a:lstStyle/>
          <a:p>
            <a:pPr>
              <a:lnSpc>
                <a:spcPct val="90000"/>
              </a:lnSpc>
            </a:pPr>
            <a:r>
              <a:rPr lang="en-US" dirty="0"/>
              <a:t>Unfortunately, our database schema right now is a little redundant</a:t>
            </a:r>
          </a:p>
          <a:p>
            <a:pPr>
              <a:lnSpc>
                <a:spcPct val="90000"/>
              </a:lnSpc>
            </a:pPr>
            <a:r>
              <a:rPr lang="en-US" dirty="0"/>
              <a:t>For example, in the patient and doctor tables we have a field for phone number</a:t>
            </a:r>
          </a:p>
          <a:p>
            <a:pPr>
              <a:lnSpc>
                <a:spcPct val="90000"/>
              </a:lnSpc>
            </a:pPr>
            <a:r>
              <a:rPr lang="en-US" dirty="0"/>
              <a:t>Why don’t we just create a phone number table and use foreign keys to relate a doctor or patient to a phone number?</a:t>
            </a:r>
          </a:p>
          <a:p>
            <a:pPr>
              <a:lnSpc>
                <a:spcPct val="90000"/>
              </a:lnSpc>
            </a:pPr>
            <a:r>
              <a:rPr lang="en-US" dirty="0"/>
              <a:t>This concept of minimizing data redundancy is called database normalization</a:t>
            </a:r>
          </a:p>
        </p:txBody>
      </p:sp>
      <p:pic>
        <p:nvPicPr>
          <p:cNvPr id="11" name="Picture 10" descr="A screenshot of a computer&#10;&#10;Description automatically generated with medium confidence">
            <a:extLst>
              <a:ext uri="{FF2B5EF4-FFF2-40B4-BE49-F238E27FC236}">
                <a16:creationId xmlns:a16="http://schemas.microsoft.com/office/drawing/2014/main" id="{884FEF02-ABA7-234F-939B-427A30AE7B5A}"/>
              </a:ext>
            </a:extLst>
          </p:cNvPr>
          <p:cNvPicPr>
            <a:picLocks noChangeAspect="1"/>
          </p:cNvPicPr>
          <p:nvPr/>
        </p:nvPicPr>
        <p:blipFill>
          <a:blip r:embed="rId3"/>
          <a:stretch>
            <a:fillRect/>
          </a:stretch>
        </p:blipFill>
        <p:spPr>
          <a:xfrm>
            <a:off x="6235701" y="1534736"/>
            <a:ext cx="4508500" cy="3924300"/>
          </a:xfrm>
          <a:prstGeom prst="rect">
            <a:avLst/>
          </a:prstGeom>
        </p:spPr>
      </p:pic>
      <p:sp>
        <p:nvSpPr>
          <p:cNvPr id="12" name="TextBox 11">
            <a:extLst>
              <a:ext uri="{FF2B5EF4-FFF2-40B4-BE49-F238E27FC236}">
                <a16:creationId xmlns:a16="http://schemas.microsoft.com/office/drawing/2014/main" id="{6B5DB0FA-D8B8-5844-978D-F0033B1EEBA0}"/>
              </a:ext>
            </a:extLst>
          </p:cNvPr>
          <p:cNvSpPr txBox="1"/>
          <p:nvPr/>
        </p:nvSpPr>
        <p:spPr>
          <a:xfrm>
            <a:off x="6224588" y="5865279"/>
            <a:ext cx="4519613" cy="369332"/>
          </a:xfrm>
          <a:prstGeom prst="rect">
            <a:avLst/>
          </a:prstGeom>
          <a:noFill/>
        </p:spPr>
        <p:txBody>
          <a:bodyPr wrap="square" rtlCol="0">
            <a:spAutoFit/>
          </a:bodyPr>
          <a:lstStyle/>
          <a:p>
            <a:r>
              <a:rPr lang="en-US" dirty="0"/>
              <a:t>Something tells me this could be done better…</a:t>
            </a:r>
          </a:p>
        </p:txBody>
      </p:sp>
    </p:spTree>
    <p:extLst>
      <p:ext uri="{BB962C8B-B14F-4D97-AF65-F5344CB8AC3E}">
        <p14:creationId xmlns:p14="http://schemas.microsoft.com/office/powerpoint/2010/main" val="9006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70F7-4E7D-004D-B089-202E44B44747}"/>
              </a:ext>
            </a:extLst>
          </p:cNvPr>
          <p:cNvSpPr>
            <a:spLocks noGrp="1"/>
          </p:cNvSpPr>
          <p:nvPr>
            <p:ph type="title"/>
          </p:nvPr>
        </p:nvSpPr>
        <p:spPr>
          <a:xfrm>
            <a:off x="4955458" y="639097"/>
            <a:ext cx="6593075" cy="1612490"/>
          </a:xfrm>
        </p:spPr>
        <p:txBody>
          <a:bodyPr>
            <a:normAutofit/>
          </a:bodyPr>
          <a:lstStyle/>
          <a:p>
            <a:r>
              <a:rPr lang="en-US" dirty="0"/>
              <a:t>database normalization</a:t>
            </a:r>
          </a:p>
        </p:txBody>
      </p:sp>
      <p:pic>
        <p:nvPicPr>
          <p:cNvPr id="5" name="Picture 4" descr="A person with his hand on his chin&#10;&#10;Description automatically generated with medium confidence">
            <a:extLst>
              <a:ext uri="{FF2B5EF4-FFF2-40B4-BE49-F238E27FC236}">
                <a16:creationId xmlns:a16="http://schemas.microsoft.com/office/drawing/2014/main" id="{529D58C4-5AD2-3447-868C-D9AFA2BDA38F}"/>
              </a:ext>
            </a:extLst>
          </p:cNvPr>
          <p:cNvPicPr>
            <a:picLocks noChangeAspect="1"/>
          </p:cNvPicPr>
          <p:nvPr/>
        </p:nvPicPr>
        <p:blipFill rotWithShape="1">
          <a:blip r:embed="rId3"/>
          <a:srcRect l="1232" r="265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86C533F4-F213-6B48-B525-E96FB4E3C25A}"/>
              </a:ext>
            </a:extLst>
          </p:cNvPr>
          <p:cNvSpPr>
            <a:spLocks noGrp="1"/>
          </p:cNvSpPr>
          <p:nvPr>
            <p:ph idx="1"/>
          </p:nvPr>
        </p:nvSpPr>
        <p:spPr>
          <a:xfrm>
            <a:off x="4955458" y="2251587"/>
            <a:ext cx="6593075" cy="3972232"/>
          </a:xfrm>
        </p:spPr>
        <p:txBody>
          <a:bodyPr>
            <a:normAutofit/>
          </a:bodyPr>
          <a:lstStyle/>
          <a:p>
            <a:r>
              <a:rPr lang="en-US" sz="2000" dirty="0"/>
              <a:t>Database normalization is the process of structuring a database in accordance with a series of so-called normal forms in order to reduce data redundancy and improve data integrity. </a:t>
            </a:r>
          </a:p>
          <a:p>
            <a:r>
              <a:rPr lang="en-US" sz="2000" dirty="0"/>
              <a:t>It was first proposed by Edgar F. Codd (left) as part of his relational model.</a:t>
            </a:r>
          </a:p>
          <a:p>
            <a:r>
              <a:rPr lang="en-US" sz="2000" dirty="0"/>
              <a:t>Normalization entails organizing the columns (attributes) and tables of a database to ensure that their dependencies are properly enforced by database integrity constraints. </a:t>
            </a:r>
          </a:p>
        </p:txBody>
      </p:sp>
    </p:spTree>
    <p:extLst>
      <p:ext uri="{BB962C8B-B14F-4D97-AF65-F5344CB8AC3E}">
        <p14:creationId xmlns:p14="http://schemas.microsoft.com/office/powerpoint/2010/main" val="410133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FAB5-324E-FB40-95CE-F88E8917BDBC}"/>
              </a:ext>
            </a:extLst>
          </p:cNvPr>
          <p:cNvSpPr>
            <a:spLocks noGrp="1"/>
          </p:cNvSpPr>
          <p:nvPr>
            <p:ph type="title"/>
          </p:nvPr>
        </p:nvSpPr>
        <p:spPr/>
        <p:txBody>
          <a:bodyPr/>
          <a:lstStyle/>
          <a:p>
            <a:pPr algn="ctr"/>
            <a:r>
              <a:rPr lang="en-US" dirty="0"/>
              <a:t>Database normalization video</a:t>
            </a:r>
          </a:p>
        </p:txBody>
      </p:sp>
      <p:pic>
        <p:nvPicPr>
          <p:cNvPr id="4" name="Online Media 3" descr="What is Normalization in SQL? | Database Normalization Forms - 1NF, 2NF, 3NF, BCNF | Edureka">
            <a:hlinkClick r:id="" action="ppaction://media"/>
            <a:extLst>
              <a:ext uri="{FF2B5EF4-FFF2-40B4-BE49-F238E27FC236}">
                <a16:creationId xmlns:a16="http://schemas.microsoft.com/office/drawing/2014/main" id="{0CB0C402-FC86-5F46-96B5-A053A4ED143C}"/>
              </a:ext>
            </a:extLst>
          </p:cNvPr>
          <p:cNvPicPr>
            <a:picLocks noGrp="1" noRot="1" noChangeAspect="1"/>
          </p:cNvPicPr>
          <p:nvPr>
            <p:ph idx="1"/>
            <a:videoFile r:link="rId1"/>
          </p:nvPr>
        </p:nvPicPr>
        <p:blipFill>
          <a:blip r:embed="rId3"/>
          <a:stretch>
            <a:fillRect/>
          </a:stretch>
        </p:blipFill>
        <p:spPr>
          <a:xfrm>
            <a:off x="2522538" y="2141538"/>
            <a:ext cx="6459537" cy="3649662"/>
          </a:xfrm>
          <a:prstGeom prst="rect">
            <a:avLst/>
          </a:prstGeom>
        </p:spPr>
      </p:pic>
    </p:spTree>
    <p:extLst>
      <p:ext uri="{BB962C8B-B14F-4D97-AF65-F5344CB8AC3E}">
        <p14:creationId xmlns:p14="http://schemas.microsoft.com/office/powerpoint/2010/main" val="59926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5CF7-347A-AD49-89F6-4053791773B1}"/>
              </a:ext>
            </a:extLst>
          </p:cNvPr>
          <p:cNvSpPr>
            <a:spLocks noGrp="1"/>
          </p:cNvSpPr>
          <p:nvPr>
            <p:ph type="title"/>
          </p:nvPr>
        </p:nvSpPr>
        <p:spPr/>
        <p:txBody>
          <a:bodyPr/>
          <a:lstStyle/>
          <a:p>
            <a:pPr algn="ctr"/>
            <a:r>
              <a:rPr lang="en-US" dirty="0"/>
              <a:t>Normalization examples</a:t>
            </a:r>
          </a:p>
        </p:txBody>
      </p:sp>
      <p:pic>
        <p:nvPicPr>
          <p:cNvPr id="5" name="Picture 4">
            <a:extLst>
              <a:ext uri="{FF2B5EF4-FFF2-40B4-BE49-F238E27FC236}">
                <a16:creationId xmlns:a16="http://schemas.microsoft.com/office/drawing/2014/main" id="{4A4CF5BB-8BDE-B344-9704-FEE9BE92F405}"/>
              </a:ext>
            </a:extLst>
          </p:cNvPr>
          <p:cNvPicPr>
            <a:picLocks noChangeAspect="1"/>
          </p:cNvPicPr>
          <p:nvPr/>
        </p:nvPicPr>
        <p:blipFill>
          <a:blip r:embed="rId2"/>
          <a:stretch>
            <a:fillRect/>
          </a:stretch>
        </p:blipFill>
        <p:spPr>
          <a:xfrm>
            <a:off x="1614091" y="2065867"/>
            <a:ext cx="8274844" cy="2857500"/>
          </a:xfrm>
          <a:prstGeom prst="rect">
            <a:avLst/>
          </a:prstGeom>
        </p:spPr>
      </p:pic>
      <p:sp>
        <p:nvSpPr>
          <p:cNvPr id="6" name="TextBox 5">
            <a:extLst>
              <a:ext uri="{FF2B5EF4-FFF2-40B4-BE49-F238E27FC236}">
                <a16:creationId xmlns:a16="http://schemas.microsoft.com/office/drawing/2014/main" id="{968C97EE-0B7A-1B47-948B-3CC9F21891A8}"/>
              </a:ext>
            </a:extLst>
          </p:cNvPr>
          <p:cNvSpPr txBox="1"/>
          <p:nvPr/>
        </p:nvSpPr>
        <p:spPr>
          <a:xfrm>
            <a:off x="1657350" y="5400675"/>
            <a:ext cx="8258175" cy="923330"/>
          </a:xfrm>
          <a:prstGeom prst="rect">
            <a:avLst/>
          </a:prstGeom>
          <a:noFill/>
        </p:spPr>
        <p:txBody>
          <a:bodyPr wrap="square" rtlCol="0">
            <a:spAutoFit/>
          </a:bodyPr>
          <a:lstStyle/>
          <a:p>
            <a:r>
              <a:rPr lang="en-US" dirty="0"/>
              <a:t>Let’s look at this movie rental database with a single table called Customers for our example. You can see in the table we have a full name attribute, physical address, movies rented and salutation.</a:t>
            </a:r>
          </a:p>
        </p:txBody>
      </p:sp>
    </p:spTree>
    <p:extLst>
      <p:ext uri="{BB962C8B-B14F-4D97-AF65-F5344CB8AC3E}">
        <p14:creationId xmlns:p14="http://schemas.microsoft.com/office/powerpoint/2010/main" val="341589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3158-D354-3743-8963-45A56AECB33A}"/>
              </a:ext>
            </a:extLst>
          </p:cNvPr>
          <p:cNvSpPr>
            <a:spLocks noGrp="1"/>
          </p:cNvSpPr>
          <p:nvPr>
            <p:ph type="title"/>
          </p:nvPr>
        </p:nvSpPr>
        <p:spPr>
          <a:xfrm>
            <a:off x="725896" y="808055"/>
            <a:ext cx="3979205" cy="1453363"/>
          </a:xfrm>
        </p:spPr>
        <p:txBody>
          <a:bodyPr>
            <a:normAutofit/>
          </a:bodyPr>
          <a:lstStyle/>
          <a:p>
            <a:pPr algn="ctr"/>
            <a:r>
              <a:rPr lang="en-US" dirty="0"/>
              <a:t>First normal form</a:t>
            </a:r>
          </a:p>
        </p:txBody>
      </p:sp>
      <p:sp>
        <p:nvSpPr>
          <p:cNvPr id="3" name="Content Placeholder 2">
            <a:extLst>
              <a:ext uri="{FF2B5EF4-FFF2-40B4-BE49-F238E27FC236}">
                <a16:creationId xmlns:a16="http://schemas.microsoft.com/office/drawing/2014/main" id="{84F446BE-0BA5-DF40-B9BC-ACBEABF7FD51}"/>
              </a:ext>
            </a:extLst>
          </p:cNvPr>
          <p:cNvSpPr>
            <a:spLocks noGrp="1"/>
          </p:cNvSpPr>
          <p:nvPr>
            <p:ph idx="1"/>
          </p:nvPr>
        </p:nvSpPr>
        <p:spPr>
          <a:xfrm>
            <a:off x="825909" y="2532880"/>
            <a:ext cx="4002936" cy="2782069"/>
          </a:xfrm>
        </p:spPr>
        <p:txBody>
          <a:bodyPr>
            <a:noAutofit/>
          </a:bodyPr>
          <a:lstStyle/>
          <a:p>
            <a:r>
              <a:rPr lang="en-US" sz="2000" dirty="0"/>
              <a:t>According to first normal form, </a:t>
            </a:r>
            <a:r>
              <a:rPr lang="en-US" sz="2000" u="sng" dirty="0"/>
              <a:t>each data record should contain a single value and be unique</a:t>
            </a:r>
          </a:p>
          <a:p>
            <a:r>
              <a:rPr lang="en-US" sz="2000" dirty="0"/>
              <a:t>By splitting up the movies rented attribute, we can transform our table into first normal form</a:t>
            </a:r>
          </a:p>
        </p:txBody>
      </p:sp>
      <p:pic>
        <p:nvPicPr>
          <p:cNvPr id="5" name="Picture 4" descr="Table&#10;&#10;Description automatically generated">
            <a:extLst>
              <a:ext uri="{FF2B5EF4-FFF2-40B4-BE49-F238E27FC236}">
                <a16:creationId xmlns:a16="http://schemas.microsoft.com/office/drawing/2014/main" id="{843A5409-B536-D940-BE1B-3B0BCDBCBC0F}"/>
              </a:ext>
            </a:extLst>
          </p:cNvPr>
          <p:cNvPicPr>
            <a:picLocks noChangeAspect="1"/>
          </p:cNvPicPr>
          <p:nvPr/>
        </p:nvPicPr>
        <p:blipFill>
          <a:blip r:embed="rId3"/>
          <a:stretch>
            <a:fillRect/>
          </a:stretch>
        </p:blipFill>
        <p:spPr>
          <a:xfrm>
            <a:off x="5189739" y="2389399"/>
            <a:ext cx="6561315" cy="25261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6148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7B69-8734-B84A-985F-991F9E7E7AD6}"/>
              </a:ext>
            </a:extLst>
          </p:cNvPr>
          <p:cNvSpPr>
            <a:spLocks noGrp="1"/>
          </p:cNvSpPr>
          <p:nvPr>
            <p:ph type="title"/>
          </p:nvPr>
        </p:nvSpPr>
        <p:spPr>
          <a:xfrm>
            <a:off x="1327255" y="1030288"/>
            <a:ext cx="4099947" cy="1035579"/>
          </a:xfrm>
        </p:spPr>
        <p:txBody>
          <a:bodyPr>
            <a:normAutofit/>
          </a:bodyPr>
          <a:lstStyle/>
          <a:p>
            <a:pPr algn="ctr">
              <a:lnSpc>
                <a:spcPct val="90000"/>
              </a:lnSpc>
            </a:pPr>
            <a:r>
              <a:rPr lang="en-US" sz="3300" dirty="0"/>
              <a:t>Second normal form</a:t>
            </a:r>
          </a:p>
        </p:txBody>
      </p:sp>
      <p:sp>
        <p:nvSpPr>
          <p:cNvPr id="3" name="Content Placeholder 2">
            <a:extLst>
              <a:ext uri="{FF2B5EF4-FFF2-40B4-BE49-F238E27FC236}">
                <a16:creationId xmlns:a16="http://schemas.microsoft.com/office/drawing/2014/main" id="{8C6D20C1-0DF2-594C-9159-D55ACCCD79F1}"/>
              </a:ext>
            </a:extLst>
          </p:cNvPr>
          <p:cNvSpPr>
            <a:spLocks noGrp="1"/>
          </p:cNvSpPr>
          <p:nvPr>
            <p:ph idx="1"/>
          </p:nvPr>
        </p:nvSpPr>
        <p:spPr>
          <a:xfrm>
            <a:off x="1327255" y="2142067"/>
            <a:ext cx="4099947" cy="3649133"/>
          </a:xfrm>
        </p:spPr>
        <p:txBody>
          <a:bodyPr>
            <a:normAutofit/>
          </a:bodyPr>
          <a:lstStyle/>
          <a:p>
            <a:r>
              <a:rPr lang="en-US" dirty="0"/>
              <a:t>To transform our database into second normal form, we must: </a:t>
            </a:r>
          </a:p>
          <a:p>
            <a:pPr marL="342900" indent="-342900">
              <a:buFont typeface="+mj-lt"/>
              <a:buAutoNum type="arabicPeriod"/>
            </a:pPr>
            <a:r>
              <a:rPr lang="en-US" dirty="0"/>
              <a:t>	Ensure that our database is in first normal form </a:t>
            </a:r>
          </a:p>
          <a:p>
            <a:pPr marL="342900" indent="-342900">
              <a:buFont typeface="+mj-lt"/>
              <a:buAutoNum type="arabicPeriod"/>
            </a:pPr>
            <a:r>
              <a:rPr lang="en-US" dirty="0"/>
              <a:t>We have a single column primary key that does not functionally depend on any other key</a:t>
            </a:r>
          </a:p>
          <a:p>
            <a:pPr>
              <a:buFont typeface="Arial" panose="020B0604020202020204" pitchFamily="34" charset="0"/>
              <a:buChar char="•"/>
            </a:pPr>
            <a:r>
              <a:rPr lang="en-US" dirty="0"/>
              <a:t>By splitting our table into two tables, Customers and Movies Rented, we have transformed our schema into second normal form</a:t>
            </a:r>
          </a:p>
        </p:txBody>
      </p:sp>
      <p:pic>
        <p:nvPicPr>
          <p:cNvPr id="7" name="Picture 6" descr="Text, table&#10;&#10;Description automatically generated">
            <a:extLst>
              <a:ext uri="{FF2B5EF4-FFF2-40B4-BE49-F238E27FC236}">
                <a16:creationId xmlns:a16="http://schemas.microsoft.com/office/drawing/2014/main" id="{B54B5523-63A3-AE40-970A-BD74412C34DD}"/>
              </a:ext>
            </a:extLst>
          </p:cNvPr>
          <p:cNvPicPr>
            <a:picLocks noChangeAspect="1"/>
          </p:cNvPicPr>
          <p:nvPr/>
        </p:nvPicPr>
        <p:blipFill>
          <a:blip r:embed="rId3"/>
          <a:stretch>
            <a:fillRect/>
          </a:stretch>
        </p:blipFill>
        <p:spPr>
          <a:xfrm>
            <a:off x="6057694" y="1103242"/>
            <a:ext cx="5454122" cy="176413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descr="Table&#10;&#10;Description automatically generated">
            <a:extLst>
              <a:ext uri="{FF2B5EF4-FFF2-40B4-BE49-F238E27FC236}">
                <a16:creationId xmlns:a16="http://schemas.microsoft.com/office/drawing/2014/main" id="{CECFF540-9EA0-8145-BE41-8CF41ADEBE91}"/>
              </a:ext>
            </a:extLst>
          </p:cNvPr>
          <p:cNvPicPr>
            <a:picLocks noChangeAspect="1"/>
          </p:cNvPicPr>
          <p:nvPr/>
        </p:nvPicPr>
        <p:blipFill>
          <a:blip r:embed="rId4"/>
          <a:stretch>
            <a:fillRect/>
          </a:stretch>
        </p:blipFill>
        <p:spPr>
          <a:xfrm>
            <a:off x="6057694" y="3990623"/>
            <a:ext cx="5454122" cy="1259488"/>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88176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2D8D-FA0E-734A-B5C7-4C4F43B70E25}"/>
              </a:ext>
            </a:extLst>
          </p:cNvPr>
          <p:cNvSpPr>
            <a:spLocks noGrp="1"/>
          </p:cNvSpPr>
          <p:nvPr>
            <p:ph type="title"/>
          </p:nvPr>
        </p:nvSpPr>
        <p:spPr/>
        <p:txBody>
          <a:bodyPr/>
          <a:lstStyle/>
          <a:p>
            <a:pPr algn="ctr"/>
            <a:r>
              <a:rPr lang="en-US" dirty="0"/>
              <a:t>Third normal form</a:t>
            </a:r>
          </a:p>
        </p:txBody>
      </p:sp>
      <p:sp>
        <p:nvSpPr>
          <p:cNvPr id="3" name="Content Placeholder 2">
            <a:extLst>
              <a:ext uri="{FF2B5EF4-FFF2-40B4-BE49-F238E27FC236}">
                <a16:creationId xmlns:a16="http://schemas.microsoft.com/office/drawing/2014/main" id="{B4A90C74-6A25-A04F-9BEE-D49FC06FC529}"/>
              </a:ext>
            </a:extLst>
          </p:cNvPr>
          <p:cNvSpPr>
            <a:spLocks noGrp="1"/>
          </p:cNvSpPr>
          <p:nvPr>
            <p:ph idx="1"/>
          </p:nvPr>
        </p:nvSpPr>
        <p:spPr>
          <a:xfrm>
            <a:off x="685800" y="2002896"/>
            <a:ext cx="10131425" cy="3649133"/>
          </a:xfrm>
        </p:spPr>
        <p:txBody>
          <a:bodyPr>
            <a:normAutofit/>
          </a:bodyPr>
          <a:lstStyle/>
          <a:p>
            <a:r>
              <a:rPr lang="en-US" sz="2000" dirty="0"/>
              <a:t>To transform our database into third normal form, we must do the following:</a:t>
            </a:r>
          </a:p>
          <a:p>
            <a:pPr marL="342900" indent="-342900">
              <a:buFont typeface="+mj-lt"/>
              <a:buAutoNum type="arabicPeriod"/>
            </a:pPr>
            <a:r>
              <a:rPr lang="en-US" sz="2000" dirty="0"/>
              <a:t>Transform into second normal form</a:t>
            </a:r>
          </a:p>
          <a:p>
            <a:pPr marL="342900" indent="-342900">
              <a:buFont typeface="+mj-lt"/>
              <a:buAutoNum type="arabicPeriod"/>
            </a:pPr>
            <a:r>
              <a:rPr lang="en-US" sz="2000" dirty="0"/>
              <a:t>Has no transitive dependencies (transitive dependencies are those non-key columns which may cause other non-key columns to change indirectly)</a:t>
            </a:r>
          </a:p>
          <a:p>
            <a:pPr>
              <a:buFont typeface="Arial" panose="020B0604020202020204" pitchFamily="34" charset="0"/>
              <a:buChar char="•"/>
            </a:pPr>
            <a:r>
              <a:rPr lang="en-US" sz="2000" dirty="0"/>
              <a:t>An example of a transitive dependency is the full name field, as changing the name from Robert Phil to Jane Phil will change the salutation field</a:t>
            </a:r>
          </a:p>
        </p:txBody>
      </p:sp>
    </p:spTree>
    <p:extLst>
      <p:ext uri="{BB962C8B-B14F-4D97-AF65-F5344CB8AC3E}">
        <p14:creationId xmlns:p14="http://schemas.microsoft.com/office/powerpoint/2010/main" val="3181354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E1D7-9192-DC4D-8F7D-9B71316C5CB8}"/>
              </a:ext>
            </a:extLst>
          </p:cNvPr>
          <p:cNvSpPr>
            <a:spLocks noGrp="1"/>
          </p:cNvSpPr>
          <p:nvPr>
            <p:ph type="title"/>
          </p:nvPr>
        </p:nvSpPr>
        <p:spPr>
          <a:xfrm>
            <a:off x="700089" y="131297"/>
            <a:ext cx="10131425" cy="1456267"/>
          </a:xfrm>
        </p:spPr>
        <p:txBody>
          <a:bodyPr/>
          <a:lstStyle/>
          <a:p>
            <a:pPr algn="ctr"/>
            <a:r>
              <a:rPr lang="en-US" dirty="0"/>
              <a:t>Third normal form (cont.)</a:t>
            </a:r>
          </a:p>
        </p:txBody>
      </p:sp>
      <p:pic>
        <p:nvPicPr>
          <p:cNvPr id="5" name="Picture 4" descr="Table&#10;&#10;Description automatically generated">
            <a:extLst>
              <a:ext uri="{FF2B5EF4-FFF2-40B4-BE49-F238E27FC236}">
                <a16:creationId xmlns:a16="http://schemas.microsoft.com/office/drawing/2014/main" id="{39D2453E-1D5F-F44F-9F49-EEBDAAD1757E}"/>
              </a:ext>
            </a:extLst>
          </p:cNvPr>
          <p:cNvPicPr>
            <a:picLocks noChangeAspect="1"/>
          </p:cNvPicPr>
          <p:nvPr/>
        </p:nvPicPr>
        <p:blipFill>
          <a:blip r:embed="rId2"/>
          <a:stretch>
            <a:fillRect/>
          </a:stretch>
        </p:blipFill>
        <p:spPr>
          <a:xfrm>
            <a:off x="2386013" y="1587564"/>
            <a:ext cx="6986587" cy="3932702"/>
          </a:xfrm>
          <a:prstGeom prst="rect">
            <a:avLst/>
          </a:prstGeom>
        </p:spPr>
      </p:pic>
      <p:sp>
        <p:nvSpPr>
          <p:cNvPr id="6" name="TextBox 5">
            <a:extLst>
              <a:ext uri="{FF2B5EF4-FFF2-40B4-BE49-F238E27FC236}">
                <a16:creationId xmlns:a16="http://schemas.microsoft.com/office/drawing/2014/main" id="{E7D59FDF-E825-0B43-A0A5-57D033EDFD54}"/>
              </a:ext>
            </a:extLst>
          </p:cNvPr>
          <p:cNvSpPr txBox="1"/>
          <p:nvPr/>
        </p:nvSpPr>
        <p:spPr>
          <a:xfrm>
            <a:off x="1100138" y="5815013"/>
            <a:ext cx="9586912" cy="646331"/>
          </a:xfrm>
          <a:prstGeom prst="rect">
            <a:avLst/>
          </a:prstGeom>
          <a:noFill/>
        </p:spPr>
        <p:txBody>
          <a:bodyPr wrap="square" rtlCol="0">
            <a:spAutoFit/>
          </a:bodyPr>
          <a:lstStyle/>
          <a:p>
            <a:pPr algn="ctr"/>
            <a:r>
              <a:rPr lang="en-US" dirty="0"/>
              <a:t>By breaking up the Customer table again, we have rid our database of transitive dependencies by creating a Salutation table</a:t>
            </a:r>
          </a:p>
        </p:txBody>
      </p:sp>
    </p:spTree>
    <p:extLst>
      <p:ext uri="{BB962C8B-B14F-4D97-AF65-F5344CB8AC3E}">
        <p14:creationId xmlns:p14="http://schemas.microsoft.com/office/powerpoint/2010/main" val="2380825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E086-48BF-E545-A557-0F19791894B1}"/>
              </a:ext>
            </a:extLst>
          </p:cNvPr>
          <p:cNvSpPr>
            <a:spLocks noGrp="1"/>
          </p:cNvSpPr>
          <p:nvPr>
            <p:ph type="title"/>
          </p:nvPr>
        </p:nvSpPr>
        <p:spPr/>
        <p:txBody>
          <a:bodyPr/>
          <a:lstStyle/>
          <a:p>
            <a:r>
              <a:rPr lang="en-US" dirty="0"/>
              <a:t>Connecting a </a:t>
            </a:r>
            <a:r>
              <a:rPr lang="en-US" dirty="0" err="1"/>
              <a:t>mysql</a:t>
            </a:r>
            <a:r>
              <a:rPr lang="en-US" dirty="0"/>
              <a:t> database to java application</a:t>
            </a:r>
          </a:p>
        </p:txBody>
      </p:sp>
      <p:sp>
        <p:nvSpPr>
          <p:cNvPr id="3" name="Content Placeholder 2">
            <a:extLst>
              <a:ext uri="{FF2B5EF4-FFF2-40B4-BE49-F238E27FC236}">
                <a16:creationId xmlns:a16="http://schemas.microsoft.com/office/drawing/2014/main" id="{04EE3E51-9162-004D-BAED-2919A11626A7}"/>
              </a:ext>
            </a:extLst>
          </p:cNvPr>
          <p:cNvSpPr>
            <a:spLocks noGrp="1"/>
          </p:cNvSpPr>
          <p:nvPr>
            <p:ph idx="1"/>
          </p:nvPr>
        </p:nvSpPr>
        <p:spPr/>
        <p:txBody>
          <a:bodyPr/>
          <a:lstStyle/>
          <a:p>
            <a:r>
              <a:rPr lang="en-US" dirty="0"/>
              <a:t>MySQL Download: </a:t>
            </a:r>
            <a:r>
              <a:rPr lang="en-US" dirty="0">
                <a:hlinkClick r:id="rId2"/>
              </a:rPr>
              <a:t>https://dev.mysql.com/downloads/mysql/</a:t>
            </a:r>
            <a:endParaRPr lang="en-US" dirty="0"/>
          </a:p>
          <a:p>
            <a:r>
              <a:rPr lang="en-US" dirty="0"/>
              <a:t>JDBC MySQL Download: </a:t>
            </a:r>
            <a:r>
              <a:rPr lang="en-US" dirty="0">
                <a:hlinkClick r:id="rId3"/>
              </a:rPr>
              <a:t>https://dev.mysql.com/downloads/connector/j/</a:t>
            </a:r>
            <a:endParaRPr lang="en-US" dirty="0"/>
          </a:p>
          <a:p>
            <a:endParaRPr lang="en-US" dirty="0"/>
          </a:p>
        </p:txBody>
      </p:sp>
    </p:spTree>
    <p:extLst>
      <p:ext uri="{BB962C8B-B14F-4D97-AF65-F5344CB8AC3E}">
        <p14:creationId xmlns:p14="http://schemas.microsoft.com/office/powerpoint/2010/main" val="151295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E32-5C4A-3649-9112-0327329C4A20}"/>
              </a:ext>
            </a:extLst>
          </p:cNvPr>
          <p:cNvSpPr>
            <a:spLocks noGrp="1"/>
          </p:cNvSpPr>
          <p:nvPr>
            <p:ph type="title"/>
          </p:nvPr>
        </p:nvSpPr>
        <p:spPr>
          <a:xfrm>
            <a:off x="6400800" y="609600"/>
            <a:ext cx="5147730" cy="1641987"/>
          </a:xfrm>
        </p:spPr>
        <p:txBody>
          <a:bodyPr>
            <a:normAutofit/>
          </a:bodyPr>
          <a:lstStyle/>
          <a:p>
            <a:pPr algn="ctr"/>
            <a:r>
              <a:rPr lang="en-US" dirty="0"/>
              <a:t>Why we need data</a:t>
            </a:r>
          </a:p>
        </p:txBody>
      </p:sp>
      <p:pic>
        <p:nvPicPr>
          <p:cNvPr id="5" name="Picture 4" descr="Graphical user interface&#10;&#10;Description automatically generated with medium confidence">
            <a:extLst>
              <a:ext uri="{FF2B5EF4-FFF2-40B4-BE49-F238E27FC236}">
                <a16:creationId xmlns:a16="http://schemas.microsoft.com/office/drawing/2014/main" id="{19EFEF11-BCEB-E846-BF2E-25B61EF69F13}"/>
              </a:ext>
            </a:extLst>
          </p:cNvPr>
          <p:cNvPicPr>
            <a:picLocks noChangeAspect="1"/>
          </p:cNvPicPr>
          <p:nvPr/>
        </p:nvPicPr>
        <p:blipFill rotWithShape="1">
          <a:blip r:embed="rId3"/>
          <a:srcRect l="26872" r="16017" b="1"/>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9C4BA412-7D39-E14F-860E-04350E2CCBA8}"/>
              </a:ext>
            </a:extLst>
          </p:cNvPr>
          <p:cNvSpPr>
            <a:spLocks noGrp="1"/>
          </p:cNvSpPr>
          <p:nvPr>
            <p:ph idx="1"/>
          </p:nvPr>
        </p:nvSpPr>
        <p:spPr>
          <a:xfrm>
            <a:off x="6400800" y="1922974"/>
            <a:ext cx="5147730" cy="3637935"/>
          </a:xfrm>
        </p:spPr>
        <p:txBody>
          <a:bodyPr>
            <a:normAutofit/>
          </a:bodyPr>
          <a:lstStyle/>
          <a:p>
            <a:r>
              <a:rPr lang="en-US" dirty="0"/>
              <a:t>We use data to create breakthroughs in:</a:t>
            </a:r>
          </a:p>
          <a:p>
            <a:pPr marL="342900" indent="-342900">
              <a:buFont typeface="+mj-lt"/>
              <a:buAutoNum type="arabicPeriod"/>
            </a:pPr>
            <a:r>
              <a:rPr lang="en-US" dirty="0"/>
              <a:t>artificial intelligence</a:t>
            </a:r>
          </a:p>
          <a:p>
            <a:pPr marL="342900" indent="-342900">
              <a:buFont typeface="+mj-lt"/>
              <a:buAutoNum type="arabicPeriod"/>
            </a:pPr>
            <a:r>
              <a:rPr lang="en-US" dirty="0"/>
              <a:t>Science</a:t>
            </a:r>
          </a:p>
          <a:p>
            <a:pPr marL="342900" indent="-342900">
              <a:buFont typeface="+mj-lt"/>
              <a:buAutoNum type="arabicPeriod"/>
            </a:pPr>
            <a:r>
              <a:rPr lang="en-US" dirty="0"/>
              <a:t>Business</a:t>
            </a:r>
          </a:p>
          <a:p>
            <a:pPr marL="342900" indent="-342900">
              <a:buFont typeface="+mj-lt"/>
              <a:buAutoNum type="arabicPeriod"/>
            </a:pPr>
            <a:r>
              <a:rPr lang="en-US" dirty="0"/>
              <a:t>Criminal justice</a:t>
            </a:r>
          </a:p>
          <a:p>
            <a:pPr>
              <a:buFont typeface="Arial" panose="020B0604020202020204" pitchFamily="34" charset="0"/>
              <a:buChar char="•"/>
            </a:pPr>
            <a:r>
              <a:rPr lang="en-US" dirty="0"/>
              <a:t>If data is so important to our success, do we have enough?</a:t>
            </a:r>
          </a:p>
        </p:txBody>
      </p:sp>
    </p:spTree>
    <p:extLst>
      <p:ext uri="{BB962C8B-B14F-4D97-AF65-F5344CB8AC3E}">
        <p14:creationId xmlns:p14="http://schemas.microsoft.com/office/powerpoint/2010/main" val="2099555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607F-DECF-BF4D-B2AC-4D92AF05FD09}"/>
              </a:ext>
            </a:extLst>
          </p:cNvPr>
          <p:cNvSpPr>
            <a:spLocks noGrp="1"/>
          </p:cNvSpPr>
          <p:nvPr>
            <p:ph type="title"/>
          </p:nvPr>
        </p:nvSpPr>
        <p:spPr>
          <a:xfrm>
            <a:off x="685802" y="609600"/>
            <a:ext cx="6282266" cy="1456267"/>
          </a:xfrm>
        </p:spPr>
        <p:txBody>
          <a:bodyPr>
            <a:normAutofit/>
          </a:bodyPr>
          <a:lstStyle/>
          <a:p>
            <a:r>
              <a:rPr lang="en-US" dirty="0"/>
              <a:t>Closing remarks</a:t>
            </a:r>
            <a:endParaRPr lang="en-US"/>
          </a:p>
        </p:txBody>
      </p:sp>
      <p:sp>
        <p:nvSpPr>
          <p:cNvPr id="3" name="Content Placeholder 2">
            <a:extLst>
              <a:ext uri="{FF2B5EF4-FFF2-40B4-BE49-F238E27FC236}">
                <a16:creationId xmlns:a16="http://schemas.microsoft.com/office/drawing/2014/main" id="{FE61FF25-E2B5-0747-A410-266BA93A07D6}"/>
              </a:ext>
            </a:extLst>
          </p:cNvPr>
          <p:cNvSpPr>
            <a:spLocks noGrp="1"/>
          </p:cNvSpPr>
          <p:nvPr>
            <p:ph idx="1"/>
          </p:nvPr>
        </p:nvSpPr>
        <p:spPr>
          <a:xfrm>
            <a:off x="685802" y="2142067"/>
            <a:ext cx="6282266" cy="3649133"/>
          </a:xfrm>
        </p:spPr>
        <p:txBody>
          <a:bodyPr>
            <a:normAutofit/>
          </a:bodyPr>
          <a:lstStyle/>
          <a:p>
            <a:r>
              <a:rPr lang="en-US" dirty="0"/>
              <a:t>If you take anything away from this presentation, it’s that data and databases are extremely useful. Without these tools, any software we create would be, practically speaking, useless!</a:t>
            </a:r>
          </a:p>
          <a:p>
            <a:r>
              <a:rPr lang="en-US" dirty="0"/>
              <a:t>If you want to learn more about databases, I recommend you look at the resources on the next slide, take a course on databases (ICSI 410 here is database systems) and see what you can do with them on your own!</a:t>
            </a:r>
          </a:p>
          <a:p>
            <a:r>
              <a:rPr lang="en-US" dirty="0"/>
              <a:t>Thanks for listening!!!</a:t>
            </a:r>
          </a:p>
        </p:txBody>
      </p:sp>
      <p:pic>
        <p:nvPicPr>
          <p:cNvPr id="5" name="Picture 4" descr="A picture containing indoor, arch&#10;&#10;Description automatically generated">
            <a:extLst>
              <a:ext uri="{FF2B5EF4-FFF2-40B4-BE49-F238E27FC236}">
                <a16:creationId xmlns:a16="http://schemas.microsoft.com/office/drawing/2014/main" id="{4780D8E7-9FCA-564C-86AF-97D8B49DFE35}"/>
              </a:ext>
            </a:extLst>
          </p:cNvPr>
          <p:cNvPicPr>
            <a:picLocks noChangeAspect="1"/>
          </p:cNvPicPr>
          <p:nvPr/>
        </p:nvPicPr>
        <p:blipFill>
          <a:blip r:embed="rId3"/>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5949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A3A9-2BF9-AD4B-8B53-C6B190FDDA68}"/>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C2AD1A02-6109-1448-B648-2305BD9F5D9C}"/>
              </a:ext>
            </a:extLst>
          </p:cNvPr>
          <p:cNvSpPr>
            <a:spLocks noGrp="1"/>
          </p:cNvSpPr>
          <p:nvPr>
            <p:ph idx="1"/>
          </p:nvPr>
        </p:nvSpPr>
        <p:spPr>
          <a:xfrm>
            <a:off x="1030287" y="3028951"/>
            <a:ext cx="10131425" cy="3829049"/>
          </a:xfrm>
        </p:spPr>
        <p:txBody>
          <a:bodyPr>
            <a:normAutofit fontScale="85000" lnSpcReduction="20000"/>
          </a:bodyPr>
          <a:lstStyle/>
          <a:p>
            <a:r>
              <a:rPr lang="en-US" sz="2200" dirty="0">
                <a:hlinkClick r:id="rId2"/>
              </a:rPr>
              <a:t>https://www.pluralsight.com/blog/software-development/relational-vs-non-relational-databases</a:t>
            </a:r>
            <a:r>
              <a:rPr lang="en-US" sz="2200" dirty="0"/>
              <a:t> </a:t>
            </a:r>
          </a:p>
          <a:p>
            <a:r>
              <a:rPr lang="en-US" sz="2200" dirty="0">
                <a:hlinkClick r:id="rId3"/>
              </a:rPr>
              <a:t>https://aws.amazon.com/relational-database/#:~:text=A%20relational%20database%20is%20a,be%20represented%20in%20the%20database</a:t>
            </a:r>
            <a:endParaRPr lang="en-US" sz="2200" dirty="0"/>
          </a:p>
          <a:p>
            <a:r>
              <a:rPr lang="en-US" sz="2200" dirty="0">
                <a:hlinkClick r:id="rId4"/>
              </a:rPr>
              <a:t>https://www.youtube.com/watch?v=iUtQN8LMEp0</a:t>
            </a:r>
            <a:r>
              <a:rPr lang="en-US" sz="2200" dirty="0"/>
              <a:t> </a:t>
            </a:r>
          </a:p>
          <a:p>
            <a:r>
              <a:rPr lang="en-US" sz="2200" dirty="0">
                <a:hlinkClick r:id="rId5"/>
              </a:rPr>
              <a:t>https://www.w3schools.com/sql/default.asp</a:t>
            </a:r>
            <a:endParaRPr lang="en-US" sz="2200" dirty="0"/>
          </a:p>
          <a:p>
            <a:r>
              <a:rPr lang="en-US" sz="2200" dirty="0">
                <a:hlinkClick r:id="rId6"/>
              </a:rPr>
              <a:t>https://www.guru99.com/database-normalization.html#8</a:t>
            </a:r>
            <a:endParaRPr lang="en-US" sz="2200" dirty="0"/>
          </a:p>
          <a:p>
            <a:r>
              <a:rPr lang="en-US" sz="2200" dirty="0">
                <a:hlinkClick r:id="rId7"/>
              </a:rPr>
              <a:t>https://www.youtube.com/watch?v=ABwD8IYByfk</a:t>
            </a:r>
            <a:endParaRPr lang="en-US" sz="2200" dirty="0"/>
          </a:p>
          <a:p>
            <a:r>
              <a:rPr lang="en-US" sz="2200" dirty="0">
                <a:hlinkClick r:id="rId8"/>
              </a:rPr>
              <a:t>https://www.digitalocean.com/community/tutorials/how-to-create-a-new-user-and-grant-permissions-in-mysql</a:t>
            </a:r>
            <a:endParaRPr lang="en-US" sz="2200" dirty="0"/>
          </a:p>
          <a:p>
            <a:r>
              <a:rPr lang="en-US" sz="2200" dirty="0">
                <a:hlinkClick r:id="rId9"/>
              </a:rPr>
              <a:t>https://www.mysqltutorial.org/mysql-create-table/</a:t>
            </a:r>
            <a:endParaRPr lang="en-US" sz="2200" dirty="0"/>
          </a:p>
          <a:p>
            <a:endParaRPr lang="en-US" sz="2200" dirty="0"/>
          </a:p>
          <a:p>
            <a:endParaRPr lang="en-US" sz="2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6279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F684-2613-EA43-9FB5-1D03F271CCDD}"/>
              </a:ext>
            </a:extLst>
          </p:cNvPr>
          <p:cNvSpPr>
            <a:spLocks noGrp="1"/>
          </p:cNvSpPr>
          <p:nvPr>
            <p:ph type="title"/>
          </p:nvPr>
        </p:nvSpPr>
        <p:spPr>
          <a:xfrm>
            <a:off x="7865806" y="643463"/>
            <a:ext cx="3706762" cy="1608124"/>
          </a:xfrm>
        </p:spPr>
        <p:txBody>
          <a:bodyPr>
            <a:normAutofit/>
          </a:bodyPr>
          <a:lstStyle/>
          <a:p>
            <a:r>
              <a:rPr lang="en-US" dirty="0"/>
              <a:t>Yes, yes we do…</a:t>
            </a:r>
            <a:endParaRPr lang="en-US"/>
          </a:p>
        </p:txBody>
      </p:sp>
      <p:pic>
        <p:nvPicPr>
          <p:cNvPr id="10" name="Content Placeholder 9" descr="Chart, bar chart, histogram&#10;&#10;Description automatically generated">
            <a:extLst>
              <a:ext uri="{FF2B5EF4-FFF2-40B4-BE49-F238E27FC236}">
                <a16:creationId xmlns:a16="http://schemas.microsoft.com/office/drawing/2014/main" id="{4222E431-D161-0C4E-ACA5-EFAE64900B46}"/>
              </a:ext>
            </a:extLst>
          </p:cNvPr>
          <p:cNvPicPr>
            <a:picLocks noChangeAspect="1"/>
          </p:cNvPicPr>
          <p:nvPr/>
        </p:nvPicPr>
        <p:blipFill>
          <a:blip r:embed="rId3"/>
          <a:stretch>
            <a:fillRect/>
          </a:stretch>
        </p:blipFill>
        <p:spPr>
          <a:xfrm>
            <a:off x="429151" y="1773509"/>
            <a:ext cx="6897878" cy="331098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4" name="Content Placeholder 13">
            <a:extLst>
              <a:ext uri="{FF2B5EF4-FFF2-40B4-BE49-F238E27FC236}">
                <a16:creationId xmlns:a16="http://schemas.microsoft.com/office/drawing/2014/main" id="{86F56C44-DBBD-E9B0-3913-3E256B547AAA}"/>
              </a:ext>
            </a:extLst>
          </p:cNvPr>
          <p:cNvSpPr>
            <a:spLocks noGrp="1"/>
          </p:cNvSpPr>
          <p:nvPr>
            <p:ph idx="1"/>
          </p:nvPr>
        </p:nvSpPr>
        <p:spPr>
          <a:xfrm>
            <a:off x="7865806" y="2251587"/>
            <a:ext cx="3706762" cy="3972232"/>
          </a:xfrm>
        </p:spPr>
        <p:txBody>
          <a:bodyPr>
            <a:normAutofit/>
          </a:bodyPr>
          <a:lstStyle/>
          <a:p>
            <a:r>
              <a:rPr lang="en-US" dirty="0"/>
              <a:t>The chart to the left shows the projected amount of data growth on the planet from 2010-2025 in </a:t>
            </a:r>
            <a:r>
              <a:rPr lang="en-US" dirty="0" err="1"/>
              <a:t>zetabytes</a:t>
            </a:r>
            <a:r>
              <a:rPr lang="en-US" dirty="0"/>
              <a:t> (1 zettabyte = 1000 terabytes!!)</a:t>
            </a:r>
          </a:p>
          <a:p>
            <a:r>
              <a:rPr lang="en-US" dirty="0"/>
              <a:t>This growth in data is mainly due to the growth of computer technology over the years</a:t>
            </a:r>
          </a:p>
          <a:p>
            <a:r>
              <a:rPr lang="en-US" dirty="0"/>
              <a:t>With so much data to gain insights from, how do we store it?</a:t>
            </a:r>
          </a:p>
        </p:txBody>
      </p:sp>
      <p:sp>
        <p:nvSpPr>
          <p:cNvPr id="11" name="TextBox 10">
            <a:extLst>
              <a:ext uri="{FF2B5EF4-FFF2-40B4-BE49-F238E27FC236}">
                <a16:creationId xmlns:a16="http://schemas.microsoft.com/office/drawing/2014/main" id="{951D8B7E-9950-9648-92DC-DFA9A1777C4B}"/>
              </a:ext>
            </a:extLst>
          </p:cNvPr>
          <p:cNvSpPr txBox="1"/>
          <p:nvPr/>
        </p:nvSpPr>
        <p:spPr>
          <a:xfrm>
            <a:off x="429151" y="5314950"/>
            <a:ext cx="6897878" cy="369332"/>
          </a:xfrm>
          <a:prstGeom prst="rect">
            <a:avLst/>
          </a:prstGeom>
          <a:noFill/>
        </p:spPr>
        <p:txBody>
          <a:bodyPr wrap="square" rtlCol="0">
            <a:spAutoFit/>
          </a:bodyPr>
          <a:lstStyle/>
          <a:p>
            <a:pPr algn="ctr"/>
            <a:r>
              <a:rPr lang="en-US" dirty="0"/>
              <a:t>Growth of data in </a:t>
            </a:r>
            <a:r>
              <a:rPr lang="en-US" dirty="0" err="1"/>
              <a:t>zetabytes</a:t>
            </a:r>
            <a:r>
              <a:rPr lang="en-US" dirty="0"/>
              <a:t> from 2010-2025</a:t>
            </a:r>
          </a:p>
        </p:txBody>
      </p:sp>
    </p:spTree>
    <p:extLst>
      <p:ext uri="{BB962C8B-B14F-4D97-AF65-F5344CB8AC3E}">
        <p14:creationId xmlns:p14="http://schemas.microsoft.com/office/powerpoint/2010/main" val="192276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8A52-A681-D941-A8F3-D6AC53DD6CD9}"/>
              </a:ext>
            </a:extLst>
          </p:cNvPr>
          <p:cNvSpPr>
            <a:spLocks noGrp="1"/>
          </p:cNvSpPr>
          <p:nvPr>
            <p:ph type="title"/>
          </p:nvPr>
        </p:nvSpPr>
        <p:spPr>
          <a:xfrm>
            <a:off x="6400800" y="609600"/>
            <a:ext cx="5147730" cy="1641987"/>
          </a:xfrm>
        </p:spPr>
        <p:txBody>
          <a:bodyPr>
            <a:normAutofit/>
          </a:bodyPr>
          <a:lstStyle/>
          <a:p>
            <a:pPr algn="ctr"/>
            <a:r>
              <a:rPr lang="en-US" dirty="0"/>
              <a:t>The answer is databases</a:t>
            </a:r>
          </a:p>
        </p:txBody>
      </p:sp>
      <p:pic>
        <p:nvPicPr>
          <p:cNvPr id="5" name="Content Placeholder 4" descr="A picture containing text, room&#10;&#10;Description automatically generated">
            <a:extLst>
              <a:ext uri="{FF2B5EF4-FFF2-40B4-BE49-F238E27FC236}">
                <a16:creationId xmlns:a16="http://schemas.microsoft.com/office/drawing/2014/main" id="{28E3F45B-8E3A-B042-82B1-8D165D6AC910}"/>
              </a:ext>
            </a:extLst>
          </p:cNvPr>
          <p:cNvPicPr>
            <a:picLocks noChangeAspect="1"/>
          </p:cNvPicPr>
          <p:nvPr/>
        </p:nvPicPr>
        <p:blipFill rotWithShape="1">
          <a:blip r:embed="rId3"/>
          <a:srcRect l="21763" r="27349" b="1"/>
          <a:stretch/>
        </p:blipFill>
        <p:spPr>
          <a:xfrm>
            <a:off x="20" y="975"/>
            <a:ext cx="6095980" cy="6858000"/>
          </a:xfrm>
          <a:prstGeom prst="rect">
            <a:avLst/>
          </a:prstGeom>
        </p:spPr>
      </p:pic>
      <p:sp>
        <p:nvSpPr>
          <p:cNvPr id="9" name="Content Placeholder 8">
            <a:extLst>
              <a:ext uri="{FF2B5EF4-FFF2-40B4-BE49-F238E27FC236}">
                <a16:creationId xmlns:a16="http://schemas.microsoft.com/office/drawing/2014/main" id="{F15E9E65-0352-BC47-B5DB-C436A8F904D6}"/>
              </a:ext>
            </a:extLst>
          </p:cNvPr>
          <p:cNvSpPr>
            <a:spLocks noGrp="1"/>
          </p:cNvSpPr>
          <p:nvPr>
            <p:ph idx="1"/>
          </p:nvPr>
        </p:nvSpPr>
        <p:spPr>
          <a:xfrm>
            <a:off x="6400800" y="2251587"/>
            <a:ext cx="5147730" cy="3637935"/>
          </a:xfrm>
        </p:spPr>
        <p:txBody>
          <a:bodyPr>
            <a:normAutofit/>
          </a:bodyPr>
          <a:lstStyle/>
          <a:p>
            <a:r>
              <a:rPr lang="en-US" dirty="0"/>
              <a:t>To organize, manage and interact with the astronomical quantities of data that we have available today, we use databases and database management systems</a:t>
            </a:r>
          </a:p>
          <a:p>
            <a:r>
              <a:rPr lang="en-US" dirty="0"/>
              <a:t>By using databases, we are able to optimize our use of data</a:t>
            </a:r>
          </a:p>
          <a:p>
            <a:r>
              <a:rPr lang="en-US" dirty="0"/>
              <a:t>Let’s talk about the two main types of databases out there: relational and non-relational</a:t>
            </a:r>
          </a:p>
        </p:txBody>
      </p:sp>
    </p:spTree>
    <p:extLst>
      <p:ext uri="{BB962C8B-B14F-4D97-AF65-F5344CB8AC3E}">
        <p14:creationId xmlns:p14="http://schemas.microsoft.com/office/powerpoint/2010/main" val="213472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2782-D67E-BF40-B968-7EC56E092341}"/>
              </a:ext>
            </a:extLst>
          </p:cNvPr>
          <p:cNvSpPr>
            <a:spLocks noGrp="1"/>
          </p:cNvSpPr>
          <p:nvPr>
            <p:ph type="title"/>
          </p:nvPr>
        </p:nvSpPr>
        <p:spPr>
          <a:xfrm>
            <a:off x="697714" y="719812"/>
            <a:ext cx="3979205" cy="1453363"/>
          </a:xfrm>
        </p:spPr>
        <p:txBody>
          <a:bodyPr>
            <a:normAutofit/>
          </a:bodyPr>
          <a:lstStyle/>
          <a:p>
            <a:pPr algn="ctr"/>
            <a:r>
              <a:rPr lang="en-US" dirty="0"/>
              <a:t>Relational databases</a:t>
            </a:r>
          </a:p>
        </p:txBody>
      </p:sp>
      <p:sp>
        <p:nvSpPr>
          <p:cNvPr id="3" name="Content Placeholder 2">
            <a:extLst>
              <a:ext uri="{FF2B5EF4-FFF2-40B4-BE49-F238E27FC236}">
                <a16:creationId xmlns:a16="http://schemas.microsoft.com/office/drawing/2014/main" id="{3ECAC381-00EC-7444-B2FF-9175E84AC907}"/>
              </a:ext>
            </a:extLst>
          </p:cNvPr>
          <p:cNvSpPr>
            <a:spLocks noGrp="1"/>
          </p:cNvSpPr>
          <p:nvPr>
            <p:ph idx="1"/>
          </p:nvPr>
        </p:nvSpPr>
        <p:spPr>
          <a:xfrm>
            <a:off x="790312" y="2423465"/>
            <a:ext cx="4002936" cy="3637935"/>
          </a:xfrm>
        </p:spPr>
        <p:txBody>
          <a:bodyPr>
            <a:normAutofit fontScale="92500" lnSpcReduction="20000"/>
          </a:bodyPr>
          <a:lstStyle/>
          <a:p>
            <a:pPr>
              <a:lnSpc>
                <a:spcPct val="90000"/>
              </a:lnSpc>
            </a:pPr>
            <a:r>
              <a:rPr lang="en-US" dirty="0"/>
              <a:t>A relational database, also called Relational Database Management System (RDBMS) or SQL database, stores data in tables and rows also referred to as records.</a:t>
            </a:r>
          </a:p>
          <a:p>
            <a:pPr>
              <a:lnSpc>
                <a:spcPct val="90000"/>
              </a:lnSpc>
            </a:pPr>
            <a:r>
              <a:rPr lang="en-US" dirty="0"/>
              <a:t>Relational databases work by linking information from multiple tables through “</a:t>
            </a:r>
            <a:r>
              <a:rPr lang="en-US" i="1" dirty="0"/>
              <a:t>keys”</a:t>
            </a:r>
            <a:r>
              <a:rPr lang="en-US" dirty="0"/>
              <a:t>, or unique identifiers which can be assigned to a row of data contained within a table.</a:t>
            </a:r>
          </a:p>
          <a:p>
            <a:pPr>
              <a:lnSpc>
                <a:spcPct val="90000"/>
              </a:lnSpc>
            </a:pPr>
            <a:r>
              <a:rPr lang="en-US" dirty="0"/>
              <a:t>The use of keys enables us to create relationships between data records across multiple tables, therefore making our database “relational”</a:t>
            </a:r>
          </a:p>
          <a:p>
            <a:pPr>
              <a:lnSpc>
                <a:spcPct val="90000"/>
              </a:lnSpc>
            </a:pPr>
            <a:r>
              <a:rPr lang="en-US" dirty="0"/>
              <a:t>Some of the most popular RDBMS are MySQL, MS SQL Server, </a:t>
            </a:r>
            <a:r>
              <a:rPr lang="en-US" dirty="0" err="1"/>
              <a:t>PostreSQL</a:t>
            </a:r>
            <a:r>
              <a:rPr lang="en-US" dirty="0"/>
              <a:t> and SQLite</a:t>
            </a:r>
          </a:p>
        </p:txBody>
      </p:sp>
      <p:pic>
        <p:nvPicPr>
          <p:cNvPr id="7" name="Picture 6" descr="Table&#10;&#10;Description automatically generated">
            <a:extLst>
              <a:ext uri="{FF2B5EF4-FFF2-40B4-BE49-F238E27FC236}">
                <a16:creationId xmlns:a16="http://schemas.microsoft.com/office/drawing/2014/main" id="{D6BD1B03-FAAD-B743-96F7-F87EB68B1650}"/>
              </a:ext>
            </a:extLst>
          </p:cNvPr>
          <p:cNvPicPr>
            <a:picLocks noChangeAspect="1"/>
          </p:cNvPicPr>
          <p:nvPr/>
        </p:nvPicPr>
        <p:blipFill>
          <a:blip r:embed="rId3"/>
          <a:stretch>
            <a:fillRect/>
          </a:stretch>
        </p:blipFill>
        <p:spPr>
          <a:xfrm>
            <a:off x="4950871" y="2145671"/>
            <a:ext cx="6897462" cy="32590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6178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5065-696C-874E-873B-AB6C3B5EF35C}"/>
              </a:ext>
            </a:extLst>
          </p:cNvPr>
          <p:cNvSpPr>
            <a:spLocks noGrp="1"/>
          </p:cNvSpPr>
          <p:nvPr>
            <p:ph type="title"/>
          </p:nvPr>
        </p:nvSpPr>
        <p:spPr>
          <a:xfrm>
            <a:off x="557675" y="609600"/>
            <a:ext cx="5219699" cy="1456267"/>
          </a:xfrm>
        </p:spPr>
        <p:txBody>
          <a:bodyPr>
            <a:normAutofit/>
          </a:bodyPr>
          <a:lstStyle/>
          <a:p>
            <a:pPr algn="ctr"/>
            <a:r>
              <a:rPr lang="en-US" dirty="0"/>
              <a:t>Non-relational databases</a:t>
            </a:r>
          </a:p>
        </p:txBody>
      </p:sp>
      <p:sp>
        <p:nvSpPr>
          <p:cNvPr id="3" name="Content Placeholder 2">
            <a:extLst>
              <a:ext uri="{FF2B5EF4-FFF2-40B4-BE49-F238E27FC236}">
                <a16:creationId xmlns:a16="http://schemas.microsoft.com/office/drawing/2014/main" id="{525E8123-02C8-2A48-A3EF-CE930F571566}"/>
              </a:ext>
            </a:extLst>
          </p:cNvPr>
          <p:cNvSpPr>
            <a:spLocks noGrp="1"/>
          </p:cNvSpPr>
          <p:nvPr>
            <p:ph idx="1"/>
          </p:nvPr>
        </p:nvSpPr>
        <p:spPr>
          <a:xfrm>
            <a:off x="685801" y="2142067"/>
            <a:ext cx="5219699" cy="4106333"/>
          </a:xfrm>
        </p:spPr>
        <p:txBody>
          <a:bodyPr>
            <a:normAutofit/>
          </a:bodyPr>
          <a:lstStyle/>
          <a:p>
            <a:pPr>
              <a:lnSpc>
                <a:spcPct val="90000"/>
              </a:lnSpc>
            </a:pPr>
            <a:r>
              <a:rPr lang="en-US" dirty="0"/>
              <a:t>The non-relational database, or NoSQL database, stores data. However, unlike the relational database, there are no tables, rows or keys.  Instead, the non-relational database uses a storage model optimized for specific requirements of the type of data being stored.</a:t>
            </a:r>
          </a:p>
          <a:p>
            <a:pPr>
              <a:lnSpc>
                <a:spcPct val="90000"/>
              </a:lnSpc>
            </a:pPr>
            <a:r>
              <a:rPr lang="en-US" dirty="0"/>
              <a:t>There are four popular non-relational types: document data store, column-oriented database, key-value store and graph database.  Often combinations of these types are used for a single application.</a:t>
            </a:r>
          </a:p>
          <a:p>
            <a:pPr>
              <a:lnSpc>
                <a:spcPct val="90000"/>
              </a:lnSpc>
            </a:pPr>
            <a:r>
              <a:rPr lang="en-US" dirty="0"/>
              <a:t>Some of the more popular NoSQL databases are MongoDB, Apache Cassandra, Redis, Couchbase and Apache HBase.</a:t>
            </a:r>
          </a:p>
          <a:p>
            <a:pPr>
              <a:lnSpc>
                <a:spcPct val="90000"/>
              </a:lnSpc>
            </a:pPr>
            <a:endParaRPr lang="en-US" sz="1500" dirty="0"/>
          </a:p>
        </p:txBody>
      </p:sp>
      <p:pic>
        <p:nvPicPr>
          <p:cNvPr id="5" name="Picture 4" descr="A picture containing text&#10;&#10;Description automatically generated">
            <a:extLst>
              <a:ext uri="{FF2B5EF4-FFF2-40B4-BE49-F238E27FC236}">
                <a16:creationId xmlns:a16="http://schemas.microsoft.com/office/drawing/2014/main" id="{E00CE944-EFA2-8747-85D7-038D94363236}"/>
              </a:ext>
            </a:extLst>
          </p:cNvPr>
          <p:cNvPicPr>
            <a:picLocks noChangeAspect="1"/>
          </p:cNvPicPr>
          <p:nvPr/>
        </p:nvPicPr>
        <p:blipFill rotWithShape="1">
          <a:blip r:embed="rId3"/>
          <a:srcRect l="14546" r="16206" b="2"/>
          <a:stretch/>
        </p:blipFill>
        <p:spPr>
          <a:xfrm>
            <a:off x="6187255" y="997975"/>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9504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DDB7-A7A0-2049-9304-C38017BB4A16}"/>
              </a:ext>
            </a:extLst>
          </p:cNvPr>
          <p:cNvSpPr>
            <a:spLocks noGrp="1"/>
          </p:cNvSpPr>
          <p:nvPr>
            <p:ph type="title"/>
          </p:nvPr>
        </p:nvSpPr>
        <p:spPr/>
        <p:txBody>
          <a:bodyPr/>
          <a:lstStyle/>
          <a:p>
            <a:pPr algn="ctr"/>
            <a:r>
              <a:rPr lang="en-US" dirty="0"/>
              <a:t>Relational vs. non-relational databases</a:t>
            </a:r>
          </a:p>
        </p:txBody>
      </p:sp>
      <p:pic>
        <p:nvPicPr>
          <p:cNvPr id="4" name="Online Media 3" descr="RELATIONAL VS NON-RELATIONAL DATABASES | WHAT'S THE DIFFERENCE?">
            <a:hlinkClick r:id="" action="ppaction://media"/>
            <a:extLst>
              <a:ext uri="{FF2B5EF4-FFF2-40B4-BE49-F238E27FC236}">
                <a16:creationId xmlns:a16="http://schemas.microsoft.com/office/drawing/2014/main" id="{CB4E6709-62E0-884E-A977-0B8139F893F5}"/>
              </a:ext>
            </a:extLst>
          </p:cNvPr>
          <p:cNvPicPr>
            <a:picLocks noGrp="1" noRot="1" noChangeAspect="1"/>
          </p:cNvPicPr>
          <p:nvPr>
            <p:ph idx="1"/>
            <a:videoFile r:link="rId1"/>
          </p:nvPr>
        </p:nvPicPr>
        <p:blipFill>
          <a:blip r:embed="rId3"/>
          <a:stretch>
            <a:fillRect/>
          </a:stretch>
        </p:blipFill>
        <p:spPr>
          <a:xfrm>
            <a:off x="2522538" y="2141538"/>
            <a:ext cx="6459537" cy="3649662"/>
          </a:xfrm>
          <a:prstGeom prst="rect">
            <a:avLst/>
          </a:prstGeom>
        </p:spPr>
      </p:pic>
    </p:spTree>
    <p:extLst>
      <p:ext uri="{BB962C8B-B14F-4D97-AF65-F5344CB8AC3E}">
        <p14:creationId xmlns:p14="http://schemas.microsoft.com/office/powerpoint/2010/main" val="380027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ADFB-F836-E84B-A51F-687B975F4143}"/>
              </a:ext>
            </a:extLst>
          </p:cNvPr>
          <p:cNvSpPr>
            <a:spLocks noGrp="1"/>
          </p:cNvSpPr>
          <p:nvPr>
            <p:ph type="title"/>
          </p:nvPr>
        </p:nvSpPr>
        <p:spPr>
          <a:xfrm>
            <a:off x="685802" y="609600"/>
            <a:ext cx="6282266" cy="1456267"/>
          </a:xfrm>
        </p:spPr>
        <p:txBody>
          <a:bodyPr>
            <a:normAutofit/>
          </a:bodyPr>
          <a:lstStyle/>
          <a:p>
            <a:pPr algn="ctr"/>
            <a:r>
              <a:rPr lang="en-US" dirty="0"/>
              <a:t>Relational database definitions</a:t>
            </a:r>
          </a:p>
        </p:txBody>
      </p:sp>
      <p:sp>
        <p:nvSpPr>
          <p:cNvPr id="3" name="Content Placeholder 2">
            <a:extLst>
              <a:ext uri="{FF2B5EF4-FFF2-40B4-BE49-F238E27FC236}">
                <a16:creationId xmlns:a16="http://schemas.microsoft.com/office/drawing/2014/main" id="{36197E6A-1733-1F4E-9A80-E84B13C2A33C}"/>
              </a:ext>
            </a:extLst>
          </p:cNvPr>
          <p:cNvSpPr>
            <a:spLocks noGrp="1"/>
          </p:cNvSpPr>
          <p:nvPr>
            <p:ph idx="1"/>
          </p:nvPr>
        </p:nvSpPr>
        <p:spPr>
          <a:xfrm>
            <a:off x="693518" y="2361986"/>
            <a:ext cx="6282266" cy="3649133"/>
          </a:xfrm>
        </p:spPr>
        <p:txBody>
          <a:bodyPr>
            <a:normAutofit/>
          </a:bodyPr>
          <a:lstStyle/>
          <a:p>
            <a:pPr>
              <a:buFont typeface="Arial" panose="020B0604020202020204" pitchFamily="34" charset="0"/>
              <a:buChar char="•"/>
            </a:pPr>
            <a:r>
              <a:rPr lang="en-US" dirty="0"/>
              <a:t>Before going forward, let’s lay out some definitions integral to relational databases…</a:t>
            </a:r>
          </a:p>
          <a:p>
            <a:pPr>
              <a:buFont typeface="Arial" panose="020B0604020202020204" pitchFamily="34" charset="0"/>
              <a:buChar char="•"/>
            </a:pPr>
            <a:r>
              <a:rPr lang="en-US" dirty="0"/>
              <a:t>Table – a set of data related to each other; subset of database</a:t>
            </a:r>
          </a:p>
          <a:p>
            <a:pPr>
              <a:buFont typeface="Arial" panose="020B0604020202020204" pitchFamily="34" charset="0"/>
              <a:buChar char="•"/>
            </a:pPr>
            <a:r>
              <a:rPr lang="en-US" dirty="0"/>
              <a:t>Schema – The design of your entire database</a:t>
            </a:r>
          </a:p>
          <a:p>
            <a:pPr>
              <a:buFont typeface="Arial" panose="020B0604020202020204" pitchFamily="34" charset="0"/>
              <a:buChar char="•"/>
            </a:pPr>
            <a:r>
              <a:rPr lang="en-US" dirty="0"/>
              <a:t>Row / Record / Tuple – a single entry in a table; instances of the table (like a class instance)</a:t>
            </a:r>
          </a:p>
          <a:p>
            <a:pPr>
              <a:buFont typeface="Arial" panose="020B0604020202020204" pitchFamily="34" charset="0"/>
              <a:buChar char="•"/>
            </a:pPr>
            <a:r>
              <a:rPr lang="en-US" dirty="0"/>
              <a:t>Column / Field/ Attribute– a single category in a table (like a member / attribute of an object)</a:t>
            </a:r>
          </a:p>
        </p:txBody>
      </p:sp>
      <p:pic>
        <p:nvPicPr>
          <p:cNvPr id="5" name="Picture 4" descr="A picture containing cup, indoor&#10;&#10;Description automatically generated">
            <a:extLst>
              <a:ext uri="{FF2B5EF4-FFF2-40B4-BE49-F238E27FC236}">
                <a16:creationId xmlns:a16="http://schemas.microsoft.com/office/drawing/2014/main" id="{9BACD6EE-4F1E-244E-A6FE-D4FE17B47E46}"/>
              </a:ext>
            </a:extLst>
          </p:cNvPr>
          <p:cNvPicPr>
            <a:picLocks noChangeAspect="1"/>
          </p:cNvPicPr>
          <p:nvPr/>
        </p:nvPicPr>
        <p:blipFill>
          <a:blip r:embed="rId3"/>
          <a:stretch>
            <a:fillRect/>
          </a:stretch>
        </p:blipFill>
        <p:spPr>
          <a:xfrm>
            <a:off x="7610649" y="2065867"/>
            <a:ext cx="3445714" cy="38179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19678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{C84099ED-F4C9-F847-A0CC-F16C65471104}tf10001058</Template>
  <TotalTime>6209</TotalTime>
  <Words>2324</Words>
  <Application>Microsoft Macintosh PowerPoint</Application>
  <PresentationFormat>Widescreen</PresentationFormat>
  <Paragraphs>147</Paragraphs>
  <Slides>31</Slides>
  <Notes>1</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Celestial</vt:lpstr>
      <vt:lpstr>Relational Database Design and implementation</vt:lpstr>
      <vt:lpstr>What’s so good about data?</vt:lpstr>
      <vt:lpstr>Why we need data</vt:lpstr>
      <vt:lpstr>Yes, yes we do…</vt:lpstr>
      <vt:lpstr>The answer is databases</vt:lpstr>
      <vt:lpstr>Relational databases</vt:lpstr>
      <vt:lpstr>Non-relational databases</vt:lpstr>
      <vt:lpstr>Relational vs. non-relational databases</vt:lpstr>
      <vt:lpstr>Relational database definitions</vt:lpstr>
      <vt:lpstr>the structured query language (SQL)</vt:lpstr>
      <vt:lpstr>Basic sql syntax</vt:lpstr>
      <vt:lpstr>SQL STATEMENTS</vt:lpstr>
      <vt:lpstr>Basic SQL data types</vt:lpstr>
      <vt:lpstr>PowerPoint Presentation</vt:lpstr>
      <vt:lpstr>Primary and foreign keys</vt:lpstr>
      <vt:lpstr>Relating tables with keys: example</vt:lpstr>
      <vt:lpstr>Relating tables with keys: example (continued)</vt:lpstr>
      <vt:lpstr>Exercise</vt:lpstr>
      <vt:lpstr>Table design</vt:lpstr>
      <vt:lpstr>Table design (cont.)</vt:lpstr>
      <vt:lpstr>Is our design perfect?</vt:lpstr>
      <vt:lpstr>database normalization</vt:lpstr>
      <vt:lpstr>Database normalization video</vt:lpstr>
      <vt:lpstr>Normalization examples</vt:lpstr>
      <vt:lpstr>First normal form</vt:lpstr>
      <vt:lpstr>Second normal form</vt:lpstr>
      <vt:lpstr>Third normal form</vt:lpstr>
      <vt:lpstr>Third normal form (cont.)</vt:lpstr>
      <vt:lpstr>Connecting a mysql database to java application</vt:lpstr>
      <vt:lpstr>Closing remarks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Design with sql</dc:title>
  <dc:creator>Matthew Killeen</dc:creator>
  <cp:lastModifiedBy>Matthew Killeen</cp:lastModifiedBy>
  <cp:revision>26</cp:revision>
  <dcterms:created xsi:type="dcterms:W3CDTF">2022-03-26T22:50:10Z</dcterms:created>
  <dcterms:modified xsi:type="dcterms:W3CDTF">2022-04-01T03:30:36Z</dcterms:modified>
</cp:coreProperties>
</file>