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83C36-5EB4-4B3F-A24C-990BBB5AE44F}" v="768" dt="2024-05-13T23:20:53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50" d="100"/>
          <a:sy n="50" d="100"/>
        </p:scale>
        <p:origin x="169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12C28-7872-4DD7-8002-D9AEA6DB2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9E5184-7FAF-4E5F-8AA8-36D9ED17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897AF-1C08-43D5-A71B-CC586508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4877C-C713-4741-B647-327B5681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039A66-2247-4F0B-A3B2-D92D89B8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4582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32683-98DA-4E7B-BB99-16D6C15D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E938E9-976E-4ED0-AF63-E348C84E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6F9AFC-DEAC-403E-AB1C-8EF2E8E4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ADA74-A4D3-4FDF-A502-8816422D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A1DAD-0103-45D1-A2D0-F240E2CE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1046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1E8C3F-8302-46BA-8AE9-3C2716D78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DC0D6B-556D-419D-965E-979C2A0F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0B411-FF20-4EF7-A99C-1F279C36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73424-8ED9-47AA-B432-6F2B393C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B535D-CEC0-48C2-B5A3-F488125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4374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21F3C-048F-4F55-BDF3-A8E9FB23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FB8A2-CFC1-4AE8-9DFF-A780C040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7F048-04BE-47AD-A30A-96767A8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0AD7E-8DA2-457D-8698-3B59D3B4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B764F-DB63-46F1-8B31-ACDDCCE0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707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5C12D-A3C4-48F7-8A0A-5F627174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38C7D-644B-47D9-82C5-05726029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0335A-68C7-446B-89C5-8FE1762D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DE1B6-89CC-4801-9463-03440AED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C2480-CCD2-43C7-9AF5-E1120C50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3102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B339C-2147-465D-90F0-D7638554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4A084-302F-4AAB-810F-BCFFEEFF5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FF116-22A2-4F8C-8C07-A7AA54088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754F9-05B4-48BB-8A2B-02830BE7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E271B-8747-4080-ADBE-96CF3B08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9028D-03C1-4367-AA6D-95DC3EBC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750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1D784-3E6A-47ED-A70E-C48B9EF0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71040-3956-4CAD-A228-FE89446A7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39B54-D863-4F39-8ADC-AAC0DD0F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1BB4E3-5A51-4112-BEA6-7ED1138AF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5B20E3-7655-4839-AEFC-19ABF7670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3B7879-01D4-474C-AFFE-CA59CC1F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2CE890-075D-4DAC-9C4B-5040897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A14BEF-ABB8-4890-81DF-8AB53605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1792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FAC4B-0F87-4FAC-A157-C95B7580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E8EE1C-8278-46E4-B605-ABDADA50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EC159A-6DB4-4CE4-8F3E-89503EC9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664E0C-2428-4431-98F4-2E77FF8C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6953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A1B8E0-DAA0-4EC8-AEFF-9C01213F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A433BA-AF08-40AA-A181-76B59490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1F0343-FF75-45CF-89A4-9641AA26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1495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42FE3-D3E1-4A4A-967E-277A7402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F275D-FFD3-44E2-8E7B-1E95D3CC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ED07C-F168-4B92-8A8E-4BF8BDEC7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E2818-FD53-4848-AF30-76FC5CFE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70C8BB-9552-4DC8-A1F7-0ECE44E4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9BD675-DFC1-4F9A-96B1-20413FD1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7428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FBCD2-7CCC-443E-AB90-E5A0BEDF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5213E2-883A-4C97-8127-9A1E9D58D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8678AA-2C2F-4877-9377-B6F974E28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2AE52F-2F32-4F64-AD06-B6C87908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4F356F-CCF4-4F20-924E-1F732E13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DCA618-9377-4FC0-8EAC-35546BF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2595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30FC79-EE93-4C3A-8B57-377E9E43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5D5E6-A294-4B51-9ACC-F7F1542F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ACC74-D8A4-45B7-90B4-B96AC8C2F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F1E0-B66F-40FC-A322-BCCE8A47E528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CB825-7477-4965-AA1E-4E04911C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0FAD9-C82F-4885-840F-8B99712F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F169-3B0D-40BD-B6E3-AD9C501D4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13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38CFCDE8-E3C2-98B0-F10B-B48A0541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C62A98F-570E-4A50-8D58-893102520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DB0DC0-0A85-4841-A965-6E0FE6D07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D3BDFC-ACED-43F4-8885-20DE097FA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EA429F5-3110-4468-9F99-7935CBF92E98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KqqV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+QMAAMkCAADUPQAAZwsAAAAAAAAmAAAACAAAAAEAAAAAAAAA"/>
              </a:ext>
            </a:extLst>
          </p:cNvSpPr>
          <p:nvPr/>
        </p:nvSpPr>
        <p:spPr>
          <a:xfrm>
            <a:off x="5779656" y="108789"/>
            <a:ext cx="5843140" cy="1001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en-us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Sumário 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5936A1F-16B7-45E9-892E-8FF23A6912D0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yQYAAKEMAADTPQAAcCYAAAAAAAAmAAAACAAAAD0QAAAAAAAA"/>
              </a:ext>
            </a:extLst>
          </p:cNvSpPr>
          <p:nvPr/>
        </p:nvSpPr>
        <p:spPr>
          <a:xfrm>
            <a:off x="2675646" y="1880973"/>
            <a:ext cx="5454802" cy="1919845"/>
          </a:xfrm>
          <a:prstGeom prst="rect">
            <a:avLst/>
          </a:prstGeo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  <a:defRPr lang="en-us"/>
            </a:pPr>
            <a:r>
              <a:rPr lang="pt-br" sz="3200" dirty="0">
                <a:latin typeface="Arial" pitchFamily="2" charset="0"/>
                <a:cs typeface="Arial" pitchFamily="2" charset="0"/>
              </a:rPr>
              <a:t>Status do </a:t>
            </a:r>
            <a:r>
              <a:rPr lang="pt-BR" sz="3200" dirty="0">
                <a:latin typeface="Arial" pitchFamily="2" charset="0"/>
                <a:cs typeface="Arial" pitchFamily="2" charset="0"/>
              </a:rPr>
              <a:t>P</a:t>
            </a:r>
            <a:r>
              <a:rPr lang="pt-br" sz="3200" dirty="0">
                <a:latin typeface="Arial" pitchFamily="2" charset="0"/>
                <a:cs typeface="Arial" pitchFamily="2" charset="0"/>
              </a:rPr>
              <a:t>rojeto;</a:t>
            </a:r>
          </a:p>
          <a:p>
            <a:pPr marL="514350" indent="-514350" algn="l">
              <a:buFont typeface="+mj-lt"/>
              <a:buAutoNum type="arabicPeriod"/>
              <a:defRPr lang="pt-br" sz="3200" cap="none">
                <a:latin typeface="Arial" pitchFamily="2" charset="0"/>
                <a:ea typeface="Century Gothic" charset="0"/>
                <a:cs typeface="Arial" pitchFamily="2" charset="0"/>
              </a:defRPr>
            </a:pPr>
            <a:r>
              <a:rPr lang="pt-br" sz="3200" dirty="0">
                <a:latin typeface="Arial" pitchFamily="2" charset="0"/>
                <a:ea typeface="Century Gothic" charset="0"/>
                <a:cs typeface="Arial" pitchFamily="2" charset="0"/>
              </a:rPr>
              <a:t>Fase de desenvolvimento;</a:t>
            </a:r>
          </a:p>
          <a:p>
            <a:pPr algn="l">
              <a:defRPr lang="pt-br" sz="3200" cap="none">
                <a:latin typeface="Arial" pitchFamily="2" charset="0"/>
                <a:ea typeface="Century Gothic" charset="0"/>
                <a:cs typeface="Arial" pitchFamily="2" charset="0"/>
              </a:defRPr>
            </a:pPr>
            <a:r>
              <a:rPr lang="pt-br" sz="3200" dirty="0">
                <a:latin typeface="Arial"/>
                <a:ea typeface="Century Gothic" charset="0"/>
                <a:cs typeface="Arial"/>
              </a:rPr>
              <a:t>3 – 7. Detalhamento 3D;</a:t>
            </a:r>
          </a:p>
          <a:p>
            <a:pPr algn="l">
              <a:defRPr lang="pt-br" sz="3200" cap="none">
                <a:latin typeface="Arial" pitchFamily="2" charset="0"/>
                <a:ea typeface="Century Gothic" charset="0"/>
                <a:cs typeface="Arial" pitchFamily="2" charset="0"/>
              </a:defRPr>
            </a:pPr>
            <a:r>
              <a:rPr lang="pt-br" sz="3200" dirty="0">
                <a:latin typeface="Arial"/>
                <a:ea typeface="Century Gothic" charset="0"/>
                <a:cs typeface="Arial"/>
              </a:rPr>
              <a:t>8. Comparação de Versões;</a:t>
            </a:r>
          </a:p>
          <a:p>
            <a:pPr algn="l">
              <a:defRPr lang="pt-br" sz="3200" cap="none">
                <a:latin typeface="Arial" pitchFamily="2" charset="0"/>
                <a:ea typeface="Century Gothic" charset="0"/>
                <a:cs typeface="Arial" pitchFamily="2" charset="0"/>
              </a:defRPr>
            </a:pPr>
            <a:r>
              <a:rPr lang="pt-br" sz="3200" dirty="0">
                <a:latin typeface="Arial"/>
                <a:ea typeface="Century Gothic" charset="0"/>
                <a:cs typeface="Arial"/>
              </a:rPr>
              <a:t>9.Vídeo de Testes;</a:t>
            </a:r>
          </a:p>
        </p:txBody>
      </p:sp>
      <p:sp>
        <p:nvSpPr>
          <p:cNvPr id="20" name="AutoForma1">
            <a:extLst>
              <a:ext uri="{FF2B5EF4-FFF2-40B4-BE49-F238E27FC236}">
                <a16:creationId xmlns:a16="http://schemas.microsoft.com/office/drawing/2014/main" id="{5E167AED-2E37-4233-B2C1-CB6AD3F12511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yAAAAA8BAAAAkAAAAEgAAACQAAAASAAAAAAAAAAAAAAAAAAAAAEAAABQAAAAMzMzMzMz5z8AAAAAAADgPwAAAAAAAOA/AAAAAAAA4D8AAAAAAADgPwAAAAAAAOA/AAAAAAAA4D8AAAAAAADgPwAAAAAAAOA/AAAAAAAA4D8CAAAAjAAAAAEAAAAAAAAAsBUTDAAAAAgAAAAAAAAAAAAAAAAAAAAAAAAAAAAAAAAAAAAAZAAAAAEAAABAAAAAAAAAAAAAAAAAAAAAAAAAAAAAAAAAAAAAAAAAAAAAAAAAAAAAAAAAAAAAAAAAAAAAAAAAAAAAAAAAAAAAAAAAAAAAAAAAAAAAAAAAAAAAAAAAAAAAFAAAADwAAAAB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BR4AAC8TAADFKAAAmRkAAAAAAAAmAAAACAAAAP//////////"/>
              </a:ext>
            </a:extLst>
          </p:cNvSpPr>
          <p:nvPr/>
        </p:nvSpPr>
        <p:spPr>
          <a:xfrm>
            <a:off x="5403047" y="-1436644"/>
            <a:ext cx="692953" cy="578766"/>
          </a:xfrm>
          <a:prstGeom prst="rightArrow">
            <a:avLst>
              <a:gd name="adj1" fmla="val 50000"/>
              <a:gd name="adj2" fmla="val 460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21" name="Retângulo1">
            <a:extLst>
              <a:ext uri="{FF2B5EF4-FFF2-40B4-BE49-F238E27FC236}">
                <a16:creationId xmlns:a16="http://schemas.microsoft.com/office/drawing/2014/main" id="{54A4BBBC-ACB7-4898-AC67-DF6DCF6C29EA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3AAAALgAAABpGQAAUQQAAAAAAAAmAAAACAAAAP//////////"/>
              </a:ext>
            </a:extLst>
          </p:cNvSpPr>
          <p:nvPr/>
        </p:nvSpPr>
        <p:spPr>
          <a:xfrm>
            <a:off x="-4334500" y="-11017"/>
            <a:ext cx="1920815" cy="3354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br" sz="3200" b="1" dirty="0">
                <a:latin typeface="Arial" pitchFamily="2" charset="0"/>
                <a:cs typeface="Arial" pitchFamily="2" charset="0"/>
              </a:rPr>
              <a:t>Sprint 2</a:t>
            </a:r>
          </a:p>
        </p:txBody>
      </p:sp>
      <p:pic>
        <p:nvPicPr>
          <p:cNvPr id="22" name="Imagem5">
            <a:extLst>
              <a:ext uri="{FF2B5EF4-FFF2-40B4-BE49-F238E27FC236}">
                <a16:creationId xmlns:a16="http://schemas.microsoft.com/office/drawing/2014/main" id="{BBB0D426-7416-4BAE-868C-8E3B69625469}"/>
              </a:ext>
            </a:extLst>
          </p:cNvPr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iQYzZhMAAAAlAAAAEQAAAC8B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UAAAABAAAAAAAAAAAAAAAAAAAAAAAAAAAAAAAAAAAAAAAAAAD///8Cf39/AB5RVQPMzMwAwMD/AH9/fwAAAAAAAAAAAAAAAAD///8AAAAAACEAAAAYAAAAFAAAANUrAAAsBQAApz8AAJMVAAAA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2504425" y="1123420"/>
            <a:ext cx="1661045" cy="13746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Retângulo2">
            <a:extLst>
              <a:ext uri="{FF2B5EF4-FFF2-40B4-BE49-F238E27FC236}">
                <a16:creationId xmlns:a16="http://schemas.microsoft.com/office/drawing/2014/main" id="{50F466B8-899C-4E8F-BFAA-95A0E89B5742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hyYAAOYAAAAUPwAAfwQAAAAAAAAmAAAACAAAAP//////////"/>
              </a:ext>
            </a:extLst>
          </p:cNvSpPr>
          <p:nvPr/>
        </p:nvSpPr>
        <p:spPr>
          <a:xfrm>
            <a:off x="10568204" y="-1249193"/>
            <a:ext cx="3841629" cy="578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br" sz="3200" b="1" dirty="0">
                <a:latin typeface="Arial" pitchFamily="2" charset="0"/>
                <a:cs typeface="Arial" pitchFamily="2" charset="0"/>
              </a:rPr>
              <a:t>Sprint 3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086F675-1A27-4108-8AB3-990EF9CA5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7" y="7573359"/>
            <a:ext cx="3157245" cy="14821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D71136-6B17-EB54-C627-FF3B30DE2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589534" y="2746323"/>
            <a:ext cx="3384185" cy="3189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703F8D-4C74-2BC2-C5D9-626EC951F5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11351" y="-4494940"/>
            <a:ext cx="3421660" cy="3443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m 16" descr="Diagrama, Desenho técnico&#10;&#10;Descrição gerada automaticamente">
            <a:extLst>
              <a:ext uri="{FF2B5EF4-FFF2-40B4-BE49-F238E27FC236}">
                <a16:creationId xmlns:a16="http://schemas.microsoft.com/office/drawing/2014/main" id="{22CCCF01-9353-597B-1541-1BA924523B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6984" y="-3559835"/>
            <a:ext cx="2234636" cy="2303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214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956EB9-E436-4065-BA0C-67118584C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017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7FCDC411-1817-9870-3190-BCF1AA68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E4199C7-176C-4E55-805D-280BBB356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C0FD582-9EB4-4EBC-A71E-9C7C10BA0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23E4A36-0494-460A-853B-F141D2F8E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10" name="AutoForma1">
            <a:extLst>
              <a:ext uri="{FF2B5EF4-FFF2-40B4-BE49-F238E27FC236}">
                <a16:creationId xmlns:a16="http://schemas.microsoft.com/office/drawing/2014/main" id="{2CAB258D-7C59-4BDF-B018-86DD2BD2C6AA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yAAAAA8BAAAAkAAAAEgAAACQAAAASAAAAAAAAAAAAAAAAAAAAAEAAABQAAAAMzMzMzMz5z8AAAAAAADgPwAAAAAAAOA/AAAAAAAA4D8AAAAAAADgPwAAAAAAAOA/AAAAAAAA4D8AAAAAAADgPwAAAAAAAOA/AAAAAAAA4D8CAAAAjAAAAAEAAAAAAAAAsBUTDAAAAAgAAAAAAAAAAAAAAAAAAAAAAAAAAAAAAAAAAAAAZAAAAAEAAABAAAAAAAAAAAAAAAAAAAAAAAAAAAAAAAAAAAAAAAAAAAAAAAAAAAAAAAAAAAAAAAAAAAAAAAAAAAAAAAAAAAAAAAAAAAAAAAAAAAAAAAAAAAAAAAAAAAAAFAAAADwAAAAB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BR4AAC8TAADFKAAAmRkAAAAAAAAmAAAACAAAAP//////////"/>
              </a:ext>
            </a:extLst>
          </p:cNvSpPr>
          <p:nvPr/>
        </p:nvSpPr>
        <p:spPr>
          <a:xfrm>
            <a:off x="5669102" y="3259709"/>
            <a:ext cx="1682126" cy="1031851"/>
          </a:xfrm>
          <a:prstGeom prst="rightArrow">
            <a:avLst>
              <a:gd name="adj1" fmla="val 50000"/>
              <a:gd name="adj2" fmla="val 460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1" name="Retângulo1">
            <a:extLst>
              <a:ext uri="{FF2B5EF4-FFF2-40B4-BE49-F238E27FC236}">
                <a16:creationId xmlns:a16="http://schemas.microsoft.com/office/drawing/2014/main" id="{9CD96311-695A-4B93-9AA6-27A30568BB2D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3AAAALgAAABpGQAAUQQAAAAAAAAmAAAACAAAAP//////////"/>
              </a:ext>
            </a:extLst>
          </p:cNvSpPr>
          <p:nvPr/>
        </p:nvSpPr>
        <p:spPr>
          <a:xfrm>
            <a:off x="3564139" y="2441521"/>
            <a:ext cx="3841629" cy="578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br" sz="3200" b="1" dirty="0">
                <a:latin typeface="Arial" pitchFamily="2" charset="0"/>
                <a:cs typeface="Arial" pitchFamily="2" charset="0"/>
              </a:rPr>
              <a:t>Sprint 2</a:t>
            </a:r>
          </a:p>
        </p:txBody>
      </p:sp>
      <p:pic>
        <p:nvPicPr>
          <p:cNvPr id="12" name="Imagem5">
            <a:extLst>
              <a:ext uri="{FF2B5EF4-FFF2-40B4-BE49-F238E27FC236}">
                <a16:creationId xmlns:a16="http://schemas.microsoft.com/office/drawing/2014/main" id="{10152080-E318-44D0-9561-CC0FE267CBFA}"/>
              </a:ext>
            </a:extLst>
          </p:cNvPr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iQYzZhMAAAAlAAAAEQAAAC8B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UAAAABAAAAAAAAAAAAAAAAAAAAAAAAAAAAAAAAAAAAAAAAAAD///8Cf39/AB5RVQPMzMwAwMD/AH9/fwAAAAAAAAAAAAAAAAD///8AAAAAACEAAAAYAAAAFAAAANUrAAAsBQAApz8AAJMVAAAA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7014922" y="552959"/>
            <a:ext cx="2788819" cy="2288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tângulo2">
            <a:extLst>
              <a:ext uri="{FF2B5EF4-FFF2-40B4-BE49-F238E27FC236}">
                <a16:creationId xmlns:a16="http://schemas.microsoft.com/office/drawing/2014/main" id="{28C70790-B72E-4AFD-949D-10259730C4C5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hyYAAOYAAAAUPwAAfwQAAAAAAAAmAAAACAAAAP//////////"/>
              </a:ext>
            </a:extLst>
          </p:cNvSpPr>
          <p:nvPr/>
        </p:nvSpPr>
        <p:spPr>
          <a:xfrm>
            <a:off x="8615721" y="10351"/>
            <a:ext cx="3841629" cy="578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br" sz="3200" b="1" dirty="0">
                <a:latin typeface="Arial" pitchFamily="2" charset="0"/>
                <a:cs typeface="Arial" pitchFamily="2" charset="0"/>
              </a:rPr>
              <a:t>Sprint 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1B539C-5816-41A3-86AD-E4A69AB80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95" y="4145531"/>
            <a:ext cx="5491389" cy="2577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40DFDC9C-221A-4C1C-9F91-D295657AC120}"/>
              </a:ext>
            </a:extLst>
          </p:cNvPr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5448627" y="-3721030"/>
            <a:ext cx="7633335" cy="1400810"/>
          </a:xfrm>
        </p:spPr>
        <p:txBody>
          <a:bodyPr/>
          <a:lstStyle/>
          <a:p>
            <a:pPr>
              <a:defRPr lang="pt-br" b="1" cap="none"/>
            </a:pPr>
            <a:r>
              <a:rPr dirty="0"/>
              <a:t>Fase de Desenvolvimento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8A285DE-6216-F702-A32C-FA7DF4C7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F169-3B0D-40BD-B6E3-AD9C501D4D44}" type="slidenum">
              <a:rPr lang="pt-BR" smtClean="0"/>
              <a:t>2</a:t>
            </a:fld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2591F9-A6E6-2A4F-8C85-0DCC0521A176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O0Sx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GgUAALEKAAAkPAAAgCQAAAAAAAAmAAAACAAAAD0QAAAAAAAA"/>
              </a:ext>
            </a:extLst>
          </p:cNvSpPr>
          <p:nvPr/>
        </p:nvSpPr>
        <p:spPr>
          <a:xfrm>
            <a:off x="-7883693" y="2587020"/>
            <a:ext cx="4695711" cy="1953733"/>
          </a:xfrm>
          <a:prstGeom prst="rect">
            <a:avLst/>
          </a:prstGeo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lang="en-us"/>
            </a:pPr>
            <a:r>
              <a:rPr lang="en-us" sz="3500" dirty="0"/>
              <a:t>1. </a:t>
            </a:r>
            <a:r>
              <a:rPr lang="en-us" sz="3500" dirty="0" err="1"/>
              <a:t>Idealização</a:t>
            </a:r>
            <a:r>
              <a:rPr lang="en-us" sz="3500" dirty="0"/>
              <a:t> e </a:t>
            </a:r>
            <a:r>
              <a:rPr lang="en-us" sz="3500" dirty="0" err="1"/>
              <a:t>requisitos</a:t>
            </a:r>
            <a:r>
              <a:rPr lang="en-us" sz="3500" dirty="0"/>
              <a:t>;</a:t>
            </a:r>
            <a:r>
              <a:rPr lang="en-us" sz="4300" dirty="0"/>
              <a:t> </a:t>
            </a:r>
            <a:endParaRPr lang="en-us" sz="4800" dirty="0"/>
          </a:p>
          <a:p>
            <a:pPr marL="0" indent="0">
              <a:buFont typeface="Arial" panose="020B0604020202020204" pitchFamily="34" charset="0"/>
              <a:buNone/>
              <a:defRPr lang="en-us" sz="3600" cap="none"/>
            </a:pPr>
            <a:r>
              <a:rPr lang="en-us" sz="3500" dirty="0"/>
              <a:t>2. Design;</a:t>
            </a:r>
            <a:endParaRPr lang="en-us" sz="3500" dirty="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  <a:defRPr lang="en-us"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4800" b="1" err="1">
                <a:solidFill>
                  <a:schemeClr val="accent1">
                    <a:lumMod val="75000"/>
                  </a:schemeClr>
                </a:solidFill>
              </a:rPr>
              <a:t>Prototipagem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e testes;</a:t>
            </a:r>
            <a:endParaRPr lang="en-us" sz="48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  <a:defRPr lang="en-us"/>
            </a:pPr>
            <a:r>
              <a:rPr lang="en-us" sz="3500" dirty="0"/>
              <a:t>4. </a:t>
            </a:r>
            <a:r>
              <a:rPr lang="en-us" sz="3500" dirty="0" err="1"/>
              <a:t>Finalização</a:t>
            </a:r>
            <a:r>
              <a:rPr lang="en-us" sz="3500" dirty="0"/>
              <a:t> do </a:t>
            </a:r>
            <a:r>
              <a:rPr lang="en-us" sz="3500" dirty="0" err="1"/>
              <a:t>projeto</a:t>
            </a:r>
            <a:r>
              <a:rPr lang="en-us" sz="3500" dirty="0"/>
              <a:t>;</a:t>
            </a:r>
            <a:br>
              <a:rPr lang="en-us" dirty="0"/>
            </a:br>
            <a:endParaRPr lang="pt-br" sz="4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AF0D91-D097-BE70-DD23-FCB94C305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105" y="847569"/>
            <a:ext cx="3384185" cy="3189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B6FC12-0725-A5E9-0346-96C8B2C650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1580" y="2862732"/>
            <a:ext cx="3421660" cy="3443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 descr="Diagrama, Desenho técnico&#10;&#10;Descrição gerada automaticamente">
            <a:extLst>
              <a:ext uri="{FF2B5EF4-FFF2-40B4-BE49-F238E27FC236}">
                <a16:creationId xmlns:a16="http://schemas.microsoft.com/office/drawing/2014/main" id="{A5DE9DEE-8165-875D-FAC3-80385E8249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9475" y="552090"/>
            <a:ext cx="2234636" cy="2303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8321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C06C740C-66BA-0645-EEA2-E3892DF0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87C32A-5DC2-4E5A-A14B-44D71226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30E90C-72F0-4E7C-B646-BABE39E86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342AF4-933A-4B43-B85F-3DDBBF06C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D2D0C94-4D5D-47EB-9C78-F5E3BECD5C45}"/>
              </a:ext>
            </a:extLst>
          </p:cNvPr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6023167" y="124049"/>
            <a:ext cx="7633335" cy="1400810"/>
          </a:xfrm>
        </p:spPr>
        <p:txBody>
          <a:bodyPr/>
          <a:lstStyle/>
          <a:p>
            <a:pPr>
              <a:defRPr lang="pt-br" b="1" cap="none"/>
            </a:pPr>
            <a:r>
              <a:rPr dirty="0"/>
              <a:t>Fase de Desenvolvimento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C842019-CEA2-42E1-BB92-36A0485A3CE6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O0Sx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GgUAALEKAAAkPAAAgCQAAAAAAAAmAAAACAAAAD0QAAAAAAAA"/>
              </a:ext>
            </a:extLst>
          </p:cNvSpPr>
          <p:nvPr/>
        </p:nvSpPr>
        <p:spPr>
          <a:xfrm>
            <a:off x="3333946" y="1525217"/>
            <a:ext cx="6931743" cy="3415273"/>
          </a:xfrm>
          <a:prstGeom prst="rect">
            <a:avLst/>
          </a:prstGeo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lang="en-us"/>
            </a:pPr>
            <a:r>
              <a:rPr lang="en-us" sz="3500" dirty="0"/>
              <a:t>1. </a:t>
            </a:r>
            <a:r>
              <a:rPr lang="en-us" sz="3500" dirty="0" err="1"/>
              <a:t>Idealização</a:t>
            </a:r>
            <a:r>
              <a:rPr lang="en-us" sz="3500" dirty="0"/>
              <a:t> e </a:t>
            </a:r>
            <a:r>
              <a:rPr lang="en-us" sz="3500" dirty="0" err="1"/>
              <a:t>requisitos</a:t>
            </a:r>
            <a:r>
              <a:rPr lang="en-us" sz="3500" dirty="0"/>
              <a:t>;</a:t>
            </a:r>
            <a:r>
              <a:rPr lang="en-us" sz="4300" dirty="0"/>
              <a:t> </a:t>
            </a:r>
            <a:endParaRPr lang="en-us" sz="4800" dirty="0"/>
          </a:p>
          <a:p>
            <a:pPr marL="0" indent="0">
              <a:buFont typeface="Arial" panose="020B0604020202020204" pitchFamily="34" charset="0"/>
              <a:buNone/>
              <a:defRPr lang="en-us" sz="3600" cap="none"/>
            </a:pPr>
            <a:r>
              <a:rPr lang="en-us" sz="3500" dirty="0"/>
              <a:t>2. Design;</a:t>
            </a:r>
            <a:endParaRPr lang="en-us" sz="3500" dirty="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  <a:defRPr lang="en-us"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4800" b="1" err="1">
                <a:solidFill>
                  <a:schemeClr val="accent1">
                    <a:lumMod val="75000"/>
                  </a:schemeClr>
                </a:solidFill>
              </a:rPr>
              <a:t>Prototipagem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e testes;</a:t>
            </a:r>
            <a:endParaRPr lang="en-us" sz="4800" b="1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  <a:defRPr lang="en-us"/>
            </a:pPr>
            <a:r>
              <a:rPr lang="en-us" sz="3500" dirty="0"/>
              <a:t>4. </a:t>
            </a:r>
            <a:r>
              <a:rPr lang="en-us" sz="3500" dirty="0" err="1"/>
              <a:t>Finalização</a:t>
            </a:r>
            <a:r>
              <a:rPr lang="en-us" sz="3500" dirty="0"/>
              <a:t> do </a:t>
            </a:r>
            <a:r>
              <a:rPr lang="en-us" sz="3500" dirty="0" err="1"/>
              <a:t>projeto</a:t>
            </a:r>
            <a:r>
              <a:rPr lang="en-us" sz="3500" dirty="0"/>
              <a:t>;</a:t>
            </a:r>
            <a:br>
              <a:rPr lang="en-us" dirty="0"/>
            </a:br>
            <a:endParaRPr lang="pt-br" sz="4400" dirty="0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2744797-5E0D-4A7B-84F4-DB8AB5DC5F30}"/>
              </a:ext>
            </a:extLst>
          </p:cNvPr>
          <p:cNvCxnSpPr/>
          <p:nvPr/>
        </p:nvCxnSpPr>
        <p:spPr>
          <a:xfrm flipV="1">
            <a:off x="5869406" y="7447843"/>
            <a:ext cx="837687" cy="102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 descr="Circuito eletrônico em fundo preto&#10;&#10;Descrição gerada automaticamente">
            <a:extLst>
              <a:ext uri="{FF2B5EF4-FFF2-40B4-BE49-F238E27FC236}">
                <a16:creationId xmlns:a16="http://schemas.microsoft.com/office/drawing/2014/main" id="{A29814DB-3CF7-8A2C-774F-446C1D9828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603" y="3774455"/>
            <a:ext cx="1158543" cy="1033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3A85B898-0F63-2250-6B56-58B069CAF8AB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5323627" y="-3523558"/>
            <a:ext cx="7633335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pt-BR" sz="4000" b="1" dirty="0">
                <a:ea typeface="Calibri Light"/>
                <a:cs typeface="Calibri Light"/>
              </a:rPr>
              <a:t>Módulo de Fixação Eletrônicos</a:t>
            </a:r>
            <a:endParaRPr lang="pt-br" sz="4000" b="1" dirty="0">
              <a:ea typeface="Calibri Light"/>
              <a:cs typeface="Calibri Light"/>
            </a:endParaRPr>
          </a:p>
        </p:txBody>
      </p:sp>
      <p:pic>
        <p:nvPicPr>
          <p:cNvPr id="20" name="Imagem 19" descr="Diagrama, Desenho técnico&#10;&#10;Descrição gerada automaticamente">
            <a:extLst>
              <a:ext uri="{FF2B5EF4-FFF2-40B4-BE49-F238E27FC236}">
                <a16:creationId xmlns:a16="http://schemas.microsoft.com/office/drawing/2014/main" id="{7D824269-12BA-4AA3-3FED-B1EA49770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483136" y="-3096694"/>
            <a:ext cx="2856632" cy="24944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739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 hidden="1">
            <a:extLst>
              <a:ext uri="{FF2B5EF4-FFF2-40B4-BE49-F238E27FC236}">
                <a16:creationId xmlns:a16="http://schemas.microsoft.com/office/drawing/2014/main" id="{0C0A9EAA-D7ED-44FA-BAE9-423DDC476F0A}"/>
              </a:ext>
            </a:extLst>
          </p:cNvPr>
          <p:cNvSpPr/>
          <p:nvPr/>
        </p:nvSpPr>
        <p:spPr>
          <a:xfrm>
            <a:off x="2661462" y="848600"/>
            <a:ext cx="5848709" cy="562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6400D48B-CBF3-D603-42FE-4C40B8A4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CFA544-1B60-4758-853E-33CCBEF94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DF2751-0AE6-4420-ADD4-A53E2A59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2" name="Imagem 1" descr="Diagrama, Desenho técnico&#10;&#10;Descrição gerada automaticamente">
            <a:extLst>
              <a:ext uri="{FF2B5EF4-FFF2-40B4-BE49-F238E27FC236}">
                <a16:creationId xmlns:a16="http://schemas.microsoft.com/office/drawing/2014/main" id="{56B52BAA-FA6B-C0A5-0A40-117AD52ED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51" y="1446551"/>
            <a:ext cx="5789613" cy="50391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7191A8-E1D2-452C-A856-FCB3F4EB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92C162D1-2EE3-D025-8384-A5B4E0393F80}"/>
              </a:ext>
            </a:extLst>
          </p:cNvPr>
          <p:cNvCxnSpPr/>
          <p:nvPr/>
        </p:nvCxnSpPr>
        <p:spPr>
          <a:xfrm flipV="1">
            <a:off x="5219208" y="4973026"/>
            <a:ext cx="2998768" cy="327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agem 19" descr="Uma imagem contendo Gráfico&#10;&#10;Descrição gerada automaticamente">
            <a:extLst>
              <a:ext uri="{FF2B5EF4-FFF2-40B4-BE49-F238E27FC236}">
                <a16:creationId xmlns:a16="http://schemas.microsoft.com/office/drawing/2014/main" id="{B0AA2966-B03D-C1E8-D373-7AF22FE1A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6222" y="846945"/>
            <a:ext cx="2317230" cy="204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FB1B5FB8-2077-B35B-C7C5-7996EEC085FF}"/>
              </a:ext>
            </a:extLst>
          </p:cNvPr>
          <p:cNvCxnSpPr>
            <a:cxnSpLocks/>
          </p:cNvCxnSpPr>
          <p:nvPr/>
        </p:nvCxnSpPr>
        <p:spPr>
          <a:xfrm flipV="1">
            <a:off x="6093633" y="-873139"/>
            <a:ext cx="1374835" cy="152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agem 25" descr="Circuito eletrônico em fundo preto&#10;&#10;Descrição gerada automaticamente">
            <a:extLst>
              <a:ext uri="{FF2B5EF4-FFF2-40B4-BE49-F238E27FC236}">
                <a16:creationId xmlns:a16="http://schemas.microsoft.com/office/drawing/2014/main" id="{096D15F0-A254-5A79-55DE-54FE96F26D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79" y="3786947"/>
            <a:ext cx="2657559" cy="236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E13F280-6B16-34AC-53CD-26D9187E3898}"/>
              </a:ext>
            </a:extLst>
          </p:cNvPr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6023167" y="124049"/>
            <a:ext cx="7633335" cy="1400810"/>
          </a:xfrm>
        </p:spPr>
        <p:txBody>
          <a:bodyPr>
            <a:normAutofit/>
          </a:bodyPr>
          <a:lstStyle/>
          <a:p>
            <a:pPr>
              <a:defRPr lang="pt-br" b="1" cap="none"/>
            </a:pPr>
            <a:r>
              <a:rPr lang="pt-BR" sz="4000" dirty="0">
                <a:ea typeface="Calibri Light"/>
                <a:cs typeface="Calibri Light"/>
              </a:rPr>
              <a:t>Módulo de Fixação Arduíno</a:t>
            </a:r>
            <a:endParaRPr sz="4000" dirty="0">
              <a:ea typeface="Calibri Light"/>
              <a:cs typeface="Calibri Light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66E7DC1-B216-8C23-B020-86AB61707CDA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5735856" y="-3885821"/>
            <a:ext cx="7633335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pt-BR" sz="4000" b="1" dirty="0">
                <a:ea typeface="Calibri Light"/>
                <a:cs typeface="Calibri Light"/>
              </a:rPr>
              <a:t>Módulo de Fixação Eletrônicos</a:t>
            </a:r>
            <a:endParaRPr lang="pt-br" sz="4000" b="1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718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F58229FD-7279-E7B2-00D5-7EFCD49C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CFA544-1B60-4758-853E-33CCBEF94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DF2751-0AE6-4420-ADD4-A53E2A59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7191A8-E1D2-452C-A856-FCB3F4EBB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pic>
        <p:nvPicPr>
          <p:cNvPr id="4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A934D1BA-CC9C-A592-DE26-5DA5C9BD8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51" y="1446551"/>
            <a:ext cx="5789613" cy="50391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C17DA89-8B69-4520-A777-FF17C9D81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15" y="4998651"/>
            <a:ext cx="1358412" cy="119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E4F101E3-C59F-4621-B322-1F5E3F50D090}"/>
              </a:ext>
            </a:extLst>
          </p:cNvPr>
          <p:cNvCxnSpPr/>
          <p:nvPr/>
        </p:nvCxnSpPr>
        <p:spPr>
          <a:xfrm>
            <a:off x="5269175" y="5300285"/>
            <a:ext cx="2923818" cy="297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 descr="Uma imagem contendo Gráfico&#10;&#10;Descrição gerada automaticamente">
            <a:extLst>
              <a:ext uri="{FF2B5EF4-FFF2-40B4-BE49-F238E27FC236}">
                <a16:creationId xmlns:a16="http://schemas.microsoft.com/office/drawing/2014/main" id="{00F5C82A-56C5-89CB-BE5B-B3A40C170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467" y="2046157"/>
            <a:ext cx="3354049" cy="295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D4AAE2B3-DB5F-3B57-A833-8F8AE281701D}"/>
              </a:ext>
            </a:extLst>
          </p:cNvPr>
          <p:cNvCxnSpPr>
            <a:cxnSpLocks/>
          </p:cNvCxnSpPr>
          <p:nvPr/>
        </p:nvCxnSpPr>
        <p:spPr>
          <a:xfrm flipV="1">
            <a:off x="5244190" y="3411549"/>
            <a:ext cx="2936310" cy="4896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3C7016CB-0A0E-DD3D-C1E7-065F34486A8D}"/>
              </a:ext>
            </a:extLst>
          </p:cNvPr>
          <p:cNvCxnSpPr/>
          <p:nvPr/>
        </p:nvCxnSpPr>
        <p:spPr>
          <a:xfrm flipV="1">
            <a:off x="8029864" y="-1884973"/>
            <a:ext cx="1124998" cy="38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29E28871-086E-5C47-2500-5717EDA98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9551" y="-1563975"/>
            <a:ext cx="1329129" cy="134162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751C2A7-5809-9EB4-EAB5-651CFD4731A9}"/>
              </a:ext>
            </a:extLst>
          </p:cNvPr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5723364" y="-225722"/>
            <a:ext cx="7633335" cy="1400810"/>
          </a:xfrm>
        </p:spPr>
        <p:txBody>
          <a:bodyPr>
            <a:normAutofit/>
          </a:bodyPr>
          <a:lstStyle/>
          <a:p>
            <a:pPr>
              <a:defRPr lang="pt-br" b="1" cap="none"/>
            </a:pPr>
            <a:r>
              <a:rPr lang="pt-BR" sz="4000" dirty="0">
                <a:ea typeface="Calibri Light"/>
                <a:cs typeface="Calibri Light"/>
              </a:rPr>
              <a:t>Módulo de Fixação Eletrônicos</a:t>
            </a:r>
            <a:endParaRPr sz="4000" dirty="0">
              <a:ea typeface="Calibri Light"/>
              <a:cs typeface="Calibri Light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AFF41586-1DD4-6956-CD3D-FE43D53C7629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6010675" y="-2299361"/>
            <a:ext cx="7633335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pt-BR" b="1" dirty="0"/>
              <a:t>Módulo </a:t>
            </a:r>
            <a:r>
              <a:rPr lang="pt-br" b="1" dirty="0"/>
              <a:t>de </a:t>
            </a:r>
            <a:r>
              <a:rPr lang="pt-BR" b="1" dirty="0"/>
              <a:t>Leds</a:t>
            </a:r>
            <a:endParaRPr lang="pt-br" b="1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9451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52F635B8-D86C-D1FD-D389-1188A2D0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CFA544-1B60-4758-853E-33CCBEF94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DF2751-0AE6-4420-ADD4-A53E2A59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4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D0B6F7AB-DE70-AF42-B718-073CCE911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51" y="1446551"/>
            <a:ext cx="5789613" cy="50391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7191A8-E1D2-452C-A856-FCB3F4EB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pic>
        <p:nvPicPr>
          <p:cNvPr id="26" name="Imagem 25" descr="Circuito eletrônico em fundo preto&#10;&#10;Descrição gerada automaticamente">
            <a:extLst>
              <a:ext uri="{FF2B5EF4-FFF2-40B4-BE49-F238E27FC236}">
                <a16:creationId xmlns:a16="http://schemas.microsoft.com/office/drawing/2014/main" id="{E545A651-6E88-B453-DF55-4893CCEFC0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25" y="4998651"/>
            <a:ext cx="1358412" cy="119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1487EC5A-76D7-E1D7-716C-6C4229326C25}"/>
              </a:ext>
            </a:extLst>
          </p:cNvPr>
          <p:cNvCxnSpPr/>
          <p:nvPr/>
        </p:nvCxnSpPr>
        <p:spPr>
          <a:xfrm>
            <a:off x="5231700" y="5300285"/>
            <a:ext cx="2923818" cy="297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m 29" descr="Uma imagem contendo Gráfico&#10;&#10;Descrição gerada automaticamente">
            <a:extLst>
              <a:ext uri="{FF2B5EF4-FFF2-40B4-BE49-F238E27FC236}">
                <a16:creationId xmlns:a16="http://schemas.microsoft.com/office/drawing/2014/main" id="{4B57DF97-FD60-87A5-3167-501998122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6385" y="3432747"/>
            <a:ext cx="1755099" cy="1616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94A71EB-9F8D-5AA7-CE63-3F3CACF531FC}"/>
              </a:ext>
            </a:extLst>
          </p:cNvPr>
          <p:cNvCxnSpPr>
            <a:cxnSpLocks/>
          </p:cNvCxnSpPr>
          <p:nvPr/>
        </p:nvCxnSpPr>
        <p:spPr>
          <a:xfrm>
            <a:off x="4944387" y="3938676"/>
            <a:ext cx="3211129" cy="297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ADBBD798-9EF1-6857-551F-9325A5605DF1}"/>
              </a:ext>
            </a:extLst>
          </p:cNvPr>
          <p:cNvCxnSpPr/>
          <p:nvPr/>
        </p:nvCxnSpPr>
        <p:spPr>
          <a:xfrm flipV="1">
            <a:off x="4732029" y="2224830"/>
            <a:ext cx="3635848" cy="926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5E15755E-7DCC-6FB8-80B6-F61EEBD89C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895" y="921894"/>
            <a:ext cx="2590802" cy="261578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6005172-ED5D-A999-EB06-CEAD8B0FB7CF}"/>
              </a:ext>
            </a:extLst>
          </p:cNvPr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5998183" y="-138279"/>
            <a:ext cx="7633335" cy="1400810"/>
          </a:xfrm>
        </p:spPr>
        <p:txBody>
          <a:bodyPr/>
          <a:lstStyle/>
          <a:p>
            <a:pPr>
              <a:defRPr lang="pt-br" b="1" cap="none"/>
            </a:pPr>
            <a:r>
              <a:rPr lang="pt-BR" dirty="0"/>
              <a:t>Módulo </a:t>
            </a:r>
            <a:r>
              <a:rPr dirty="0"/>
              <a:t>de </a:t>
            </a:r>
            <a:r>
              <a:rPr lang="pt-BR" dirty="0"/>
              <a:t>Leds</a:t>
            </a:r>
            <a:endParaRPr dirty="0">
              <a:ea typeface="Calibri Light"/>
              <a:cs typeface="Calibri Light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2A53B6D-EEBD-2909-5D3E-C2E774D90329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7547168" y="-3511065"/>
            <a:ext cx="7633335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pt-BR" b="1" dirty="0">
                <a:ea typeface="Calibri Light"/>
                <a:cs typeface="Calibri Light"/>
              </a:rPr>
              <a:t>Tampa de Acrílico</a:t>
            </a:r>
            <a:endParaRPr lang="pt-br" b="1" dirty="0">
              <a:ea typeface="Calibri Light"/>
              <a:cs typeface="Calibri Light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7946D31-186E-5CAD-8F23-41DEF5D43E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4272" y="-1837876"/>
            <a:ext cx="1597684" cy="757148"/>
          </a:xfrm>
          <a:prstGeom prst="rect">
            <a:avLst/>
          </a:prstGeom>
        </p:spPr>
      </p:pic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7479884C-E225-D036-07F1-2B45194782F3}"/>
              </a:ext>
            </a:extLst>
          </p:cNvPr>
          <p:cNvCxnSpPr>
            <a:cxnSpLocks/>
          </p:cNvCxnSpPr>
          <p:nvPr/>
        </p:nvCxnSpPr>
        <p:spPr>
          <a:xfrm flipV="1">
            <a:off x="1517627" y="-1637260"/>
            <a:ext cx="2308182" cy="55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63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0A585260-6D22-1D60-B253-D2EAB719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CFA544-1B60-4758-853E-33CCBEF94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DF2751-0AE6-4420-ADD4-A53E2A59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4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F2B79DBB-4B82-261C-8078-357321AF6E0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51" y="1446551"/>
            <a:ext cx="5789613" cy="50391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7191A8-E1D2-452C-A856-FCB3F4EB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pic>
        <p:nvPicPr>
          <p:cNvPr id="26" name="Imagem 25" descr="Circuito eletrônico em fundo preto&#10;&#10;Descrição gerada automaticamente">
            <a:extLst>
              <a:ext uri="{FF2B5EF4-FFF2-40B4-BE49-F238E27FC236}">
                <a16:creationId xmlns:a16="http://schemas.microsoft.com/office/drawing/2014/main" id="{E545A651-6E88-B453-DF55-4893CCEFC0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28" y="5314953"/>
            <a:ext cx="1358412" cy="119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1487EC5A-76D7-E1D7-716C-6C4229326C25}"/>
              </a:ext>
            </a:extLst>
          </p:cNvPr>
          <p:cNvCxnSpPr/>
          <p:nvPr/>
        </p:nvCxnSpPr>
        <p:spPr>
          <a:xfrm>
            <a:off x="5085805" y="5357795"/>
            <a:ext cx="3211365" cy="5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m 29" descr="Uma imagem contendo Gráfico&#10;&#10;Descrição gerada automaticamente">
            <a:extLst>
              <a:ext uri="{FF2B5EF4-FFF2-40B4-BE49-F238E27FC236}">
                <a16:creationId xmlns:a16="http://schemas.microsoft.com/office/drawing/2014/main" id="{4B57DF97-FD60-87A5-3167-501998122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855" y="3749049"/>
            <a:ext cx="1755099" cy="1616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94A71EB-9F8D-5AA7-CE63-3F3CACF531FC}"/>
              </a:ext>
            </a:extLst>
          </p:cNvPr>
          <p:cNvCxnSpPr>
            <a:cxnSpLocks/>
          </p:cNvCxnSpPr>
          <p:nvPr/>
        </p:nvCxnSpPr>
        <p:spPr>
          <a:xfrm>
            <a:off x="4870379" y="3996186"/>
            <a:ext cx="3426789" cy="556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ADBBD798-9EF1-6857-551F-9325A5605DF1}"/>
              </a:ext>
            </a:extLst>
          </p:cNvPr>
          <p:cNvCxnSpPr/>
          <p:nvPr/>
        </p:nvCxnSpPr>
        <p:spPr>
          <a:xfrm>
            <a:off x="4637515" y="3293112"/>
            <a:ext cx="3573389" cy="259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5E15755E-7DCC-6FB8-80B6-F61EEBD89C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103" y="2624788"/>
            <a:ext cx="1079293" cy="112926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4C13FBF-8B8D-A775-D48F-74F19EC2A6C9}"/>
              </a:ext>
            </a:extLst>
          </p:cNvPr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6010676" y="-138279"/>
            <a:ext cx="7633335" cy="1400810"/>
          </a:xfrm>
        </p:spPr>
        <p:txBody>
          <a:bodyPr>
            <a:normAutofit/>
          </a:bodyPr>
          <a:lstStyle/>
          <a:p>
            <a:pPr>
              <a:defRPr lang="pt-br" b="1" cap="none"/>
            </a:pPr>
            <a:r>
              <a:rPr lang="pt-BR" dirty="0">
                <a:ea typeface="Calibri Light"/>
                <a:cs typeface="Calibri Light"/>
              </a:rPr>
              <a:t>Tampa de Acrílico</a:t>
            </a:r>
            <a:endParaRPr dirty="0">
              <a:ea typeface="Calibri Light"/>
              <a:cs typeface="Calibri Ligh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AA1FF1-2FC6-7935-6306-C7E2BC0E27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0951" y="1123860"/>
            <a:ext cx="3423608" cy="1619789"/>
          </a:xfrm>
          <a:prstGeom prst="rect">
            <a:avLst/>
          </a:prstGeom>
        </p:spPr>
      </p:pic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4BCE4BF9-30A3-0B0D-4ACC-A727C063D76B}"/>
              </a:ext>
            </a:extLst>
          </p:cNvPr>
          <p:cNvCxnSpPr>
            <a:cxnSpLocks/>
          </p:cNvCxnSpPr>
          <p:nvPr/>
        </p:nvCxnSpPr>
        <p:spPr>
          <a:xfrm flipV="1">
            <a:off x="4953816" y="1741420"/>
            <a:ext cx="2308182" cy="55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707655B5-F59A-861C-F4D1-108E1B71D4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88588" y="-4063042"/>
            <a:ext cx="5390045" cy="5178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Imagem 28" descr="Diagrama, Desenho técnico&#10;&#10;Descrição gerada automaticamente">
            <a:extLst>
              <a:ext uri="{FF2B5EF4-FFF2-40B4-BE49-F238E27FC236}">
                <a16:creationId xmlns:a16="http://schemas.microsoft.com/office/drawing/2014/main" id="{3D4C18E5-5D92-2D33-8975-C1CEC686C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3285" y="-5328249"/>
            <a:ext cx="5555805" cy="5178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Título 1">
            <a:extLst>
              <a:ext uri="{FF2B5EF4-FFF2-40B4-BE49-F238E27FC236}">
                <a16:creationId xmlns:a16="http://schemas.microsoft.com/office/drawing/2014/main" id="{E00D23D7-F4AB-C453-B6F6-49CDE9864B4E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1547943" y="-4442861"/>
            <a:ext cx="3320128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pt-br" b="1" dirty="0">
                <a:ea typeface="Calibri Light"/>
                <a:cs typeface="Calibri Light"/>
              </a:rPr>
              <a:t>Versão Inicial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90DBA3D3-25FC-1F46-EF69-1A9D179DF50B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7370774" y="-4759162"/>
            <a:ext cx="3320128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pt-br" b="1" dirty="0">
                <a:ea typeface="Calibri Light"/>
                <a:cs typeface="Calibri Light"/>
              </a:rPr>
              <a:t>Versão Final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0C5307EB-734D-2914-6617-0A081576A624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6004925" y="-3910898"/>
            <a:ext cx="7633335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pt-BR" b="1" dirty="0">
                <a:ea typeface="Calibri Light"/>
                <a:cs typeface="Calibri Light"/>
              </a:rPr>
              <a:t>Comparação </a:t>
            </a:r>
            <a:endParaRPr lang="pt-br" b="1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2287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Forma&#10;&#10;Descrição gerada automaticamente">
            <a:extLst>
              <a:ext uri="{FF2B5EF4-FFF2-40B4-BE49-F238E27FC236}">
                <a16:creationId xmlns:a16="http://schemas.microsoft.com/office/drawing/2014/main" id="{70630F06-F390-E709-FC2A-BEAB2088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" y="-14989"/>
            <a:ext cx="12182006" cy="687548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1A300E-9A47-EECA-2269-0B1BA15C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4" y="11017"/>
            <a:ext cx="1264187" cy="8427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C10D6F-6DC5-D31D-4FB3-FF606EC07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0" y="104661"/>
            <a:ext cx="1365633" cy="6555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4C0A015-2006-3AC8-F01E-1AF4D60BC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80" y="-11017"/>
            <a:ext cx="1030360" cy="113443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B512C8B-CD24-0152-0BDC-D58C79420170}"/>
              </a:ext>
            </a:extLst>
          </p:cNvPr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>
            <p:ph type="title"/>
          </p:nvPr>
        </p:nvSpPr>
        <p:spPr>
          <a:xfrm>
            <a:off x="6010676" y="-138279"/>
            <a:ext cx="7633335" cy="1400810"/>
          </a:xfrm>
        </p:spPr>
        <p:txBody>
          <a:bodyPr>
            <a:normAutofit/>
          </a:bodyPr>
          <a:lstStyle/>
          <a:p>
            <a:pPr>
              <a:defRPr lang="pt-br" b="1" cap="none"/>
            </a:pPr>
            <a:r>
              <a:rPr lang="pt-BR" dirty="0">
                <a:ea typeface="Calibri Light"/>
                <a:cs typeface="Calibri Light"/>
              </a:rPr>
              <a:t>Comparação </a:t>
            </a:r>
            <a:endParaRPr dirty="0">
              <a:ea typeface="Calibri Light"/>
              <a:cs typeface="Calibri Light"/>
            </a:endParaRPr>
          </a:p>
        </p:txBody>
      </p:sp>
      <p:pic>
        <p:nvPicPr>
          <p:cNvPr id="14" name="Imagem 13" descr="Diagrama, Desenho técnico&#10;&#10;Descrição gerada automaticamente">
            <a:extLst>
              <a:ext uri="{FF2B5EF4-FFF2-40B4-BE49-F238E27FC236}">
                <a16:creationId xmlns:a16="http://schemas.microsoft.com/office/drawing/2014/main" id="{CE5A7772-9EC6-AC6E-9E5D-F6B94673F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153" y="1659147"/>
            <a:ext cx="5555805" cy="5178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08B8444-8C06-7A06-C0C8-886873770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89" y="1659147"/>
            <a:ext cx="5390045" cy="5178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7CD2D631-FB9A-6EED-96D6-A10137CE71F7}"/>
              </a:ext>
            </a:extLst>
          </p:cNvPr>
          <p:cNvSpPr txBox="1">
            <a:spLocks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7457038" y="761744"/>
            <a:ext cx="3320128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pt-br" b="1" dirty="0">
                <a:ea typeface="Calibri Light"/>
                <a:cs typeface="Calibri Light"/>
              </a:rPr>
              <a:t>Versão Final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933823E-F000-B166-B7C0-606318BAA542}"/>
              </a:ext>
            </a:extLst>
          </p:cNvPr>
          <p:cNvSpPr txBox="1">
            <a:spLocks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iQYzZhMAAAAlAAAAZAAAAA0AAAAAkAAAAEgAAACQAAAASAAAAAAAAAAAAAAAAAAAAAEAAABQAAAAAAAAAAAA4D8AAAAAAADgPwAAAAAAAOA/AAAAAAAA4D8AAAAAAADgPwAAAAAAAOA/AAAAAAAA4D8AAAAAAADgPwAAAAAAAOA/AAAAAAAA4D8CAAAAjAAAAAAAAAAAAAAAsBUT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zMZ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QAAAAEAAAAAAAAAAAAAAAAAAAAAAAAAAAAAAAAAAAAAAAAAAP///wJ/f38AHlFVA8zMzADAwP8Af39/AAAAAAAAAAAAAAAAAAAAAAAAAAAAIQAAABgAAAAUAAAAjQEAABsBAACCMAAAuQkAABAAAAAmAAAACAAAAAEAAAAAAAAA"/>
              </a:ext>
            </a:extLst>
          </p:cNvSpPr>
          <p:nvPr/>
        </p:nvSpPr>
        <p:spPr>
          <a:xfrm>
            <a:off x="1533566" y="761743"/>
            <a:ext cx="3320128" cy="14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pt-br" b="1" cap="none"/>
            </a:pPr>
            <a:r>
              <a:rPr lang="pt-br" b="1" dirty="0">
                <a:ea typeface="Calibri Light"/>
                <a:cs typeface="Calibri Light"/>
              </a:rPr>
              <a:t>Versão Inicial</a:t>
            </a:r>
          </a:p>
        </p:txBody>
      </p:sp>
    </p:spTree>
    <p:extLst>
      <p:ext uri="{BB962C8B-B14F-4D97-AF65-F5344CB8AC3E}">
        <p14:creationId xmlns:p14="http://schemas.microsoft.com/office/powerpoint/2010/main" val="4232241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956EB9-E436-4065-BA0C-67118584C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017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2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Fase de Desenvolvimento</vt:lpstr>
      <vt:lpstr>Fase de Desenvolvimento</vt:lpstr>
      <vt:lpstr>Módulo de Fixação Arduíno</vt:lpstr>
      <vt:lpstr>Módulo de Fixação Eletrônicos</vt:lpstr>
      <vt:lpstr>Módulo de Leds</vt:lpstr>
      <vt:lpstr>Tampa de Acrílico</vt:lpstr>
      <vt:lpstr>Comparação 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453</cp:revision>
  <dcterms:created xsi:type="dcterms:W3CDTF">2024-05-06T12:16:41Z</dcterms:created>
  <dcterms:modified xsi:type="dcterms:W3CDTF">2024-05-13T23:22:43Z</dcterms:modified>
</cp:coreProperties>
</file>