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B4871-5F2D-463A-A441-9187C21E6EBC}" v="61" dt="2024-06-07T03:52:39.027"/>
    <p1510:client id="{88FE5082-4ED6-40D5-A074-F0E28A3DB706}" v="338" dt="2024-06-07T04:15:45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50" d="100"/>
          <a:sy n="50" d="100"/>
        </p:scale>
        <p:origin x="169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2C28-7872-4DD7-8002-D9AEA6DB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E5184-7FAF-4E5F-8AA8-36D9ED17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897AF-1C08-43D5-A71B-CC586508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4877C-C713-4741-B647-327B5681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39A66-2247-4F0B-A3B2-D92D89B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4582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32683-98DA-4E7B-BB99-16D6C15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E938E9-976E-4ED0-AF63-E348C84E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F9AFC-DEAC-403E-AB1C-8EF2E8E4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ADA74-A4D3-4FDF-A502-8816422D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A1DAD-0103-45D1-A2D0-F240E2CE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046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1E8C3F-8302-46BA-8AE9-3C2716D7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DC0D6B-556D-419D-965E-979C2A0F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0B411-FF20-4EF7-A99C-1F279C36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73424-8ED9-47AA-B432-6F2B393C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B535D-CEC0-48C2-B5A3-F488125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374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1F3C-048F-4F55-BDF3-A8E9FB23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FB8A2-CFC1-4AE8-9DFF-A780C040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7F048-04BE-47AD-A30A-96767A8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0AD7E-8DA2-457D-8698-3B59D3B4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B764F-DB63-46F1-8B31-ACDDCCE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707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5C12D-A3C4-48F7-8A0A-5F627174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38C7D-644B-47D9-82C5-05726029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0335A-68C7-446B-89C5-8FE1762D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DE1B6-89CC-4801-9463-03440AE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C2480-CCD2-43C7-9AF5-E1120C5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102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B339C-2147-465D-90F0-D763855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4A084-302F-4AAB-810F-BCFFEEFF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FF116-22A2-4F8C-8C07-A7AA5408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754F9-05B4-48BB-8A2B-02830BE7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E271B-8747-4080-ADBE-96CF3B08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9028D-03C1-4367-AA6D-95DC3EBC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750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1D784-3E6A-47ED-A70E-C48B9EF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71040-3956-4CAD-A228-FE89446A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39B54-D863-4F39-8ADC-AAC0DD0F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1BB4E3-5A51-4112-BEA6-7ED1138AF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5B20E3-7655-4839-AEFC-19ABF7670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3B7879-01D4-474C-AFFE-CA59CC1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CE890-075D-4DAC-9C4B-5040897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A14BEF-ABB8-4890-81DF-8AB5360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792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AC4B-0F87-4FAC-A157-C95B758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E8EE1C-8278-46E4-B605-ABDADA5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EC159A-6DB4-4CE4-8F3E-89503EC9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664E0C-2428-4431-98F4-2E77FF8C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953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A1B8E0-DAA0-4EC8-AEFF-9C01213F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433BA-AF08-40AA-A181-76B59490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1F0343-FF75-45CF-89A4-9641AA26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495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42FE3-D3E1-4A4A-967E-277A7402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275D-FFD3-44E2-8E7B-1E95D3CC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ED07C-F168-4B92-8A8E-4BF8BDEC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E2818-FD53-4848-AF30-76FC5CFE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0C8BB-9552-4DC8-A1F7-0ECE44E4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BD675-DFC1-4F9A-96B1-20413FD1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7428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BCD2-7CCC-443E-AB90-E5A0BED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5213E2-883A-4C97-8127-9A1E9D58D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8678AA-2C2F-4877-9377-B6F974E2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2AE52F-2F32-4F64-AD06-B6C87908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4F356F-CCF4-4F20-924E-1F732E13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CA618-9377-4FC0-8EAC-35546BF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9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30FC79-EE93-4C3A-8B57-377E9E43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5D5E6-A294-4B51-9ACC-F7F1542F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ACC74-D8A4-45B7-90B4-B96AC8C2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F1E0-B66F-40FC-A322-BCCE8A47E528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CB825-7477-4965-AA1E-4E04911C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0FAD9-C82F-4885-840F-8B99712F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13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38CFCDE8-E3C2-98B0-F10B-B48A0541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C62A98F-570E-4A50-8D58-893102520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DB0DC0-0A85-4841-A965-6E0FE6D07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D3BDFC-ACED-43F4-8885-20DE097FA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EA429F5-3110-4468-9F99-7935CBF92E98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KqqV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+QMAAMkCAADUPQAAZwsAAAAAAAAmAAAACAAAAAEAAAAAAAAA"/>
              </a:ext>
            </a:extLst>
          </p:cNvSpPr>
          <p:nvPr/>
        </p:nvSpPr>
        <p:spPr>
          <a:xfrm>
            <a:off x="5779656" y="108789"/>
            <a:ext cx="5843140" cy="1001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en-us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Sumário </a:t>
            </a:r>
          </a:p>
        </p:txBody>
      </p:sp>
      <p:sp>
        <p:nvSpPr>
          <p:cNvPr id="2" name="Google Shape;148;p19">
            <a:extLst>
              <a:ext uri="{FF2B5EF4-FFF2-40B4-BE49-F238E27FC236}">
                <a16:creationId xmlns:a16="http://schemas.microsoft.com/office/drawing/2014/main" id="{EA185D82-CC28-CF9A-58F0-F6A414407FF9}"/>
              </a:ext>
            </a:extLst>
          </p:cNvPr>
          <p:cNvSpPr txBox="1">
            <a:spLocks noGrp="1"/>
          </p:cNvSpPr>
          <p:nvPr/>
        </p:nvSpPr>
        <p:spPr>
          <a:xfrm>
            <a:off x="2380506" y="1814256"/>
            <a:ext cx="89472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1 - Status do </a:t>
            </a:r>
            <a:r>
              <a:rPr lang="en-US" sz="3200" b="1" err="1"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;</a:t>
            </a:r>
            <a:endParaRPr lang="pt-BR" sz="3200" b="1" cap="none">
              <a:latin typeface="Arial"/>
              <a:ea typeface="Arial"/>
              <a:cs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2 - Fase de </a:t>
            </a:r>
            <a:r>
              <a:rPr lang="en-US" sz="3200" b="1" cap="none" err="1"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3 a 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3200" b="1" cap="none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200" b="1" cap="none" err="1">
                <a:latin typeface="Arial"/>
                <a:ea typeface="Arial"/>
                <a:cs typeface="Arial"/>
                <a:sym typeface="Arial"/>
              </a:rPr>
              <a:t>Detalhamento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3200" b="1" err="1"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;</a:t>
            </a:r>
            <a:endParaRPr lang="en-US" sz="3200" b="1" dirty="0">
              <a:latin typeface="Arial"/>
              <a:ea typeface="Arial"/>
              <a:cs typeface="Arial"/>
            </a:endParaRPr>
          </a:p>
          <a:p>
            <a:pPr marL="0" indent="0">
              <a:buSzPts val="3200"/>
              <a:buNone/>
            </a:pPr>
            <a:r>
              <a:rPr lang="en-US" sz="3200" b="1" dirty="0">
                <a:latin typeface="Arial"/>
                <a:cs typeface="Arial"/>
              </a:rPr>
              <a:t>6 – Metas;</a:t>
            </a:r>
          </a:p>
        </p:txBody>
      </p:sp>
      <p:sp>
        <p:nvSpPr>
          <p:cNvPr id="7" name="Google Shape;156;p20">
            <a:extLst>
              <a:ext uri="{FF2B5EF4-FFF2-40B4-BE49-F238E27FC236}">
                <a16:creationId xmlns:a16="http://schemas.microsoft.com/office/drawing/2014/main" id="{603A8FAA-EAB2-F4D1-C82E-3ADF71414204}"/>
              </a:ext>
            </a:extLst>
          </p:cNvPr>
          <p:cNvSpPr/>
          <p:nvPr/>
        </p:nvSpPr>
        <p:spPr>
          <a:xfrm>
            <a:off x="5226339" y="-1430424"/>
            <a:ext cx="1747520" cy="1042670"/>
          </a:xfrm>
          <a:prstGeom prst="rightArrow">
            <a:avLst>
              <a:gd name="adj1" fmla="val 50000"/>
              <a:gd name="adj2" fmla="val 4609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7;p20">
            <a:extLst>
              <a:ext uri="{FF2B5EF4-FFF2-40B4-BE49-F238E27FC236}">
                <a16:creationId xmlns:a16="http://schemas.microsoft.com/office/drawing/2014/main" id="{5E518428-1E6E-8577-E560-2B00B5511EDF}"/>
              </a:ext>
            </a:extLst>
          </p:cNvPr>
          <p:cNvSpPr/>
          <p:nvPr/>
        </p:nvSpPr>
        <p:spPr>
          <a:xfrm>
            <a:off x="208973" y="-2400069"/>
            <a:ext cx="399097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3200" b="1">
                <a:solidFill>
                  <a:schemeClr val="dk1"/>
                </a:solidFill>
              </a:rPr>
              <a:t>3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58;p20">
            <a:extLst>
              <a:ext uri="{FF2B5EF4-FFF2-40B4-BE49-F238E27FC236}">
                <a16:creationId xmlns:a16="http://schemas.microsoft.com/office/drawing/2014/main" id="{ECA04A8E-3A8C-5F02-6DAB-A204047C9E2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214530" y="1238567"/>
            <a:ext cx="2639124" cy="21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9;p20">
            <a:extLst>
              <a:ext uri="{FF2B5EF4-FFF2-40B4-BE49-F238E27FC236}">
                <a16:creationId xmlns:a16="http://schemas.microsoft.com/office/drawing/2014/main" id="{C828BEE6-AC34-1C68-A934-CA8A4566C14D}"/>
              </a:ext>
            </a:extLst>
          </p:cNvPr>
          <p:cNvSpPr/>
          <p:nvPr/>
        </p:nvSpPr>
        <p:spPr>
          <a:xfrm>
            <a:off x="6368838" y="-1811867"/>
            <a:ext cx="399097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3200" b="1">
                <a:solidFill>
                  <a:schemeClr val="dk1"/>
                </a:solidFill>
              </a:rPr>
              <a:t>4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160;p20" descr="Uma imagem contendo no interior, recipiente, pequeno, mesa&#10;&#10;Descrição gerada automaticamente">
            <a:extLst>
              <a:ext uri="{FF2B5EF4-FFF2-40B4-BE49-F238E27FC236}">
                <a16:creationId xmlns:a16="http://schemas.microsoft.com/office/drawing/2014/main" id="{769718A7-1D67-F0DC-F50A-C9F8D6D4C02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83859" y="-3707331"/>
            <a:ext cx="2130874" cy="22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61;p20" descr="Uma imagem contendo mesa, de madeira, rosa, tábua&#10;&#10;Descrição gerada automaticamente">
            <a:extLst>
              <a:ext uri="{FF2B5EF4-FFF2-40B4-BE49-F238E27FC236}">
                <a16:creationId xmlns:a16="http://schemas.microsoft.com/office/drawing/2014/main" id="{B20B4142-2D7B-0E05-4EBF-EF3FE4EF98F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7992" r="17992"/>
          <a:stretch/>
        </p:blipFill>
        <p:spPr>
          <a:xfrm>
            <a:off x="13580523" y="2211284"/>
            <a:ext cx="1747525" cy="242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62;p20">
            <a:extLst>
              <a:ext uri="{FF2B5EF4-FFF2-40B4-BE49-F238E27FC236}">
                <a16:creationId xmlns:a16="http://schemas.microsoft.com/office/drawing/2014/main" id="{04710F32-0AD6-A937-7C00-85DD5E0AF19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36414" y="7495789"/>
            <a:ext cx="1848575" cy="2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63;p20">
            <a:extLst>
              <a:ext uri="{FF2B5EF4-FFF2-40B4-BE49-F238E27FC236}">
                <a16:creationId xmlns:a16="http://schemas.microsoft.com/office/drawing/2014/main" id="{A67496C6-1EA7-5567-6019-D196437E7C6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954343" y="3918165"/>
            <a:ext cx="2771775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14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FCDC411-1817-9870-3190-BCF1AA6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4199C7-176C-4E55-805D-280BBB356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C0FD582-9EB4-4EBC-A71E-9C7C10BA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23E4A36-0494-460A-853B-F141D2F8E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0DFDC9C-221A-4C1C-9F91-D295657AC120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5448627" y="-3721030"/>
            <a:ext cx="7633335" cy="1400810"/>
          </a:xfrm>
        </p:spPr>
        <p:txBody>
          <a:bodyPr/>
          <a:lstStyle/>
          <a:p>
            <a:pPr>
              <a:defRPr lang="pt-br" b="1" cap="none"/>
            </a:pPr>
            <a:r>
              <a:rPr dirty="0"/>
              <a:t>Fase de Desenvolvimento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8A285DE-6216-F702-A32C-FA7DF4C7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2591F9-A6E6-2A4F-8C85-0DCC0521A176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O0S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GgUAALEKAAAkPAAAgCQAAAAAAAAmAAAACAAAAD0QAAAAAAAA"/>
              </a:ext>
            </a:extLst>
          </p:cNvSpPr>
          <p:nvPr/>
        </p:nvSpPr>
        <p:spPr>
          <a:xfrm>
            <a:off x="-7883693" y="2587020"/>
            <a:ext cx="4695711" cy="1953733"/>
          </a:xfrm>
          <a:prstGeom prst="rect">
            <a:avLst/>
          </a:prstGeo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en-us"/>
            </a:pPr>
            <a:r>
              <a:rPr lang="en-us" sz="3500" dirty="0"/>
              <a:t>1. </a:t>
            </a:r>
            <a:r>
              <a:rPr lang="en-us" sz="3500" dirty="0" err="1"/>
              <a:t>Idealização</a:t>
            </a:r>
            <a:r>
              <a:rPr lang="en-us" sz="3500" dirty="0"/>
              <a:t> e </a:t>
            </a:r>
            <a:r>
              <a:rPr lang="en-us" sz="3500" dirty="0" err="1"/>
              <a:t>requisitos</a:t>
            </a:r>
            <a:r>
              <a:rPr lang="en-us" sz="3500" dirty="0"/>
              <a:t>;</a:t>
            </a:r>
            <a:r>
              <a:rPr lang="en-us" sz="4300" dirty="0"/>
              <a:t> </a:t>
            </a:r>
            <a:endParaRPr lang="en-us" sz="4800" dirty="0"/>
          </a:p>
          <a:p>
            <a:pPr marL="0" indent="0">
              <a:buFont typeface="Arial" panose="020B0604020202020204" pitchFamily="34" charset="0"/>
              <a:buNone/>
              <a:defRPr lang="en-us" sz="3600" cap="none"/>
            </a:pPr>
            <a:r>
              <a:rPr lang="en-us" sz="3500" dirty="0"/>
              <a:t>2. Design;</a:t>
            </a:r>
            <a:endParaRPr lang="en-us" sz="35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4800" b="1" err="1">
                <a:solidFill>
                  <a:schemeClr val="accent1">
                    <a:lumMod val="75000"/>
                  </a:schemeClr>
                </a:solidFill>
              </a:rPr>
              <a:t>Prototipagem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e testes;</a:t>
            </a:r>
            <a:endParaRPr lang="en-us" sz="48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3500" dirty="0"/>
              <a:t>4. </a:t>
            </a:r>
            <a:r>
              <a:rPr lang="en-us" sz="3500" dirty="0" err="1"/>
              <a:t>Finalização</a:t>
            </a:r>
            <a:r>
              <a:rPr lang="en-us" sz="3500" dirty="0"/>
              <a:t> do </a:t>
            </a:r>
            <a:r>
              <a:rPr lang="en-us" sz="3500" dirty="0" err="1"/>
              <a:t>projeto</a:t>
            </a:r>
            <a:r>
              <a:rPr lang="en-us" sz="3500" dirty="0"/>
              <a:t>;</a:t>
            </a:r>
            <a:br>
              <a:rPr lang="en-us" dirty="0"/>
            </a:br>
            <a:endParaRPr lang="pt-br" sz="4400" dirty="0"/>
          </a:p>
        </p:txBody>
      </p:sp>
      <p:sp>
        <p:nvSpPr>
          <p:cNvPr id="4" name="Google Shape;156;p20">
            <a:extLst>
              <a:ext uri="{FF2B5EF4-FFF2-40B4-BE49-F238E27FC236}">
                <a16:creationId xmlns:a16="http://schemas.microsoft.com/office/drawing/2014/main" id="{A19E1D41-6C6C-B46A-5231-C2906675C2C9}"/>
              </a:ext>
            </a:extLst>
          </p:cNvPr>
          <p:cNvSpPr/>
          <p:nvPr/>
        </p:nvSpPr>
        <p:spPr>
          <a:xfrm>
            <a:off x="4879975" y="3118485"/>
            <a:ext cx="1747520" cy="1042670"/>
          </a:xfrm>
          <a:prstGeom prst="rightArrow">
            <a:avLst>
              <a:gd name="adj1" fmla="val 50000"/>
              <a:gd name="adj2" fmla="val 4609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7;p20">
            <a:extLst>
              <a:ext uri="{FF2B5EF4-FFF2-40B4-BE49-F238E27FC236}">
                <a16:creationId xmlns:a16="http://schemas.microsoft.com/office/drawing/2014/main" id="{8D22E12E-76B0-FD72-FE02-2E510D1A349F}"/>
              </a:ext>
            </a:extLst>
          </p:cNvPr>
          <p:cNvSpPr/>
          <p:nvPr/>
        </p:nvSpPr>
        <p:spPr>
          <a:xfrm>
            <a:off x="139700" y="116840"/>
            <a:ext cx="399097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3200" b="1">
                <a:solidFill>
                  <a:schemeClr val="dk1"/>
                </a:solidFill>
              </a:rPr>
              <a:t>3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8;p20">
            <a:extLst>
              <a:ext uri="{FF2B5EF4-FFF2-40B4-BE49-F238E27FC236}">
                <a16:creationId xmlns:a16="http://schemas.microsoft.com/office/drawing/2014/main" id="{1EACCE94-4AD7-838D-2B1D-E6D144C3CFD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107" y="765203"/>
            <a:ext cx="3678214" cy="2980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Google Shape;159;p20">
            <a:extLst>
              <a:ext uri="{FF2B5EF4-FFF2-40B4-BE49-F238E27FC236}">
                <a16:creationId xmlns:a16="http://schemas.microsoft.com/office/drawing/2014/main" id="{62758D54-166E-23D1-122A-B5B402FC9D3E}"/>
              </a:ext>
            </a:extLst>
          </p:cNvPr>
          <p:cNvSpPr/>
          <p:nvPr/>
        </p:nvSpPr>
        <p:spPr>
          <a:xfrm>
            <a:off x="6263005" y="146050"/>
            <a:ext cx="399097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3200" b="1">
                <a:solidFill>
                  <a:schemeClr val="dk1"/>
                </a:solidFill>
              </a:rPr>
              <a:t>4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160;p20">
            <a:extLst>
              <a:ext uri="{FF2B5EF4-FFF2-40B4-BE49-F238E27FC236}">
                <a16:creationId xmlns:a16="http://schemas.microsoft.com/office/drawing/2014/main" id="{65425F85-0297-C454-647E-0AD0CA823D4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2041" y="703033"/>
            <a:ext cx="2488783" cy="2570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Google Shape;161;p20">
            <a:extLst>
              <a:ext uri="{FF2B5EF4-FFF2-40B4-BE49-F238E27FC236}">
                <a16:creationId xmlns:a16="http://schemas.microsoft.com/office/drawing/2014/main" id="{8ECEFE35-EB39-27C4-090F-32A319FD451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7992" r="17992"/>
          <a:stretch/>
        </p:blipFill>
        <p:spPr>
          <a:xfrm>
            <a:off x="8904615" y="1333829"/>
            <a:ext cx="3063706" cy="3901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Google Shape;162;p20">
            <a:extLst>
              <a:ext uri="{FF2B5EF4-FFF2-40B4-BE49-F238E27FC236}">
                <a16:creationId xmlns:a16="http://schemas.microsoft.com/office/drawing/2014/main" id="{124ACE97-D704-5D6E-4633-EC950518C36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8232" y="3431789"/>
            <a:ext cx="2275756" cy="3301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Google Shape;163;p20">
            <a:extLst>
              <a:ext uri="{FF2B5EF4-FFF2-40B4-BE49-F238E27FC236}">
                <a16:creationId xmlns:a16="http://schemas.microsoft.com/office/drawing/2014/main" id="{624D0327-1FF2-BD15-4DC1-194C0A18A6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33475" y="3848893"/>
            <a:ext cx="3418320" cy="2880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832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D2D0C94-4D5D-47EB-9C78-F5E3BECD5C45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/>
          <a:lstStyle/>
          <a:p>
            <a:pPr>
              <a:defRPr lang="pt-br" b="1" cap="none"/>
            </a:pPr>
            <a:r>
              <a:rPr dirty="0"/>
              <a:t>Fase de Desenvolvimento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C842019-CEA2-42E1-BB92-36A0485A3CE6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O0S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GgUAALEKAAAkPAAAgCQAAAAAAAAmAAAACAAAAD0QAAAAAAAA"/>
              </a:ext>
            </a:extLst>
          </p:cNvSpPr>
          <p:nvPr/>
        </p:nvSpPr>
        <p:spPr>
          <a:xfrm>
            <a:off x="3333946" y="1525217"/>
            <a:ext cx="6931743" cy="3415273"/>
          </a:xfrm>
          <a:prstGeom prst="rect">
            <a:avLst/>
          </a:prstGeo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en-us"/>
            </a:pPr>
            <a:r>
              <a:rPr lang="en-us" sz="3500" dirty="0"/>
              <a:t>1. </a:t>
            </a:r>
            <a:r>
              <a:rPr lang="en-us" sz="3500" dirty="0" err="1"/>
              <a:t>Idealização</a:t>
            </a:r>
            <a:r>
              <a:rPr lang="en-us" sz="3500" dirty="0"/>
              <a:t> e </a:t>
            </a:r>
            <a:r>
              <a:rPr lang="en-us" sz="3500" dirty="0" err="1"/>
              <a:t>requisitos</a:t>
            </a:r>
            <a:r>
              <a:rPr lang="en-us" sz="3500" dirty="0"/>
              <a:t>;</a:t>
            </a:r>
            <a:r>
              <a:rPr lang="en-us" sz="4300" dirty="0"/>
              <a:t> </a:t>
            </a:r>
            <a:endParaRPr lang="en-us" sz="4800" dirty="0"/>
          </a:p>
          <a:p>
            <a:pPr marL="0" indent="0">
              <a:buFont typeface="Arial" panose="020B0604020202020204" pitchFamily="34" charset="0"/>
              <a:buNone/>
              <a:defRPr lang="en-us" sz="3600" cap="none"/>
            </a:pPr>
            <a:r>
              <a:rPr lang="en-us" sz="3500" dirty="0"/>
              <a:t>2. Design;</a:t>
            </a:r>
            <a:endParaRPr lang="en-us" sz="35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3500" dirty="0"/>
              <a:t>3. </a:t>
            </a:r>
            <a:r>
              <a:rPr lang="en-us" sz="3500" err="1"/>
              <a:t>Prototipagem</a:t>
            </a:r>
            <a:r>
              <a:rPr lang="en-us" sz="3500" dirty="0"/>
              <a:t> e testes;</a:t>
            </a:r>
            <a:endParaRPr lang="en-us" sz="3500"/>
          </a:p>
          <a:p>
            <a:pPr marL="0" indent="0">
              <a:buNone/>
              <a:defRPr lang="en-us"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Finalização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</a:rPr>
              <a:t>projeto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lang="en-us"/>
            </a:pPr>
            <a:r>
              <a:rPr lang="en-us" sz="3500" dirty="0"/>
              <a:t>5. </a:t>
            </a:r>
            <a:r>
              <a:rPr lang="en-us" sz="3500" dirty="0" err="1"/>
              <a:t>Encerramento</a:t>
            </a:r>
            <a:r>
              <a:rPr lang="en-us" sz="3500"/>
              <a:t> do Projeto;</a:t>
            </a:r>
            <a:br>
              <a:rPr lang="en-us" dirty="0"/>
            </a:br>
            <a:endParaRPr lang="pt-br" sz="4400">
              <a:cs typeface="Calibri"/>
            </a:endParaRPr>
          </a:p>
        </p:txBody>
      </p:sp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56CD4255-B624-5727-17E4-F26717C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2</a:t>
            </a:r>
          </a:p>
        </p:txBody>
      </p:sp>
      <p:pic>
        <p:nvPicPr>
          <p:cNvPr id="3" name="Google Shape;179;p22">
            <a:extLst>
              <a:ext uri="{FF2B5EF4-FFF2-40B4-BE49-F238E27FC236}">
                <a16:creationId xmlns:a16="http://schemas.microsoft.com/office/drawing/2014/main" id="{5CA47713-0426-E687-838E-BD5BC4A5996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488977" y="-3158486"/>
            <a:ext cx="5348551" cy="5697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78;p22">
            <a:extLst>
              <a:ext uri="{FF2B5EF4-FFF2-40B4-BE49-F238E27FC236}">
                <a16:creationId xmlns:a16="http://schemas.microsoft.com/office/drawing/2014/main" id="{4AF2B39E-9D9C-62FA-1C99-E96861B46371}"/>
              </a:ext>
            </a:extLst>
          </p:cNvPr>
          <p:cNvSpPr txBox="1"/>
          <p:nvPr/>
        </p:nvSpPr>
        <p:spPr>
          <a:xfrm>
            <a:off x="13482318" y="2709660"/>
            <a:ext cx="49326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MÓDULO DE ENCAPSULAMENTO</a:t>
            </a:r>
            <a:endParaRPr lang="pt-BR" sz="3600" b="1" i="0" u="none" strike="noStrike" cap="none">
              <a:solidFill>
                <a:schemeClr val="dk1"/>
              </a:solidFill>
              <a:ea typeface="Century Gothic"/>
              <a:cs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IMPRESSO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F97F0E2-8800-E77E-CFDA-8AAF85AA312A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6441112" y="-3972278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en-US" sz="2800" b="1" dirty="0" err="1">
                <a:solidFill>
                  <a:schemeClr val="dk1"/>
                </a:solidFill>
                <a:latin typeface="Arial"/>
                <a:cs typeface="Arial"/>
              </a:rPr>
              <a:t>Detalhamento</a:t>
            </a:r>
            <a:r>
              <a:rPr lang="en-US" sz="2800" b="1" dirty="0">
                <a:solidFill>
                  <a:schemeClr val="dk1"/>
                </a:solidFill>
                <a:latin typeface="Arial"/>
                <a:cs typeface="Arial"/>
              </a:rPr>
              <a:t> do 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cs typeface="Arial"/>
              </a:rPr>
              <a:t>Encapsulamento</a:t>
            </a:r>
            <a:endParaRPr lang="pt-br" sz="4000" b="1" dirty="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9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56CD4255-B624-5727-17E4-F26717C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3</a:t>
            </a:r>
          </a:p>
        </p:txBody>
      </p:sp>
      <p:sp>
        <p:nvSpPr>
          <p:cNvPr id="12" name="Google Shape;178;p22">
            <a:extLst>
              <a:ext uri="{FF2B5EF4-FFF2-40B4-BE49-F238E27FC236}">
                <a16:creationId xmlns:a16="http://schemas.microsoft.com/office/drawing/2014/main" id="{52F2A3B2-18EC-338F-6E3C-BF84FC2DFDEB}"/>
              </a:ext>
            </a:extLst>
          </p:cNvPr>
          <p:cNvSpPr txBox="1"/>
          <p:nvPr/>
        </p:nvSpPr>
        <p:spPr>
          <a:xfrm>
            <a:off x="7259320" y="2825115"/>
            <a:ext cx="49326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MÓDULO DE ENCAPSULAMENTO</a:t>
            </a:r>
            <a:endParaRPr lang="pt-BR" sz="3600" b="1" i="0" u="none" strike="noStrike" cap="none">
              <a:solidFill>
                <a:schemeClr val="dk1"/>
              </a:solidFill>
              <a:ea typeface="Century Gothic"/>
              <a:cs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IMPRESSO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5" name="Google Shape;179;p22">
            <a:extLst>
              <a:ext uri="{FF2B5EF4-FFF2-40B4-BE49-F238E27FC236}">
                <a16:creationId xmlns:a16="http://schemas.microsoft.com/office/drawing/2014/main" id="{C5A6C75C-D13D-C868-BED3-077AF7BF3FC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12" y="1162856"/>
            <a:ext cx="5348551" cy="5697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Google Shape;186;p23" descr="Uma imagem contendo mesa, pessoa, rosa, menina&#10;&#10;Descrição gerada automaticamente">
            <a:extLst>
              <a:ext uri="{FF2B5EF4-FFF2-40B4-BE49-F238E27FC236}">
                <a16:creationId xmlns:a16="http://schemas.microsoft.com/office/drawing/2014/main" id="{08A7AF34-0060-D4E1-90C8-A45A30F78BC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7992" r="17992"/>
          <a:stretch/>
        </p:blipFill>
        <p:spPr>
          <a:xfrm>
            <a:off x="-6471732" y="245351"/>
            <a:ext cx="4358625" cy="604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5;p23">
            <a:extLst>
              <a:ext uri="{FF2B5EF4-FFF2-40B4-BE49-F238E27FC236}">
                <a16:creationId xmlns:a16="http://schemas.microsoft.com/office/drawing/2014/main" id="{C9FAD98F-9D20-A61D-3B57-09D56E8EA5FA}"/>
              </a:ext>
            </a:extLst>
          </p:cNvPr>
          <p:cNvSpPr txBox="1"/>
          <p:nvPr/>
        </p:nvSpPr>
        <p:spPr>
          <a:xfrm>
            <a:off x="12764526" y="3379825"/>
            <a:ext cx="3463800" cy="2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</a:rPr>
              <a:t>ALINHAMENTO DAS PEÇAS IMPRESSAS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560D66A-27F1-BBA2-233A-671FDE2D7A65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Detalhamento</a:t>
            </a: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 do </a:t>
            </a: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Encapsulamento</a:t>
            </a:r>
            <a:endParaRPr sz="4000" dirty="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9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56CD4255-B624-5727-17E4-F26717C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4</a:t>
            </a:r>
          </a:p>
        </p:txBody>
      </p:sp>
      <p:sp>
        <p:nvSpPr>
          <p:cNvPr id="2" name="Google Shape;185;p23">
            <a:extLst>
              <a:ext uri="{FF2B5EF4-FFF2-40B4-BE49-F238E27FC236}">
                <a16:creationId xmlns:a16="http://schemas.microsoft.com/office/drawing/2014/main" id="{95FCF596-D41C-5204-15EA-1B36F8D8069D}"/>
              </a:ext>
            </a:extLst>
          </p:cNvPr>
          <p:cNvSpPr txBox="1"/>
          <p:nvPr/>
        </p:nvSpPr>
        <p:spPr>
          <a:xfrm>
            <a:off x="8007799" y="2490825"/>
            <a:ext cx="3463800" cy="2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</a:rPr>
              <a:t>ALINHAMENTO DAS PEÇAS IMPRESSAS</a:t>
            </a:r>
          </a:p>
        </p:txBody>
      </p:sp>
      <p:pic>
        <p:nvPicPr>
          <p:cNvPr id="3" name="Google Shape;186;p23">
            <a:extLst>
              <a:ext uri="{FF2B5EF4-FFF2-40B4-BE49-F238E27FC236}">
                <a16:creationId xmlns:a16="http://schemas.microsoft.com/office/drawing/2014/main" id="{E642F73D-59A2-D3EF-D444-58CA018519A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992" r="17992"/>
          <a:stretch/>
        </p:blipFill>
        <p:spPr>
          <a:xfrm>
            <a:off x="697996" y="1122804"/>
            <a:ext cx="5397715" cy="572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CFDC7234-831F-54D0-7FF3-2C6BD8403EAB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Detalhamento</a:t>
            </a: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 do </a:t>
            </a: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Encapsulamento</a:t>
            </a:r>
            <a:endParaRPr sz="4000" dirty="0" err="1">
              <a:solidFill>
                <a:schemeClr val="dk1"/>
              </a:solidFill>
            </a:endParaRPr>
          </a:p>
        </p:txBody>
      </p:sp>
      <p:sp>
        <p:nvSpPr>
          <p:cNvPr id="21" name="Google Shape;192;p24">
            <a:extLst>
              <a:ext uri="{FF2B5EF4-FFF2-40B4-BE49-F238E27FC236}">
                <a16:creationId xmlns:a16="http://schemas.microsoft.com/office/drawing/2014/main" id="{80A58F57-9BA9-E823-32F3-500A18B64770}"/>
              </a:ext>
            </a:extLst>
          </p:cNvPr>
          <p:cNvSpPr txBox="1"/>
          <p:nvPr/>
        </p:nvSpPr>
        <p:spPr>
          <a:xfrm>
            <a:off x="12416832" y="3056342"/>
            <a:ext cx="4955881" cy="25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600"/>
            </a:pPr>
            <a:r>
              <a:rPr lang="en-US" sz="2600" b="1" dirty="0" err="1">
                <a:solidFill>
                  <a:schemeClr val="dk1"/>
                </a:solidFill>
              </a:rPr>
              <a:t>Prévia</a:t>
            </a:r>
            <a:r>
              <a:rPr lang="en-US" sz="2600" b="1" dirty="0">
                <a:solidFill>
                  <a:schemeClr val="dk1"/>
                </a:solidFill>
              </a:rPr>
              <a:t> de </a:t>
            </a:r>
            <a:r>
              <a:rPr lang="en-US" sz="2600" b="1" dirty="0" err="1">
                <a:solidFill>
                  <a:schemeClr val="dk1"/>
                </a:solidFill>
              </a:rPr>
              <a:t>Encapsulamento</a:t>
            </a:r>
            <a:r>
              <a:rPr lang="en-US" sz="2600" b="1" dirty="0">
                <a:solidFill>
                  <a:schemeClr val="dk1"/>
                </a:solidFill>
              </a:rPr>
              <a:t> </a:t>
            </a:r>
            <a:r>
              <a:rPr lang="en-US" sz="2600" b="1" dirty="0" err="1">
                <a:solidFill>
                  <a:schemeClr val="dk1"/>
                </a:solidFill>
              </a:rPr>
              <a:t>Montado</a:t>
            </a:r>
            <a:endParaRPr lang="en-US" sz="2600" b="1" dirty="0">
              <a:solidFill>
                <a:schemeClr val="dk1"/>
              </a:solidFill>
            </a:endParaRPr>
          </a:p>
        </p:txBody>
      </p:sp>
      <p:pic>
        <p:nvPicPr>
          <p:cNvPr id="23" name="Google Shape;193;p24" descr="Uma imagem contendo rosa, mesa, caixa, pequeno&#10;&#10;Descrição gerada automaticamente">
            <a:extLst>
              <a:ext uri="{FF2B5EF4-FFF2-40B4-BE49-F238E27FC236}">
                <a16:creationId xmlns:a16="http://schemas.microsoft.com/office/drawing/2014/main" id="{E7653BF9-3788-51BA-769A-B2407FB50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112966" y="1042073"/>
            <a:ext cx="4563386" cy="5593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3187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56CD4255-B624-5727-17E4-F26717C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5</a:t>
            </a:r>
          </a:p>
        </p:txBody>
      </p:sp>
      <p:sp>
        <p:nvSpPr>
          <p:cNvPr id="7" name="Google Shape;192;p24">
            <a:extLst>
              <a:ext uri="{FF2B5EF4-FFF2-40B4-BE49-F238E27FC236}">
                <a16:creationId xmlns:a16="http://schemas.microsoft.com/office/drawing/2014/main" id="{484789E6-E642-17FE-772F-84414C535A80}"/>
              </a:ext>
            </a:extLst>
          </p:cNvPr>
          <p:cNvSpPr txBox="1"/>
          <p:nvPr/>
        </p:nvSpPr>
        <p:spPr>
          <a:xfrm>
            <a:off x="6828832" y="3079433"/>
            <a:ext cx="4955881" cy="25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600"/>
            </a:pPr>
            <a:r>
              <a:rPr lang="en-US" sz="2600" b="1" dirty="0" err="1">
                <a:solidFill>
                  <a:schemeClr val="dk1"/>
                </a:solidFill>
              </a:rPr>
              <a:t>Prévia</a:t>
            </a:r>
            <a:r>
              <a:rPr lang="en-US" sz="2600" b="1" dirty="0">
                <a:solidFill>
                  <a:schemeClr val="dk1"/>
                </a:solidFill>
              </a:rPr>
              <a:t> de </a:t>
            </a:r>
            <a:r>
              <a:rPr lang="en-US" sz="2600" b="1" dirty="0" err="1">
                <a:solidFill>
                  <a:schemeClr val="dk1"/>
                </a:solidFill>
              </a:rPr>
              <a:t>Encapsulamento</a:t>
            </a:r>
            <a:r>
              <a:rPr lang="en-US" sz="2600" b="1" dirty="0">
                <a:solidFill>
                  <a:schemeClr val="dk1"/>
                </a:solidFill>
              </a:rPr>
              <a:t> </a:t>
            </a:r>
            <a:r>
              <a:rPr lang="en-US" sz="2600" b="1" dirty="0" err="1">
                <a:solidFill>
                  <a:schemeClr val="dk1"/>
                </a:solidFill>
              </a:rPr>
              <a:t>Montado</a:t>
            </a:r>
            <a:endParaRPr lang="en-US" sz="2600" b="1" dirty="0">
              <a:solidFill>
                <a:schemeClr val="dk1"/>
              </a:solidFill>
            </a:endParaRPr>
          </a:p>
        </p:txBody>
      </p:sp>
      <p:pic>
        <p:nvPicPr>
          <p:cNvPr id="9" name="Google Shape;193;p24">
            <a:extLst>
              <a:ext uri="{FF2B5EF4-FFF2-40B4-BE49-F238E27FC236}">
                <a16:creationId xmlns:a16="http://schemas.microsoft.com/office/drawing/2014/main" id="{7445B219-7450-2898-FAFA-508CCAA160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8579" y="1134437"/>
            <a:ext cx="4563386" cy="5593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Google Shape;192;p24">
            <a:extLst>
              <a:ext uri="{FF2B5EF4-FFF2-40B4-BE49-F238E27FC236}">
                <a16:creationId xmlns:a16="http://schemas.microsoft.com/office/drawing/2014/main" id="{7743A674-33C4-5FF8-DEC8-DFBDAB9BA167}"/>
              </a:ext>
            </a:extLst>
          </p:cNvPr>
          <p:cNvSpPr txBox="1"/>
          <p:nvPr/>
        </p:nvSpPr>
        <p:spPr>
          <a:xfrm>
            <a:off x="-6494900" y="2178470"/>
            <a:ext cx="4955881" cy="25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dk1"/>
              </a:buClr>
              <a:buSzPts val="2600"/>
              <a:buChar char="•"/>
            </a:pPr>
            <a:r>
              <a:rPr lang="en-US" sz="2600" b="1" dirty="0" err="1">
                <a:solidFill>
                  <a:schemeClr val="dk1"/>
                </a:solidFill>
              </a:rPr>
              <a:t>Melhorias</a:t>
            </a:r>
            <a:r>
              <a:rPr lang="en-US" sz="2600" b="1" dirty="0">
                <a:solidFill>
                  <a:schemeClr val="dk1"/>
                </a:solidFill>
              </a:rPr>
              <a:t> </a:t>
            </a:r>
            <a:r>
              <a:rPr lang="en-US" sz="2600" b="1" dirty="0" err="1">
                <a:solidFill>
                  <a:schemeClr val="dk1"/>
                </a:solidFill>
              </a:rPr>
              <a:t>Elétricas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SzPts val="2600"/>
              <a:buChar char="•"/>
            </a:pPr>
            <a:r>
              <a:rPr lang="en-US" sz="2600" b="1" dirty="0">
                <a:solidFill>
                  <a:schemeClr val="dk1"/>
                </a:solidFill>
              </a:rPr>
              <a:t>Produto </a:t>
            </a:r>
            <a:r>
              <a:rPr lang="en-US" sz="2600" b="1" err="1">
                <a:solidFill>
                  <a:schemeClr val="dk1"/>
                </a:solidFill>
              </a:rPr>
              <a:t>Montado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SzPts val="2600"/>
              <a:buChar char="•"/>
            </a:pPr>
            <a:r>
              <a:rPr lang="en-US" sz="2600" b="1" err="1">
                <a:solidFill>
                  <a:schemeClr val="dk1"/>
                </a:solidFill>
              </a:rPr>
              <a:t>Encerramento</a:t>
            </a:r>
            <a:r>
              <a:rPr lang="en-US" sz="2600" b="1" dirty="0">
                <a:solidFill>
                  <a:schemeClr val="dk1"/>
                </a:solidFill>
              </a:rPr>
              <a:t> do </a:t>
            </a:r>
            <a:r>
              <a:rPr lang="en-US" sz="2600" b="1" err="1">
                <a:solidFill>
                  <a:schemeClr val="dk1"/>
                </a:solidFill>
              </a:rPr>
              <a:t>Projeto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3DB55CD-6EB1-02F1-3664-15A38EE3D437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4880111" y="-2111095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pt-br" b="1" cap="none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METAS</a:t>
            </a:r>
            <a:endParaRPr lang="pt-BR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8B7DB48-711B-CD87-6F8E-67B6CD90B0C4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Detalhamento</a:t>
            </a: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 do </a:t>
            </a:r>
            <a:r>
              <a:rPr lang="en-US" sz="2800" dirty="0" err="1">
                <a:solidFill>
                  <a:schemeClr val="dk1"/>
                </a:solidFill>
                <a:latin typeface="Arial"/>
                <a:cs typeface="Arial"/>
              </a:rPr>
              <a:t>Encapsulamento</a:t>
            </a:r>
            <a:endParaRPr sz="4000" dirty="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03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56CD4255-B624-5727-17E4-F26717C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42" y="6366376"/>
            <a:ext cx="2743200" cy="365125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6</a:t>
            </a:r>
          </a:p>
        </p:txBody>
      </p:sp>
      <p:sp>
        <p:nvSpPr>
          <p:cNvPr id="7" name="Google Shape;192;p24">
            <a:extLst>
              <a:ext uri="{FF2B5EF4-FFF2-40B4-BE49-F238E27FC236}">
                <a16:creationId xmlns:a16="http://schemas.microsoft.com/office/drawing/2014/main" id="{484789E6-E642-17FE-772F-84414C535A80}"/>
              </a:ext>
            </a:extLst>
          </p:cNvPr>
          <p:cNvSpPr txBox="1"/>
          <p:nvPr/>
        </p:nvSpPr>
        <p:spPr>
          <a:xfrm>
            <a:off x="3826736" y="2005288"/>
            <a:ext cx="4955881" cy="25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dk1"/>
              </a:buClr>
              <a:buSzPts val="2600"/>
              <a:buChar char="•"/>
            </a:pPr>
            <a:r>
              <a:rPr lang="en-US" sz="2600" b="1" dirty="0" err="1">
                <a:solidFill>
                  <a:schemeClr val="dk1"/>
                </a:solidFill>
              </a:rPr>
              <a:t>Melhorias</a:t>
            </a:r>
            <a:r>
              <a:rPr lang="en-US" sz="2600" b="1" dirty="0">
                <a:solidFill>
                  <a:schemeClr val="dk1"/>
                </a:solidFill>
              </a:rPr>
              <a:t> </a:t>
            </a:r>
            <a:r>
              <a:rPr lang="en-US" sz="2600" b="1" dirty="0" err="1">
                <a:solidFill>
                  <a:schemeClr val="dk1"/>
                </a:solidFill>
              </a:rPr>
              <a:t>Elétricas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SzPts val="2600"/>
              <a:buChar char="•"/>
            </a:pPr>
            <a:r>
              <a:rPr lang="en-US" sz="2600" b="1" dirty="0">
                <a:solidFill>
                  <a:schemeClr val="dk1"/>
                </a:solidFill>
              </a:rPr>
              <a:t>Produto </a:t>
            </a:r>
            <a:r>
              <a:rPr lang="en-US" sz="2600" b="1" err="1">
                <a:solidFill>
                  <a:schemeClr val="dk1"/>
                </a:solidFill>
              </a:rPr>
              <a:t>Montado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SzPts val="2600"/>
              <a:buChar char="•"/>
            </a:pPr>
            <a:r>
              <a:rPr lang="en-US" sz="2600" b="1" err="1">
                <a:solidFill>
                  <a:schemeClr val="dk1"/>
                </a:solidFill>
              </a:rPr>
              <a:t>Encerramento</a:t>
            </a:r>
            <a:r>
              <a:rPr lang="en-US" sz="2600" b="1" dirty="0">
                <a:solidFill>
                  <a:schemeClr val="dk1"/>
                </a:solidFill>
              </a:rPr>
              <a:t> do </a:t>
            </a:r>
            <a:r>
              <a:rPr lang="en-US" sz="2600" b="1" err="1">
                <a:solidFill>
                  <a:schemeClr val="dk1"/>
                </a:solidFill>
              </a:rPr>
              <a:t>Projeto</a:t>
            </a:r>
            <a:r>
              <a:rPr lang="en-US" sz="2600" b="1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3036DC2-E8EC-B2D9-2EAF-97B576007741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4972475" y="59450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pt-br" b="1" cap="none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</a:rPr>
              <a:t>METAS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49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Fase de Desenvolvimento</vt:lpstr>
      <vt:lpstr>Fase de Desenvolvimento</vt:lpstr>
      <vt:lpstr>Detalhamento do Encapsulamento</vt:lpstr>
      <vt:lpstr>Detalhamento do Encapsulamento</vt:lpstr>
      <vt:lpstr>Detalhamento do Encapsulamento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802</cp:revision>
  <dcterms:created xsi:type="dcterms:W3CDTF">2024-05-06T12:16:41Z</dcterms:created>
  <dcterms:modified xsi:type="dcterms:W3CDTF">2024-06-07T04:16:12Z</dcterms:modified>
</cp:coreProperties>
</file>