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5"/>
  </p:notesMasterIdLst>
  <p:sldIdLst>
    <p:sldId id="257" r:id="rId2"/>
    <p:sldId id="260" r:id="rId3"/>
    <p:sldId id="280" r:id="rId4"/>
    <p:sldId id="261" r:id="rId5"/>
    <p:sldId id="262" r:id="rId6"/>
    <p:sldId id="281"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259" r:id="rId53"/>
    <p:sldId id="258" r:id="rId5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867015-ACFB-4507-89DD-5908B80B4EF4}" v="1282" dt="2023-08-20T16:05:02.440"/>
    <p1510:client id="{85C23748-025E-4ACB-BEC9-8480B520A30E}" v="6" dt="2023-08-21T14:34:57.297"/>
    <p1510:client id="{8A4D3977-50E3-4AB9-AE05-49EADD23B17B}" v="5" dt="2023-08-21T18:14:49.1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82" d="100"/>
          <a:sy n="82" d="100"/>
        </p:scale>
        <p:origin x="5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hyperlink" Target="http://www.os161.org/" TargetMode="Externa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3" Type="http://schemas.openxmlformats.org/officeDocument/2006/relationships/hyperlink" Target="http://www.os161.org/" TargetMode="External"/><Relationship Id="rId7" Type="http://schemas.openxmlformats.org/officeDocument/2006/relationships/image" Target="../media/image27.sv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02362-3D01-45E9-8FCD-91AF06AC06CA}"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95B74B8E-BF46-45F0-AA3B-9B8C7AADD9FC}">
      <dgm:prSet/>
      <dgm:spPr/>
      <dgm:t>
        <a:bodyPr/>
        <a:lstStyle/>
        <a:p>
          <a:pPr>
            <a:lnSpc>
              <a:spcPct val="100000"/>
            </a:lnSpc>
            <a:defRPr b="1"/>
          </a:pPr>
          <a:r>
            <a:rPr lang="it-IT" dirty="0"/>
            <a:t>Sources:</a:t>
          </a:r>
          <a:endParaRPr lang="en-US" dirty="0"/>
        </a:p>
      </dgm:t>
    </dgm:pt>
    <dgm:pt modelId="{3E9CDF75-3AB8-4574-BACE-ED72C5E53600}" type="parTrans" cxnId="{53BCA0E3-BBF6-49E7-93C6-A284EB7D4BFF}">
      <dgm:prSet/>
      <dgm:spPr/>
      <dgm:t>
        <a:bodyPr/>
        <a:lstStyle/>
        <a:p>
          <a:endParaRPr lang="en-US"/>
        </a:p>
      </dgm:t>
    </dgm:pt>
    <dgm:pt modelId="{CEABFF2F-9FE8-4AC1-84E2-F6B170E22884}" type="sibTrans" cxnId="{53BCA0E3-BBF6-49E7-93C6-A284EB7D4BFF}">
      <dgm:prSet/>
      <dgm:spPr/>
      <dgm:t>
        <a:bodyPr/>
        <a:lstStyle/>
        <a:p>
          <a:endParaRPr lang="en-US"/>
        </a:p>
      </dgm:t>
    </dgm:pt>
    <dgm:pt modelId="{A02FBFA1-55E3-4427-B85E-2B2F75E64DBB}">
      <dgm:prSet/>
      <dgm:spPr/>
      <dgm:t>
        <a:bodyPr/>
        <a:lstStyle/>
        <a:p>
          <a:pPr>
            <a:lnSpc>
              <a:spcPct val="100000"/>
            </a:lnSpc>
          </a:pPr>
          <a:r>
            <a:rPr lang="it-IT" dirty="0" err="1"/>
            <a:t>MentOS</a:t>
          </a:r>
          <a:r>
            <a:rPr lang="it-IT" dirty="0"/>
            <a:t>: </a:t>
          </a:r>
          <a:r>
            <a:rPr lang="it-IT" u="sng" dirty="0">
              <a:latin typeface="Calibri"/>
              <a:ea typeface="Calibri"/>
              <a:cs typeface="Calibri"/>
              <a:hlinkClick xmlns:r="http://schemas.openxmlformats.org/officeDocument/2006/relationships" r:id="" action="ppaction://noaction"/>
            </a:rPr>
            <a:t>https://mentos-team.github.io/doc/doxygen/index.html</a:t>
          </a:r>
          <a:endParaRPr lang="it-IT" dirty="0">
            <a:solidFill>
              <a:srgbClr val="000000"/>
            </a:solidFill>
            <a:latin typeface="Calibri"/>
            <a:ea typeface="Calibri"/>
            <a:cs typeface="Calibri"/>
          </a:endParaRPr>
        </a:p>
      </dgm:t>
    </dgm:pt>
    <dgm:pt modelId="{28031501-72A1-43B1-84B9-44E65E8E79D9}" type="parTrans" cxnId="{6EF86B2F-23DA-47BD-8F11-D380C05CD9E3}">
      <dgm:prSet/>
      <dgm:spPr/>
      <dgm:t>
        <a:bodyPr/>
        <a:lstStyle/>
        <a:p>
          <a:endParaRPr lang="en-US"/>
        </a:p>
      </dgm:t>
    </dgm:pt>
    <dgm:pt modelId="{6D3E68DF-5005-4D84-BA29-4164ED5E0AEE}" type="sibTrans" cxnId="{6EF86B2F-23DA-47BD-8F11-D380C05CD9E3}">
      <dgm:prSet/>
      <dgm:spPr/>
      <dgm:t>
        <a:bodyPr/>
        <a:lstStyle/>
        <a:p>
          <a:endParaRPr lang="en-US"/>
        </a:p>
      </dgm:t>
    </dgm:pt>
    <dgm:pt modelId="{149CD3D9-2729-499A-9636-D5BBAF36C25B}">
      <dgm:prSet/>
      <dgm:spPr/>
      <dgm:t>
        <a:bodyPr/>
        <a:lstStyle/>
        <a:p>
          <a:pPr>
            <a:lnSpc>
              <a:spcPct val="100000"/>
            </a:lnSpc>
          </a:pPr>
          <a:r>
            <a:rPr lang="it-IT" dirty="0"/>
            <a:t>OS/161: </a:t>
          </a:r>
          <a:r>
            <a:rPr lang="it-IT" dirty="0">
              <a:hlinkClick xmlns:r="http://schemas.openxmlformats.org/officeDocument/2006/relationships" r:id="rId1"/>
            </a:rPr>
            <a:t>http://www.os161.org/</a:t>
          </a:r>
          <a:endParaRPr lang="en-US" dirty="0"/>
        </a:p>
      </dgm:t>
    </dgm:pt>
    <dgm:pt modelId="{1180C461-0801-46FC-87CA-FB120ADEDB14}" type="parTrans" cxnId="{D90ADE93-E24B-462B-986C-21973C0879A7}">
      <dgm:prSet/>
      <dgm:spPr/>
      <dgm:t>
        <a:bodyPr/>
        <a:lstStyle/>
        <a:p>
          <a:endParaRPr lang="en-US"/>
        </a:p>
      </dgm:t>
    </dgm:pt>
    <dgm:pt modelId="{E2606232-A06F-469D-AB61-9A8BA6C4546B}" type="sibTrans" cxnId="{D90ADE93-E24B-462B-986C-21973C0879A7}">
      <dgm:prSet/>
      <dgm:spPr/>
      <dgm:t>
        <a:bodyPr/>
        <a:lstStyle/>
        <a:p>
          <a:endParaRPr lang="en-US"/>
        </a:p>
      </dgm:t>
    </dgm:pt>
    <dgm:pt modelId="{CD0C2B99-AD72-484B-B771-69921F3C0E41}">
      <dgm:prSet/>
      <dgm:spPr/>
      <dgm:t>
        <a:bodyPr/>
        <a:lstStyle/>
        <a:p>
          <a:pPr>
            <a:lnSpc>
              <a:spcPct val="100000"/>
            </a:lnSpc>
          </a:pPr>
          <a:r>
            <a:rPr lang="it-IT" dirty="0"/>
            <a:t>Linux Kernel: “</a:t>
          </a:r>
          <a:r>
            <a:rPr lang="it-IT" dirty="0" err="1"/>
            <a:t>Understanding</a:t>
          </a:r>
          <a:r>
            <a:rPr lang="it-IT" dirty="0"/>
            <a:t> the Linux Kernel, Third Edition 3rd Edition”, M. Cesati, D. P. Bovet</a:t>
          </a:r>
          <a:endParaRPr lang="en-US" dirty="0"/>
        </a:p>
      </dgm:t>
    </dgm:pt>
    <dgm:pt modelId="{155E0981-2C9E-4AA7-931C-ED74F7E1346D}" type="parTrans" cxnId="{1F14AF1B-E209-436C-9362-DCF4AE65A04C}">
      <dgm:prSet/>
      <dgm:spPr/>
      <dgm:t>
        <a:bodyPr/>
        <a:lstStyle/>
        <a:p>
          <a:endParaRPr lang="en-US"/>
        </a:p>
      </dgm:t>
    </dgm:pt>
    <dgm:pt modelId="{A3F54CF2-7820-4BA9-A656-85F2005DB8FB}" type="sibTrans" cxnId="{1F14AF1B-E209-436C-9362-DCF4AE65A04C}">
      <dgm:prSet/>
      <dgm:spPr/>
      <dgm:t>
        <a:bodyPr/>
        <a:lstStyle/>
        <a:p>
          <a:endParaRPr lang="en-US"/>
        </a:p>
      </dgm:t>
    </dgm:pt>
    <dgm:pt modelId="{130B7427-C1A4-45B7-8912-D7A7B73722BD}">
      <dgm:prSet/>
      <dgm:spPr/>
      <dgm:t>
        <a:bodyPr/>
        <a:lstStyle/>
        <a:p>
          <a:pPr>
            <a:lnSpc>
              <a:spcPct val="100000"/>
            </a:lnSpc>
            <a:defRPr b="1"/>
          </a:pPr>
          <a:r>
            <a:rPr lang="it-IT" dirty="0"/>
            <a:t>Credits and Thanks:</a:t>
          </a:r>
          <a:r>
            <a:rPr lang="it-IT" dirty="0">
              <a:latin typeface="Gill Sans MT" panose="020B0502020104020203"/>
            </a:rPr>
            <a:t> </a:t>
          </a:r>
          <a:endParaRPr lang="en-US" dirty="0"/>
        </a:p>
      </dgm:t>
    </dgm:pt>
    <dgm:pt modelId="{8740D98B-6865-4452-92EB-0D014A3BFE5B}" type="parTrans" cxnId="{934D39DF-4D3B-4AC2-8B4E-4B093B81D8B7}">
      <dgm:prSet/>
      <dgm:spPr/>
      <dgm:t>
        <a:bodyPr/>
        <a:lstStyle/>
        <a:p>
          <a:endParaRPr lang="en-US"/>
        </a:p>
      </dgm:t>
    </dgm:pt>
    <dgm:pt modelId="{6DC4EF41-0FE5-4875-9FC3-E4C137B69871}" type="sibTrans" cxnId="{934D39DF-4D3B-4AC2-8B4E-4B093B81D8B7}">
      <dgm:prSet/>
      <dgm:spPr/>
      <dgm:t>
        <a:bodyPr/>
        <a:lstStyle/>
        <a:p>
          <a:endParaRPr lang="en-US"/>
        </a:p>
      </dgm:t>
    </dgm:pt>
    <dgm:pt modelId="{6BE5200B-71AE-4D2A-963B-06BAA8E50666}">
      <dgm:prSet/>
      <dgm:spPr/>
      <dgm:t>
        <a:bodyPr/>
        <a:lstStyle/>
        <a:p>
          <a:pPr>
            <a:lnSpc>
              <a:spcPct val="100000"/>
            </a:lnSpc>
          </a:pPr>
          <a:r>
            <a:rPr lang="it-IT" dirty="0" err="1"/>
            <a:t>All</a:t>
          </a:r>
          <a:r>
            <a:rPr lang="it-IT" dirty="0"/>
            <a:t> of the </a:t>
          </a:r>
          <a:r>
            <a:rPr lang="it-IT" dirty="0" err="1">
              <a:latin typeface="Gill Sans MT" panose="020B0502020104020203"/>
            </a:rPr>
            <a:t>previous</a:t>
          </a:r>
          <a:endParaRPr lang="en-US" dirty="0" err="1"/>
        </a:p>
      </dgm:t>
    </dgm:pt>
    <dgm:pt modelId="{371B3EDB-E72F-48F0-8D5C-8AA3477B073A}" type="parTrans" cxnId="{56481BC8-EDC1-4281-AE0D-DC9EF93EB24F}">
      <dgm:prSet/>
      <dgm:spPr/>
      <dgm:t>
        <a:bodyPr/>
        <a:lstStyle/>
        <a:p>
          <a:endParaRPr lang="en-US"/>
        </a:p>
      </dgm:t>
    </dgm:pt>
    <dgm:pt modelId="{7EA2334F-C227-46C9-BF30-57320895FF24}" type="sibTrans" cxnId="{56481BC8-EDC1-4281-AE0D-DC9EF93EB24F}">
      <dgm:prSet/>
      <dgm:spPr/>
      <dgm:t>
        <a:bodyPr/>
        <a:lstStyle/>
        <a:p>
          <a:endParaRPr lang="en-US"/>
        </a:p>
      </dgm:t>
    </dgm:pt>
    <dgm:pt modelId="{92571C8D-64DD-4E80-AC21-5D63DE3A4DC5}">
      <dgm:prSet/>
      <dgm:spPr/>
      <dgm:t>
        <a:bodyPr/>
        <a:lstStyle/>
        <a:p>
          <a:pPr>
            <a:lnSpc>
              <a:spcPct val="100000"/>
            </a:lnSpc>
            <a:defRPr b="1"/>
          </a:pPr>
          <a:r>
            <a:rPr lang="it-IT" dirty="0"/>
            <a:t>Copyright </a:t>
          </a:r>
          <a:r>
            <a:rPr lang="it-IT" dirty="0" err="1"/>
            <a:t>Licence</a:t>
          </a:r>
          <a:r>
            <a:rPr lang="it-IT" dirty="0"/>
            <a:t>:</a:t>
          </a:r>
          <a:r>
            <a:rPr lang="it-IT" dirty="0">
              <a:latin typeface="Gill Sans MT" panose="020B0502020104020203"/>
            </a:rPr>
            <a:t> </a:t>
          </a:r>
          <a:endParaRPr lang="en-US" dirty="0">
            <a:latin typeface="Gill Sans MT" panose="020B0502020104020203"/>
          </a:endParaRPr>
        </a:p>
      </dgm:t>
    </dgm:pt>
    <dgm:pt modelId="{ABCCAA1B-FCCE-455B-A276-7B856A861EDB}" type="parTrans" cxnId="{C7762CF1-F41A-493A-A80C-E29D8F1701E3}">
      <dgm:prSet/>
      <dgm:spPr/>
      <dgm:t>
        <a:bodyPr/>
        <a:lstStyle/>
        <a:p>
          <a:endParaRPr lang="en-US"/>
        </a:p>
      </dgm:t>
    </dgm:pt>
    <dgm:pt modelId="{1854FF51-4B82-436E-AC45-8EDADCB9CAC4}" type="sibTrans" cxnId="{C7762CF1-F41A-493A-A80C-E29D8F1701E3}">
      <dgm:prSet/>
      <dgm:spPr/>
      <dgm:t>
        <a:bodyPr/>
        <a:lstStyle/>
        <a:p>
          <a:endParaRPr lang="en-US"/>
        </a:p>
      </dgm:t>
    </dgm:pt>
    <dgm:pt modelId="{60138E9A-DF95-419E-9451-A9A42E0D79B4}">
      <dgm:prSet phldr="0"/>
      <dgm:spPr/>
      <dgm:t>
        <a:bodyPr/>
        <a:lstStyle/>
        <a:p>
          <a:pPr>
            <a:lnSpc>
              <a:spcPct val="100000"/>
            </a:lnSpc>
          </a:pPr>
          <a:r>
            <a:rPr lang="it-IT" dirty="0"/>
            <a:t>Creative Commons CC2023</a:t>
          </a:r>
          <a:endParaRPr lang="en-US" dirty="0"/>
        </a:p>
      </dgm:t>
    </dgm:pt>
    <dgm:pt modelId="{6827D8B6-8C7D-47A7-B2C7-B7297F3A1F9F}" type="parTrans" cxnId="{F484269C-45AB-429E-8DB9-1F2A249EF38B}">
      <dgm:prSet/>
      <dgm:spPr/>
    </dgm:pt>
    <dgm:pt modelId="{6A4F8AA3-F477-48A6-97CE-D5CFDBFF5A2D}" type="sibTrans" cxnId="{F484269C-45AB-429E-8DB9-1F2A249EF38B}">
      <dgm:prSet/>
      <dgm:spPr/>
      <dgm:t>
        <a:bodyPr/>
        <a:lstStyle/>
        <a:p>
          <a:endParaRPr lang="en-US"/>
        </a:p>
      </dgm:t>
    </dgm:pt>
    <dgm:pt modelId="{9B1339B0-6FBF-4CAC-B8C1-2D1F819B7EE0}" type="pres">
      <dgm:prSet presAssocID="{73D02362-3D01-45E9-8FCD-91AF06AC06CA}" presName="root" presStyleCnt="0">
        <dgm:presLayoutVars>
          <dgm:dir/>
          <dgm:resizeHandles val="exact"/>
        </dgm:presLayoutVars>
      </dgm:prSet>
      <dgm:spPr/>
    </dgm:pt>
    <dgm:pt modelId="{7F15EA1D-9F93-4846-9733-A640DE2410C9}" type="pres">
      <dgm:prSet presAssocID="{95B74B8E-BF46-45F0-AA3B-9B8C7AADD9FC}" presName="compNode" presStyleCnt="0"/>
      <dgm:spPr/>
    </dgm:pt>
    <dgm:pt modelId="{B195A37D-6F68-4BB5-9A52-C325D8F9AB41}" type="pres">
      <dgm:prSet presAssocID="{95B74B8E-BF46-45F0-AA3B-9B8C7AADD9FC}"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Processore"/>
        </a:ext>
      </dgm:extLst>
    </dgm:pt>
    <dgm:pt modelId="{9F2B8B30-3009-4EF4-9980-CCA4392DB54F}" type="pres">
      <dgm:prSet presAssocID="{95B74B8E-BF46-45F0-AA3B-9B8C7AADD9FC}" presName="iconSpace" presStyleCnt="0"/>
      <dgm:spPr/>
    </dgm:pt>
    <dgm:pt modelId="{38D61B99-C922-44AE-B054-45726B824B12}" type="pres">
      <dgm:prSet presAssocID="{95B74B8E-BF46-45F0-AA3B-9B8C7AADD9FC}" presName="parTx" presStyleLbl="revTx" presStyleIdx="0" presStyleCnt="6">
        <dgm:presLayoutVars>
          <dgm:chMax val="0"/>
          <dgm:chPref val="0"/>
        </dgm:presLayoutVars>
      </dgm:prSet>
      <dgm:spPr/>
    </dgm:pt>
    <dgm:pt modelId="{B97BA402-A986-4FFD-8DC5-3DD3B3318A87}" type="pres">
      <dgm:prSet presAssocID="{95B74B8E-BF46-45F0-AA3B-9B8C7AADD9FC}" presName="txSpace" presStyleCnt="0"/>
      <dgm:spPr/>
    </dgm:pt>
    <dgm:pt modelId="{5FFBE124-ABE7-4DE1-984E-C9A839FD4089}" type="pres">
      <dgm:prSet presAssocID="{95B74B8E-BF46-45F0-AA3B-9B8C7AADD9FC}" presName="desTx" presStyleLbl="revTx" presStyleIdx="1" presStyleCnt="6">
        <dgm:presLayoutVars/>
      </dgm:prSet>
      <dgm:spPr/>
    </dgm:pt>
    <dgm:pt modelId="{D00451B2-376A-4AAB-B66B-22CF3C1B30C9}" type="pres">
      <dgm:prSet presAssocID="{CEABFF2F-9FE8-4AC1-84E2-F6B170E22884}" presName="sibTrans" presStyleCnt="0"/>
      <dgm:spPr/>
    </dgm:pt>
    <dgm:pt modelId="{3180FDE2-7329-4CB1-91B7-669D2AC3EDB9}" type="pres">
      <dgm:prSet presAssocID="{130B7427-C1A4-45B7-8912-D7A7B73722BD}" presName="compNode" presStyleCnt="0"/>
      <dgm:spPr/>
    </dgm:pt>
    <dgm:pt modelId="{D056E12C-C0C6-43A5-B70D-6F013F07B5A2}" type="pres">
      <dgm:prSet presAssocID="{130B7427-C1A4-45B7-8912-D7A7B73722BD}"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Thumbs Up Sign"/>
        </a:ext>
      </dgm:extLst>
    </dgm:pt>
    <dgm:pt modelId="{670C6FEB-2F63-4861-AAC2-97966ABD18B9}" type="pres">
      <dgm:prSet presAssocID="{130B7427-C1A4-45B7-8912-D7A7B73722BD}" presName="iconSpace" presStyleCnt="0"/>
      <dgm:spPr/>
    </dgm:pt>
    <dgm:pt modelId="{A03846A4-9C94-4128-82C8-C2146248D8FE}" type="pres">
      <dgm:prSet presAssocID="{130B7427-C1A4-45B7-8912-D7A7B73722BD}" presName="parTx" presStyleLbl="revTx" presStyleIdx="2" presStyleCnt="6">
        <dgm:presLayoutVars>
          <dgm:chMax val="0"/>
          <dgm:chPref val="0"/>
        </dgm:presLayoutVars>
      </dgm:prSet>
      <dgm:spPr/>
    </dgm:pt>
    <dgm:pt modelId="{0151948B-47EE-470B-86DF-B3D918A8BAD5}" type="pres">
      <dgm:prSet presAssocID="{130B7427-C1A4-45B7-8912-D7A7B73722BD}" presName="txSpace" presStyleCnt="0"/>
      <dgm:spPr/>
    </dgm:pt>
    <dgm:pt modelId="{420765C4-FDE2-4FC0-84F0-F871DDBF974B}" type="pres">
      <dgm:prSet presAssocID="{130B7427-C1A4-45B7-8912-D7A7B73722BD}" presName="desTx" presStyleLbl="revTx" presStyleIdx="3" presStyleCnt="6">
        <dgm:presLayoutVars/>
      </dgm:prSet>
      <dgm:spPr/>
    </dgm:pt>
    <dgm:pt modelId="{7CECFA15-1C7A-4095-9747-BE7279297D33}" type="pres">
      <dgm:prSet presAssocID="{6DC4EF41-0FE5-4875-9FC3-E4C137B69871}" presName="sibTrans" presStyleCnt="0"/>
      <dgm:spPr/>
    </dgm:pt>
    <dgm:pt modelId="{AF1FD9D5-AAC3-46C1-ADE0-AEC3D6334CD2}" type="pres">
      <dgm:prSet presAssocID="{92571C8D-64DD-4E80-AC21-5D63DE3A4DC5}" presName="compNode" presStyleCnt="0"/>
      <dgm:spPr/>
    </dgm:pt>
    <dgm:pt modelId="{5CD93740-B453-4613-BA78-AAA1E9F828BE}" type="pres">
      <dgm:prSet presAssocID="{92571C8D-64DD-4E80-AC21-5D63DE3A4DC5}"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artelletto"/>
        </a:ext>
      </dgm:extLst>
    </dgm:pt>
    <dgm:pt modelId="{7D195786-549D-4ACA-8B47-F4F2B1E96058}" type="pres">
      <dgm:prSet presAssocID="{92571C8D-64DD-4E80-AC21-5D63DE3A4DC5}" presName="iconSpace" presStyleCnt="0"/>
      <dgm:spPr/>
    </dgm:pt>
    <dgm:pt modelId="{264FA485-238E-4BFD-AB3E-607B9B2E4CF7}" type="pres">
      <dgm:prSet presAssocID="{92571C8D-64DD-4E80-AC21-5D63DE3A4DC5}" presName="parTx" presStyleLbl="revTx" presStyleIdx="4" presStyleCnt="6">
        <dgm:presLayoutVars>
          <dgm:chMax val="0"/>
          <dgm:chPref val="0"/>
        </dgm:presLayoutVars>
      </dgm:prSet>
      <dgm:spPr/>
    </dgm:pt>
    <dgm:pt modelId="{3EC53C7F-7F3B-41A2-8529-F55D1BF53499}" type="pres">
      <dgm:prSet presAssocID="{92571C8D-64DD-4E80-AC21-5D63DE3A4DC5}" presName="txSpace" presStyleCnt="0"/>
      <dgm:spPr/>
    </dgm:pt>
    <dgm:pt modelId="{32AAB3A6-98AD-4721-8B76-ED058B92CA3F}" type="pres">
      <dgm:prSet presAssocID="{92571C8D-64DD-4E80-AC21-5D63DE3A4DC5}" presName="desTx" presStyleLbl="revTx" presStyleIdx="5" presStyleCnt="6">
        <dgm:presLayoutVars/>
      </dgm:prSet>
      <dgm:spPr/>
    </dgm:pt>
  </dgm:ptLst>
  <dgm:cxnLst>
    <dgm:cxn modelId="{F620A01B-021D-4D7D-9358-B4574C6E98DC}" type="presOf" srcId="{A02FBFA1-55E3-4427-B85E-2B2F75E64DBB}" destId="{5FFBE124-ABE7-4DE1-984E-C9A839FD4089}" srcOrd="0" destOrd="0" presId="urn:microsoft.com/office/officeart/2018/5/layout/CenteredIconLabelDescriptionList"/>
    <dgm:cxn modelId="{1F14AF1B-E209-436C-9362-DCF4AE65A04C}" srcId="{95B74B8E-BF46-45F0-AA3B-9B8C7AADD9FC}" destId="{CD0C2B99-AD72-484B-B771-69921F3C0E41}" srcOrd="2" destOrd="0" parTransId="{155E0981-2C9E-4AA7-931C-ED74F7E1346D}" sibTransId="{A3F54CF2-7820-4BA9-A656-85F2005DB8FB}"/>
    <dgm:cxn modelId="{6EF86B2F-23DA-47BD-8F11-D380C05CD9E3}" srcId="{95B74B8E-BF46-45F0-AA3B-9B8C7AADD9FC}" destId="{A02FBFA1-55E3-4427-B85E-2B2F75E64DBB}" srcOrd="0" destOrd="0" parTransId="{28031501-72A1-43B1-84B9-44E65E8E79D9}" sibTransId="{6D3E68DF-5005-4D84-BA29-4164ED5E0AEE}"/>
    <dgm:cxn modelId="{0280A539-006E-488D-886D-8ED58404086E}" type="presOf" srcId="{73D02362-3D01-45E9-8FCD-91AF06AC06CA}" destId="{9B1339B0-6FBF-4CAC-B8C1-2D1F819B7EE0}" srcOrd="0" destOrd="0" presId="urn:microsoft.com/office/officeart/2018/5/layout/CenteredIconLabelDescriptionList"/>
    <dgm:cxn modelId="{89A00946-5057-4266-9C76-1958DED3D8E4}" type="presOf" srcId="{130B7427-C1A4-45B7-8912-D7A7B73722BD}" destId="{A03846A4-9C94-4128-82C8-C2146248D8FE}" srcOrd="0" destOrd="0" presId="urn:microsoft.com/office/officeart/2018/5/layout/CenteredIconLabelDescriptionList"/>
    <dgm:cxn modelId="{3622B98F-EA66-4C0F-835E-011971DD3E78}" type="presOf" srcId="{6BE5200B-71AE-4D2A-963B-06BAA8E50666}" destId="{420765C4-FDE2-4FC0-84F0-F871DDBF974B}" srcOrd="0" destOrd="0" presId="urn:microsoft.com/office/officeart/2018/5/layout/CenteredIconLabelDescriptionList"/>
    <dgm:cxn modelId="{D90ADE93-E24B-462B-986C-21973C0879A7}" srcId="{95B74B8E-BF46-45F0-AA3B-9B8C7AADD9FC}" destId="{149CD3D9-2729-499A-9636-D5BBAF36C25B}" srcOrd="1" destOrd="0" parTransId="{1180C461-0801-46FC-87CA-FB120ADEDB14}" sibTransId="{E2606232-A06F-469D-AB61-9A8BA6C4546B}"/>
    <dgm:cxn modelId="{2A94139C-51BE-4439-BF32-21A811C92762}" type="presOf" srcId="{95B74B8E-BF46-45F0-AA3B-9B8C7AADD9FC}" destId="{38D61B99-C922-44AE-B054-45726B824B12}" srcOrd="0" destOrd="0" presId="urn:microsoft.com/office/officeart/2018/5/layout/CenteredIconLabelDescriptionList"/>
    <dgm:cxn modelId="{F484269C-45AB-429E-8DB9-1F2A249EF38B}" srcId="{92571C8D-64DD-4E80-AC21-5D63DE3A4DC5}" destId="{60138E9A-DF95-419E-9451-A9A42E0D79B4}" srcOrd="0" destOrd="0" parTransId="{6827D8B6-8C7D-47A7-B2C7-B7297F3A1F9F}" sibTransId="{6A4F8AA3-F477-48A6-97CE-D5CFDBFF5A2D}"/>
    <dgm:cxn modelId="{F58C6DAC-EA51-48E2-9A1E-7BBD58E98CFD}" type="presOf" srcId="{CD0C2B99-AD72-484B-B771-69921F3C0E41}" destId="{5FFBE124-ABE7-4DE1-984E-C9A839FD4089}" srcOrd="0" destOrd="2" presId="urn:microsoft.com/office/officeart/2018/5/layout/CenteredIconLabelDescriptionList"/>
    <dgm:cxn modelId="{C43D18B2-0A7F-43D5-AB8F-A1682B99E297}" type="presOf" srcId="{60138E9A-DF95-419E-9451-A9A42E0D79B4}" destId="{32AAB3A6-98AD-4721-8B76-ED058B92CA3F}" srcOrd="0" destOrd="0" presId="urn:microsoft.com/office/officeart/2018/5/layout/CenteredIconLabelDescriptionList"/>
    <dgm:cxn modelId="{EF6B3FB7-549D-46A9-83BA-CE4779EF9308}" type="presOf" srcId="{92571C8D-64DD-4E80-AC21-5D63DE3A4DC5}" destId="{264FA485-238E-4BFD-AB3E-607B9B2E4CF7}" srcOrd="0" destOrd="0" presId="urn:microsoft.com/office/officeart/2018/5/layout/CenteredIconLabelDescriptionList"/>
    <dgm:cxn modelId="{56481BC8-EDC1-4281-AE0D-DC9EF93EB24F}" srcId="{130B7427-C1A4-45B7-8912-D7A7B73722BD}" destId="{6BE5200B-71AE-4D2A-963B-06BAA8E50666}" srcOrd="0" destOrd="0" parTransId="{371B3EDB-E72F-48F0-8D5C-8AA3477B073A}" sibTransId="{7EA2334F-C227-46C9-BF30-57320895FF24}"/>
    <dgm:cxn modelId="{934D39DF-4D3B-4AC2-8B4E-4B093B81D8B7}" srcId="{73D02362-3D01-45E9-8FCD-91AF06AC06CA}" destId="{130B7427-C1A4-45B7-8912-D7A7B73722BD}" srcOrd="1" destOrd="0" parTransId="{8740D98B-6865-4452-92EB-0D014A3BFE5B}" sibTransId="{6DC4EF41-0FE5-4875-9FC3-E4C137B69871}"/>
    <dgm:cxn modelId="{53BCA0E3-BBF6-49E7-93C6-A284EB7D4BFF}" srcId="{73D02362-3D01-45E9-8FCD-91AF06AC06CA}" destId="{95B74B8E-BF46-45F0-AA3B-9B8C7AADD9FC}" srcOrd="0" destOrd="0" parTransId="{3E9CDF75-3AB8-4574-BACE-ED72C5E53600}" sibTransId="{CEABFF2F-9FE8-4AC1-84E2-F6B170E22884}"/>
    <dgm:cxn modelId="{C7762CF1-F41A-493A-A80C-E29D8F1701E3}" srcId="{73D02362-3D01-45E9-8FCD-91AF06AC06CA}" destId="{92571C8D-64DD-4E80-AC21-5D63DE3A4DC5}" srcOrd="2" destOrd="0" parTransId="{ABCCAA1B-FCCE-455B-A276-7B856A861EDB}" sibTransId="{1854FF51-4B82-436E-AC45-8EDADCB9CAC4}"/>
    <dgm:cxn modelId="{3A9DF8F2-5F56-4B2A-BC58-B66F507AF3CE}" type="presOf" srcId="{149CD3D9-2729-499A-9636-D5BBAF36C25B}" destId="{5FFBE124-ABE7-4DE1-984E-C9A839FD4089}" srcOrd="0" destOrd="1" presId="urn:microsoft.com/office/officeart/2018/5/layout/CenteredIconLabelDescriptionList"/>
    <dgm:cxn modelId="{CB58C2D4-BDDE-4158-A661-28E45D12C19A}" type="presParOf" srcId="{9B1339B0-6FBF-4CAC-B8C1-2D1F819B7EE0}" destId="{7F15EA1D-9F93-4846-9733-A640DE2410C9}" srcOrd="0" destOrd="0" presId="urn:microsoft.com/office/officeart/2018/5/layout/CenteredIconLabelDescriptionList"/>
    <dgm:cxn modelId="{D976A633-C514-46D1-BF20-37418E0CDF0B}" type="presParOf" srcId="{7F15EA1D-9F93-4846-9733-A640DE2410C9}" destId="{B195A37D-6F68-4BB5-9A52-C325D8F9AB41}" srcOrd="0" destOrd="0" presId="urn:microsoft.com/office/officeart/2018/5/layout/CenteredIconLabelDescriptionList"/>
    <dgm:cxn modelId="{DE808F57-80DF-432C-A3C3-69EF2983620E}" type="presParOf" srcId="{7F15EA1D-9F93-4846-9733-A640DE2410C9}" destId="{9F2B8B30-3009-4EF4-9980-CCA4392DB54F}" srcOrd="1" destOrd="0" presId="urn:microsoft.com/office/officeart/2018/5/layout/CenteredIconLabelDescriptionList"/>
    <dgm:cxn modelId="{DC3799EB-C07D-44E8-A703-5913D4A12B14}" type="presParOf" srcId="{7F15EA1D-9F93-4846-9733-A640DE2410C9}" destId="{38D61B99-C922-44AE-B054-45726B824B12}" srcOrd="2" destOrd="0" presId="urn:microsoft.com/office/officeart/2018/5/layout/CenteredIconLabelDescriptionList"/>
    <dgm:cxn modelId="{436DC780-3FAA-42E8-97A5-9FC7124A00E8}" type="presParOf" srcId="{7F15EA1D-9F93-4846-9733-A640DE2410C9}" destId="{B97BA402-A986-4FFD-8DC5-3DD3B3318A87}" srcOrd="3" destOrd="0" presId="urn:microsoft.com/office/officeart/2018/5/layout/CenteredIconLabelDescriptionList"/>
    <dgm:cxn modelId="{6BC2CA1F-001C-49C5-B90D-24F8033767E5}" type="presParOf" srcId="{7F15EA1D-9F93-4846-9733-A640DE2410C9}" destId="{5FFBE124-ABE7-4DE1-984E-C9A839FD4089}" srcOrd="4" destOrd="0" presId="urn:microsoft.com/office/officeart/2018/5/layout/CenteredIconLabelDescriptionList"/>
    <dgm:cxn modelId="{CD983F9E-EA40-40B6-B7C6-4A6AE14F7C5E}" type="presParOf" srcId="{9B1339B0-6FBF-4CAC-B8C1-2D1F819B7EE0}" destId="{D00451B2-376A-4AAB-B66B-22CF3C1B30C9}" srcOrd="1" destOrd="0" presId="urn:microsoft.com/office/officeart/2018/5/layout/CenteredIconLabelDescriptionList"/>
    <dgm:cxn modelId="{F8066BD7-FF53-4688-A238-CAC30C132F88}" type="presParOf" srcId="{9B1339B0-6FBF-4CAC-B8C1-2D1F819B7EE0}" destId="{3180FDE2-7329-4CB1-91B7-669D2AC3EDB9}" srcOrd="2" destOrd="0" presId="urn:microsoft.com/office/officeart/2018/5/layout/CenteredIconLabelDescriptionList"/>
    <dgm:cxn modelId="{676F656E-251A-449D-ACBF-D14088D50A2B}" type="presParOf" srcId="{3180FDE2-7329-4CB1-91B7-669D2AC3EDB9}" destId="{D056E12C-C0C6-43A5-B70D-6F013F07B5A2}" srcOrd="0" destOrd="0" presId="urn:microsoft.com/office/officeart/2018/5/layout/CenteredIconLabelDescriptionList"/>
    <dgm:cxn modelId="{945508E7-9DEC-4E60-BB9A-B6CB1AA9A6D3}" type="presParOf" srcId="{3180FDE2-7329-4CB1-91B7-669D2AC3EDB9}" destId="{670C6FEB-2F63-4861-AAC2-97966ABD18B9}" srcOrd="1" destOrd="0" presId="urn:microsoft.com/office/officeart/2018/5/layout/CenteredIconLabelDescriptionList"/>
    <dgm:cxn modelId="{05BA3740-D655-4AE9-861F-706FFD21DFEF}" type="presParOf" srcId="{3180FDE2-7329-4CB1-91B7-669D2AC3EDB9}" destId="{A03846A4-9C94-4128-82C8-C2146248D8FE}" srcOrd="2" destOrd="0" presId="urn:microsoft.com/office/officeart/2018/5/layout/CenteredIconLabelDescriptionList"/>
    <dgm:cxn modelId="{CC58245B-4EBE-40DD-9E07-F9709BEA57BA}" type="presParOf" srcId="{3180FDE2-7329-4CB1-91B7-669D2AC3EDB9}" destId="{0151948B-47EE-470B-86DF-B3D918A8BAD5}" srcOrd="3" destOrd="0" presId="urn:microsoft.com/office/officeart/2018/5/layout/CenteredIconLabelDescriptionList"/>
    <dgm:cxn modelId="{BB101630-8686-4021-AEE8-FCAC9F4B7F5B}" type="presParOf" srcId="{3180FDE2-7329-4CB1-91B7-669D2AC3EDB9}" destId="{420765C4-FDE2-4FC0-84F0-F871DDBF974B}" srcOrd="4" destOrd="0" presId="urn:microsoft.com/office/officeart/2018/5/layout/CenteredIconLabelDescriptionList"/>
    <dgm:cxn modelId="{E8CA29E0-A4E6-4608-BC76-6D2F02493A79}" type="presParOf" srcId="{9B1339B0-6FBF-4CAC-B8C1-2D1F819B7EE0}" destId="{7CECFA15-1C7A-4095-9747-BE7279297D33}" srcOrd="3" destOrd="0" presId="urn:microsoft.com/office/officeart/2018/5/layout/CenteredIconLabelDescriptionList"/>
    <dgm:cxn modelId="{6619712E-58C2-4C24-835F-C8C37215EEE4}" type="presParOf" srcId="{9B1339B0-6FBF-4CAC-B8C1-2D1F819B7EE0}" destId="{AF1FD9D5-AAC3-46C1-ADE0-AEC3D6334CD2}" srcOrd="4" destOrd="0" presId="urn:microsoft.com/office/officeart/2018/5/layout/CenteredIconLabelDescriptionList"/>
    <dgm:cxn modelId="{5DD60598-EA1E-48BE-9E23-D9B1F839F979}" type="presParOf" srcId="{AF1FD9D5-AAC3-46C1-ADE0-AEC3D6334CD2}" destId="{5CD93740-B453-4613-BA78-AAA1E9F828BE}" srcOrd="0" destOrd="0" presId="urn:microsoft.com/office/officeart/2018/5/layout/CenteredIconLabelDescriptionList"/>
    <dgm:cxn modelId="{F700866C-AA89-4F73-AE99-2DF208723FCD}" type="presParOf" srcId="{AF1FD9D5-AAC3-46C1-ADE0-AEC3D6334CD2}" destId="{7D195786-549D-4ACA-8B47-F4F2B1E96058}" srcOrd="1" destOrd="0" presId="urn:microsoft.com/office/officeart/2018/5/layout/CenteredIconLabelDescriptionList"/>
    <dgm:cxn modelId="{9BFB81C7-1D51-44C6-94B3-DCAF066F5253}" type="presParOf" srcId="{AF1FD9D5-AAC3-46C1-ADE0-AEC3D6334CD2}" destId="{264FA485-238E-4BFD-AB3E-607B9B2E4CF7}" srcOrd="2" destOrd="0" presId="urn:microsoft.com/office/officeart/2018/5/layout/CenteredIconLabelDescriptionList"/>
    <dgm:cxn modelId="{AB4FFEFB-272A-478E-8A01-69D8AFC3DB93}" type="presParOf" srcId="{AF1FD9D5-AAC3-46C1-ADE0-AEC3D6334CD2}" destId="{3EC53C7F-7F3B-41A2-8529-F55D1BF53499}" srcOrd="3" destOrd="0" presId="urn:microsoft.com/office/officeart/2018/5/layout/CenteredIconLabelDescriptionList"/>
    <dgm:cxn modelId="{094C1332-8A84-4310-8B98-61F0B09C5656}" type="presParOf" srcId="{AF1FD9D5-AAC3-46C1-ADE0-AEC3D6334CD2}" destId="{32AAB3A6-98AD-4721-8B76-ED058B92CA3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5A37D-6F68-4BB5-9A52-C325D8F9AB41}">
      <dsp:nvSpPr>
        <dsp:cNvPr id="0" name=""/>
        <dsp:cNvSpPr/>
      </dsp:nvSpPr>
      <dsp:spPr>
        <a:xfrm>
          <a:off x="1076801" y="0"/>
          <a:ext cx="1150594" cy="10841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D61B99-C922-44AE-B054-45726B824B12}">
      <dsp:nvSpPr>
        <dsp:cNvPr id="0" name=""/>
        <dsp:cNvSpPr/>
      </dsp:nvSpPr>
      <dsp:spPr>
        <a:xfrm>
          <a:off x="8393" y="1233206"/>
          <a:ext cx="3287411" cy="464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Sources:</a:t>
          </a:r>
          <a:endParaRPr lang="en-US" sz="2700" kern="1200" dirty="0"/>
        </a:p>
      </dsp:txBody>
      <dsp:txXfrm>
        <a:off x="8393" y="1233206"/>
        <a:ext cx="3287411" cy="464644"/>
      </dsp:txXfrm>
    </dsp:sp>
    <dsp:sp modelId="{5FFBE124-ABE7-4DE1-984E-C9A839FD4089}">
      <dsp:nvSpPr>
        <dsp:cNvPr id="0" name=""/>
        <dsp:cNvSpPr/>
      </dsp:nvSpPr>
      <dsp:spPr>
        <a:xfrm>
          <a:off x="8393" y="1767169"/>
          <a:ext cx="3287411" cy="1911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err="1"/>
            <a:t>MentOS</a:t>
          </a:r>
          <a:r>
            <a:rPr lang="it-IT" sz="1700" kern="1200" dirty="0"/>
            <a:t>: </a:t>
          </a:r>
          <a:r>
            <a:rPr lang="it-IT" sz="1700" u="sng" kern="1200" dirty="0">
              <a:latin typeface="Calibri"/>
              <a:ea typeface="Calibri"/>
              <a:cs typeface="Calibri"/>
              <a:hlinkClick xmlns:r="http://schemas.openxmlformats.org/officeDocument/2006/relationships" r:id="" action="ppaction://noaction"/>
            </a:rPr>
            <a:t>https://mentos-team.github.io/doc/doxygen/index.html</a:t>
          </a:r>
          <a:endParaRPr lang="it-IT" sz="1700" kern="1200" dirty="0">
            <a:solidFill>
              <a:srgbClr val="000000"/>
            </a:solidFill>
            <a:latin typeface="Calibri"/>
            <a:ea typeface="Calibri"/>
            <a:cs typeface="Calibri"/>
          </a:endParaRPr>
        </a:p>
        <a:p>
          <a:pPr marL="0" lvl="0" indent="0" algn="ctr" defTabSz="755650">
            <a:lnSpc>
              <a:spcPct val="100000"/>
            </a:lnSpc>
            <a:spcBef>
              <a:spcPct val="0"/>
            </a:spcBef>
            <a:spcAft>
              <a:spcPct val="35000"/>
            </a:spcAft>
            <a:buNone/>
          </a:pPr>
          <a:r>
            <a:rPr lang="it-IT" sz="1700" kern="1200" dirty="0"/>
            <a:t>OS/161: </a:t>
          </a:r>
          <a:r>
            <a:rPr lang="it-IT" sz="1700" kern="1200" dirty="0">
              <a:hlinkClick xmlns:r="http://schemas.openxmlformats.org/officeDocument/2006/relationships" r:id="rId3"/>
            </a:rPr>
            <a:t>http://www.os161.org/</a:t>
          </a:r>
          <a:endParaRPr lang="en-US" sz="1700" kern="1200" dirty="0"/>
        </a:p>
        <a:p>
          <a:pPr marL="0" lvl="0" indent="0" algn="ctr" defTabSz="755650">
            <a:lnSpc>
              <a:spcPct val="100000"/>
            </a:lnSpc>
            <a:spcBef>
              <a:spcPct val="0"/>
            </a:spcBef>
            <a:spcAft>
              <a:spcPct val="35000"/>
            </a:spcAft>
            <a:buNone/>
          </a:pPr>
          <a:r>
            <a:rPr lang="it-IT" sz="1700" kern="1200" dirty="0"/>
            <a:t>Linux Kernel: “</a:t>
          </a:r>
          <a:r>
            <a:rPr lang="it-IT" sz="1700" kern="1200" dirty="0" err="1"/>
            <a:t>Understanding</a:t>
          </a:r>
          <a:r>
            <a:rPr lang="it-IT" sz="1700" kern="1200" dirty="0"/>
            <a:t> the Linux Kernel, Third Edition 3rd Edition”, M. Cesati, D. P. Bovet</a:t>
          </a:r>
          <a:endParaRPr lang="en-US" sz="1700" kern="1200" dirty="0"/>
        </a:p>
      </dsp:txBody>
      <dsp:txXfrm>
        <a:off x="8393" y="1767169"/>
        <a:ext cx="3287411" cy="1911133"/>
      </dsp:txXfrm>
    </dsp:sp>
    <dsp:sp modelId="{D056E12C-C0C6-43A5-B70D-6F013F07B5A2}">
      <dsp:nvSpPr>
        <dsp:cNvPr id="0" name=""/>
        <dsp:cNvSpPr/>
      </dsp:nvSpPr>
      <dsp:spPr>
        <a:xfrm>
          <a:off x="4939510" y="0"/>
          <a:ext cx="1150594" cy="108417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3846A4-9C94-4128-82C8-C2146248D8FE}">
      <dsp:nvSpPr>
        <dsp:cNvPr id="0" name=""/>
        <dsp:cNvSpPr/>
      </dsp:nvSpPr>
      <dsp:spPr>
        <a:xfrm>
          <a:off x="3871101" y="1233206"/>
          <a:ext cx="3287411" cy="464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Credits and Thanks:</a:t>
          </a:r>
          <a:r>
            <a:rPr lang="it-IT" sz="2700" kern="1200" dirty="0">
              <a:latin typeface="Gill Sans MT" panose="020B0502020104020203"/>
            </a:rPr>
            <a:t> </a:t>
          </a:r>
          <a:endParaRPr lang="en-US" sz="2700" kern="1200" dirty="0"/>
        </a:p>
      </dsp:txBody>
      <dsp:txXfrm>
        <a:off x="3871101" y="1233206"/>
        <a:ext cx="3287411" cy="464644"/>
      </dsp:txXfrm>
    </dsp:sp>
    <dsp:sp modelId="{420765C4-FDE2-4FC0-84F0-F871DDBF974B}">
      <dsp:nvSpPr>
        <dsp:cNvPr id="0" name=""/>
        <dsp:cNvSpPr/>
      </dsp:nvSpPr>
      <dsp:spPr>
        <a:xfrm>
          <a:off x="3871101" y="1767169"/>
          <a:ext cx="3287411" cy="1911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err="1"/>
            <a:t>All</a:t>
          </a:r>
          <a:r>
            <a:rPr lang="it-IT" sz="1700" kern="1200" dirty="0"/>
            <a:t> of the </a:t>
          </a:r>
          <a:r>
            <a:rPr lang="it-IT" sz="1700" kern="1200" dirty="0" err="1">
              <a:latin typeface="Gill Sans MT" panose="020B0502020104020203"/>
            </a:rPr>
            <a:t>previous</a:t>
          </a:r>
          <a:endParaRPr lang="en-US" sz="1700" kern="1200" dirty="0" err="1"/>
        </a:p>
      </dsp:txBody>
      <dsp:txXfrm>
        <a:off x="3871101" y="1767169"/>
        <a:ext cx="3287411" cy="1911133"/>
      </dsp:txXfrm>
    </dsp:sp>
    <dsp:sp modelId="{5CD93740-B453-4613-BA78-AAA1E9F828BE}">
      <dsp:nvSpPr>
        <dsp:cNvPr id="0" name=""/>
        <dsp:cNvSpPr/>
      </dsp:nvSpPr>
      <dsp:spPr>
        <a:xfrm>
          <a:off x="8802218" y="0"/>
          <a:ext cx="1150594" cy="1084170"/>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4FA485-238E-4BFD-AB3E-607B9B2E4CF7}">
      <dsp:nvSpPr>
        <dsp:cNvPr id="0" name=""/>
        <dsp:cNvSpPr/>
      </dsp:nvSpPr>
      <dsp:spPr>
        <a:xfrm>
          <a:off x="7733810" y="1233206"/>
          <a:ext cx="3287411" cy="464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it-IT" sz="2700" kern="1200" dirty="0"/>
            <a:t>Copyright </a:t>
          </a:r>
          <a:r>
            <a:rPr lang="it-IT" sz="2700" kern="1200" dirty="0" err="1"/>
            <a:t>Licence</a:t>
          </a:r>
          <a:r>
            <a:rPr lang="it-IT" sz="2700" kern="1200" dirty="0"/>
            <a:t>:</a:t>
          </a:r>
          <a:r>
            <a:rPr lang="it-IT" sz="2700" kern="1200" dirty="0">
              <a:latin typeface="Gill Sans MT" panose="020B0502020104020203"/>
            </a:rPr>
            <a:t> </a:t>
          </a:r>
          <a:endParaRPr lang="en-US" sz="2700" kern="1200" dirty="0">
            <a:latin typeface="Gill Sans MT" panose="020B0502020104020203"/>
          </a:endParaRPr>
        </a:p>
      </dsp:txBody>
      <dsp:txXfrm>
        <a:off x="7733810" y="1233206"/>
        <a:ext cx="3287411" cy="464644"/>
      </dsp:txXfrm>
    </dsp:sp>
    <dsp:sp modelId="{32AAB3A6-98AD-4721-8B76-ED058B92CA3F}">
      <dsp:nvSpPr>
        <dsp:cNvPr id="0" name=""/>
        <dsp:cNvSpPr/>
      </dsp:nvSpPr>
      <dsp:spPr>
        <a:xfrm>
          <a:off x="7733810" y="1767169"/>
          <a:ext cx="3287411" cy="1911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it-IT" sz="1700" kern="1200" dirty="0"/>
            <a:t>Creative Commons CC2023</a:t>
          </a:r>
          <a:endParaRPr lang="en-US" sz="1700" kern="1200" dirty="0"/>
        </a:p>
      </dsp:txBody>
      <dsp:txXfrm>
        <a:off x="7733810" y="1767169"/>
        <a:ext cx="3287411" cy="191113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0CDC-4657-47C7-A0F1-D212428B02E1}" type="datetimeFigureOut">
              <a:t>29/08/2023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63930-1A40-40FF-9FDC-B6CAF1976D69}" type="slidenum">
              <a:t>‹N›</a:t>
            </a:fld>
            <a:endParaRPr lang="it-IT"/>
          </a:p>
        </p:txBody>
      </p:sp>
    </p:spTree>
    <p:extLst>
      <p:ext uri="{BB962C8B-B14F-4D97-AF65-F5344CB8AC3E}">
        <p14:creationId xmlns:p14="http://schemas.microsoft.com/office/powerpoint/2010/main" val="4158083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9DE85E5F-4810-48A4-BB48-64D5F821BD7F}" type="slidenum">
              <a:rPr lang="it-IT" smtClean="0"/>
              <a:t>1</a:t>
            </a:fld>
            <a:endParaRPr lang="it-IT"/>
          </a:p>
        </p:txBody>
      </p:sp>
    </p:spTree>
    <p:extLst>
      <p:ext uri="{BB962C8B-B14F-4D97-AF65-F5344CB8AC3E}">
        <p14:creationId xmlns:p14="http://schemas.microsoft.com/office/powerpoint/2010/main" val="201761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317C824-2132-4BB7-8F95-0CAE4412AE81}" type="slidenum">
              <a:rPr lang="it-IT" noProof="0" smtClean="0"/>
              <a:t>53</a:t>
            </a:fld>
            <a:endParaRPr lang="it-IT" noProof="0"/>
          </a:p>
        </p:txBody>
      </p:sp>
    </p:spTree>
    <p:extLst>
      <p:ext uri="{BB962C8B-B14F-4D97-AF65-F5344CB8AC3E}">
        <p14:creationId xmlns:p14="http://schemas.microsoft.com/office/powerpoint/2010/main" val="180867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1067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14858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947505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72676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676066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89922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35070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11880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90763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41172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64646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585925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mailto:Mattia.oliva@studenti.polito.it" TargetMode="External"/><Relationship Id="rId4" Type="http://schemas.openxmlformats.org/officeDocument/2006/relationships/hyperlink" Target="mailto:Endri.sefa@studenti.polito.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useBgFill="1">
        <p:nvSpPr>
          <p:cNvPr id="85" name="Rectangle 68">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ctrTitle"/>
          </p:nvPr>
        </p:nvSpPr>
        <p:spPr>
          <a:xfrm>
            <a:off x="4517836" y="1005839"/>
            <a:ext cx="7222611" cy="4805025"/>
          </a:xfrm>
        </p:spPr>
        <p:txBody>
          <a:bodyPr rtlCol="0" anchor="ctr">
            <a:normAutofit/>
          </a:bodyPr>
          <a:lstStyle/>
          <a:p>
            <a:pPr algn="ctr">
              <a:lnSpc>
                <a:spcPct val="90000"/>
              </a:lnSpc>
            </a:pPr>
            <a:r>
              <a:rPr lang="it-IT" sz="4400" dirty="0">
                <a:solidFill>
                  <a:schemeClr val="bg1"/>
                </a:solidFill>
                <a:ea typeface="+mj-lt"/>
                <a:cs typeface="+mj-lt"/>
              </a:rPr>
              <a:t>gestione della memoria</a:t>
            </a:r>
            <a:br>
              <a:rPr lang="it-IT" dirty="0">
                <a:solidFill>
                  <a:schemeClr val="bg1"/>
                </a:solidFill>
                <a:ea typeface="+mj-lt"/>
                <a:cs typeface="+mj-lt"/>
              </a:rPr>
            </a:br>
            <a:r>
              <a:rPr lang="it-IT" sz="2400" dirty="0">
                <a:solidFill>
                  <a:schemeClr val="bg1"/>
                </a:solidFill>
                <a:ea typeface="+mj-lt"/>
                <a:cs typeface="+mj-lt"/>
              </a:rPr>
              <a:t>in</a:t>
            </a:r>
            <a:br>
              <a:rPr lang="it-IT" sz="9600" dirty="0">
                <a:ea typeface="+mj-lt"/>
                <a:cs typeface="+mj-lt"/>
              </a:rPr>
            </a:br>
            <a:r>
              <a:rPr lang="it-IT" sz="9600" err="1">
                <a:solidFill>
                  <a:schemeClr val="bg1"/>
                </a:solidFill>
                <a:ea typeface="+mj-lt"/>
                <a:cs typeface="+mj-lt"/>
              </a:rPr>
              <a:t>M</a:t>
            </a:r>
            <a:r>
              <a:rPr lang="it-IT" sz="7200" err="1">
                <a:solidFill>
                  <a:schemeClr val="bg1"/>
                </a:solidFill>
                <a:ea typeface="+mj-lt"/>
                <a:cs typeface="+mj-lt"/>
              </a:rPr>
              <a:t>ent</a:t>
            </a:r>
            <a:r>
              <a:rPr lang="it-IT" sz="9600" err="1">
                <a:solidFill>
                  <a:schemeClr val="bg1"/>
                </a:solidFill>
                <a:ea typeface="+mj-lt"/>
                <a:cs typeface="+mj-lt"/>
              </a:rPr>
              <a:t>OS</a:t>
            </a:r>
            <a:br>
              <a:rPr lang="it-IT" sz="2800" dirty="0">
                <a:ea typeface="+mj-lt"/>
                <a:cs typeface="+mj-lt"/>
              </a:rPr>
            </a:br>
            <a:endParaRPr lang="it-IT" sz="2800">
              <a:solidFill>
                <a:schemeClr val="bg1"/>
              </a:solidFill>
            </a:endParaRPr>
          </a:p>
          <a:p>
            <a:pPr>
              <a:lnSpc>
                <a:spcPct val="90000"/>
              </a:lnSpc>
            </a:pPr>
            <a:endParaRPr lang="it-IT" sz="5600">
              <a:solidFill>
                <a:schemeClr val="tx2"/>
              </a:solidFill>
            </a:endParaRPr>
          </a:p>
        </p:txBody>
      </p:sp>
      <p:sp>
        <p:nvSpPr>
          <p:cNvPr id="86" name="Rectangle 70">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 name="Sottotitolo 2"/>
          <p:cNvSpPr>
            <a:spLocks noGrp="1"/>
          </p:cNvSpPr>
          <p:nvPr>
            <p:ph type="subTitle" idx="1"/>
          </p:nvPr>
        </p:nvSpPr>
        <p:spPr>
          <a:xfrm>
            <a:off x="610292" y="721323"/>
            <a:ext cx="3375706" cy="4160273"/>
          </a:xfrm>
        </p:spPr>
        <p:txBody>
          <a:bodyPr rtlCol="0" anchor="ctr">
            <a:normAutofit/>
          </a:bodyPr>
          <a:lstStyle/>
          <a:p>
            <a:pPr algn="ctr"/>
            <a:r>
              <a:rPr lang="it-IT" sz="2400" dirty="0">
                <a:ea typeface="+mn-lt"/>
                <a:cs typeface="+mn-lt"/>
              </a:rPr>
              <a:t>Programmazione di Sistema</a:t>
            </a:r>
            <a:endParaRPr lang="it-IT" sz="2400" dirty="0"/>
          </a:p>
          <a:p>
            <a:pPr algn="ctr"/>
            <a:r>
              <a:rPr lang="it-IT" sz="2400" dirty="0" err="1">
                <a:ea typeface="+mn-lt"/>
                <a:cs typeface="+mn-lt"/>
              </a:rPr>
              <a:t>a.a</a:t>
            </a:r>
            <a:r>
              <a:rPr lang="it-IT" sz="2400" dirty="0">
                <a:ea typeface="+mn-lt"/>
                <a:cs typeface="+mn-lt"/>
              </a:rPr>
              <a:t>. 2022/2023</a:t>
            </a:r>
            <a:endParaRPr lang="it-IT" sz="2400" dirty="0"/>
          </a:p>
          <a:p>
            <a:pPr algn="ctr"/>
            <a:endParaRPr lang="it-IT" sz="2400" dirty="0"/>
          </a:p>
          <a:p>
            <a:pPr algn="ctr"/>
            <a:endParaRPr lang="it-IT" sz="2400" dirty="0">
              <a:ea typeface="+mn-lt"/>
              <a:cs typeface="+mn-lt"/>
            </a:endParaRPr>
          </a:p>
          <a:p>
            <a:pPr algn="ctr"/>
            <a:r>
              <a:rPr lang="it-IT" sz="2400" dirty="0">
                <a:ea typeface="+mn-lt"/>
                <a:cs typeface="+mn-lt"/>
              </a:rPr>
              <a:t>s308786 Oliva Mattia</a:t>
            </a:r>
            <a:endParaRPr lang="it-IT" sz="2400" dirty="0"/>
          </a:p>
          <a:p>
            <a:pPr algn="ctr"/>
            <a:r>
              <a:rPr lang="it-IT" sz="2400" dirty="0">
                <a:ea typeface="+mn-lt"/>
                <a:cs typeface="+mn-lt"/>
              </a:rPr>
              <a:t>s319103 </a:t>
            </a:r>
            <a:r>
              <a:rPr lang="it-IT" sz="2400" dirty="0" err="1">
                <a:ea typeface="+mn-lt"/>
                <a:cs typeface="+mn-lt"/>
              </a:rPr>
              <a:t>Sefa</a:t>
            </a:r>
            <a:r>
              <a:rPr lang="it-IT" sz="2400" dirty="0">
                <a:ea typeface="+mn-lt"/>
                <a:cs typeface="+mn-lt"/>
              </a:rPr>
              <a:t> Endri</a:t>
            </a:r>
            <a:endParaRPr lang="it-IT" sz="2400" dirty="0"/>
          </a:p>
        </p:txBody>
      </p:sp>
      <p:pic>
        <p:nvPicPr>
          <p:cNvPr id="13" name="Immagine 12" descr="Immagine che contiene Elementi grafici, Carattere, grafica, logo&#10;&#10;Descrizione generata automaticamente">
            <a:extLst>
              <a:ext uri="{FF2B5EF4-FFF2-40B4-BE49-F238E27FC236}">
                <a16:creationId xmlns:a16="http://schemas.microsoft.com/office/drawing/2014/main" id="{CE2CC4AF-E29E-743C-C262-6F20B7031CC5}"/>
              </a:ext>
            </a:extLst>
          </p:cNvPr>
          <p:cNvPicPr>
            <a:picLocks noChangeAspect="1"/>
          </p:cNvPicPr>
          <p:nvPr/>
        </p:nvPicPr>
        <p:blipFill>
          <a:blip r:embed="rId4"/>
          <a:stretch>
            <a:fillRect/>
          </a:stretch>
        </p:blipFill>
        <p:spPr>
          <a:xfrm>
            <a:off x="847445" y="4791355"/>
            <a:ext cx="2743200" cy="1219200"/>
          </a:xfrm>
          <a:prstGeom prst="rect">
            <a:avLst/>
          </a:prstGeom>
        </p:spPr>
      </p:pic>
    </p:spTree>
    <p:extLst>
      <p:ext uri="{BB962C8B-B14F-4D97-AF65-F5344CB8AC3E}">
        <p14:creationId xmlns:p14="http://schemas.microsoft.com/office/powerpoint/2010/main" val="3734529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537933-1E3B-C6C7-C93E-C842CF1E865D}"/>
              </a:ext>
            </a:extLst>
          </p:cNvPr>
          <p:cNvSpPr>
            <a:spLocks noGrp="1"/>
          </p:cNvSpPr>
          <p:nvPr>
            <p:ph type="title"/>
          </p:nvPr>
        </p:nvSpPr>
        <p:spPr/>
        <p:txBody>
          <a:bodyPr/>
          <a:lstStyle/>
          <a:p>
            <a:r>
              <a:rPr lang="it-IT" dirty="0"/>
              <a:t>GMF - Zone</a:t>
            </a:r>
          </a:p>
        </p:txBody>
      </p:sp>
      <p:sp>
        <p:nvSpPr>
          <p:cNvPr id="3" name="Segnaposto contenuto 2">
            <a:extLst>
              <a:ext uri="{FF2B5EF4-FFF2-40B4-BE49-F238E27FC236}">
                <a16:creationId xmlns:a16="http://schemas.microsoft.com/office/drawing/2014/main" id="{5B19038C-DCF1-7C5F-7AB5-BF42DAB45172}"/>
              </a:ext>
            </a:extLst>
          </p:cNvPr>
          <p:cNvSpPr>
            <a:spLocks noGrp="1"/>
          </p:cNvSpPr>
          <p:nvPr>
            <p:ph idx="1"/>
          </p:nvPr>
        </p:nvSpPr>
        <p:spPr>
          <a:xfrm>
            <a:off x="581192" y="2180496"/>
            <a:ext cx="11029615" cy="464227"/>
          </a:xfrm>
        </p:spPr>
        <p:txBody>
          <a:bodyPr/>
          <a:lstStyle/>
          <a:p>
            <a:pPr marL="305435" indent="-305435"/>
            <a:r>
              <a:rPr lang="it-IT" sz="2000" dirty="0">
                <a:ea typeface="+mn-lt"/>
                <a:cs typeface="+mn-lt"/>
              </a:rPr>
              <a:t>In </a:t>
            </a:r>
            <a:r>
              <a:rPr lang="it-IT" sz="2000" dirty="0" err="1">
                <a:ea typeface="+mn-lt"/>
                <a:cs typeface="+mn-lt"/>
              </a:rPr>
              <a:t>MentOS</a:t>
            </a:r>
            <a:r>
              <a:rPr lang="it-IT" sz="2000" dirty="0">
                <a:ea typeface="+mn-lt"/>
                <a:cs typeface="+mn-lt"/>
              </a:rPr>
              <a:t> la memoria fisica viene suddivisa in 3 intervalli d'indirizzi, detti zone: </a:t>
            </a:r>
            <a:endParaRPr lang="it-IT" sz="2000" dirty="0"/>
          </a:p>
        </p:txBody>
      </p:sp>
      <p:sp>
        <p:nvSpPr>
          <p:cNvPr id="5" name="Segnaposto contenuto 2">
            <a:extLst>
              <a:ext uri="{FF2B5EF4-FFF2-40B4-BE49-F238E27FC236}">
                <a16:creationId xmlns:a16="http://schemas.microsoft.com/office/drawing/2014/main" id="{A6BEB04D-158A-AC06-69FF-9BA8325FE430}"/>
              </a:ext>
            </a:extLst>
          </p:cNvPr>
          <p:cNvSpPr txBox="1">
            <a:spLocks/>
          </p:cNvSpPr>
          <p:nvPr/>
        </p:nvSpPr>
        <p:spPr>
          <a:xfrm>
            <a:off x="4944131" y="2625972"/>
            <a:ext cx="6301307" cy="397138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000" b="1" dirty="0">
                <a:ea typeface="+mn-lt"/>
                <a:cs typeface="+mn-lt"/>
              </a:rPr>
              <a:t>HIGHMEM</a:t>
            </a:r>
            <a:r>
              <a:rPr lang="it-IT" sz="2000" dirty="0">
                <a:ea typeface="+mn-lt"/>
                <a:cs typeface="+mn-lt"/>
              </a:rPr>
              <a:t> (&gt;896 MB): contiene i frame non mappati permanentemente a memoria kernel. È la memoria utilizzabile per i processi utente. Accessibile tramite Page </a:t>
            </a:r>
            <a:r>
              <a:rPr lang="it-IT" sz="2000" dirty="0" err="1">
                <a:ea typeface="+mn-lt"/>
                <a:cs typeface="+mn-lt"/>
              </a:rPr>
              <a:t>Tables</a:t>
            </a:r>
            <a:r>
              <a:rPr lang="it-IT" sz="2000" dirty="0">
                <a:ea typeface="+mn-lt"/>
                <a:cs typeface="+mn-lt"/>
              </a:rPr>
              <a:t> mapping;</a:t>
            </a:r>
          </a:p>
          <a:p>
            <a:pPr marL="305435" indent="-305435"/>
            <a:r>
              <a:rPr lang="it-IT" sz="2000" b="1" dirty="0">
                <a:ea typeface="+mn-lt"/>
                <a:cs typeface="+mn-lt"/>
              </a:rPr>
              <a:t>NORMAL</a:t>
            </a:r>
            <a:r>
              <a:rPr lang="it-IT" sz="2000" dirty="0">
                <a:ea typeface="+mn-lt"/>
                <a:cs typeface="+mn-lt"/>
              </a:rPr>
              <a:t> (16-896 MB): contiene la memoria assegnata al kernel in maniera permanente. Viene inizializzata all'avvio con l'immagine del kernel (e spazio extra);</a:t>
            </a:r>
            <a:endParaRPr lang="it-IT" sz="2000" dirty="0"/>
          </a:p>
          <a:p>
            <a:pPr marL="305435" indent="-305435"/>
            <a:r>
              <a:rPr lang="it-IT" sz="2000" b="1" dirty="0">
                <a:ea typeface="+mn-lt"/>
                <a:cs typeface="+mn-lt"/>
              </a:rPr>
              <a:t>DMA</a:t>
            </a:r>
            <a:r>
              <a:rPr lang="it-IT" sz="2000" dirty="0">
                <a:ea typeface="+mn-lt"/>
                <a:cs typeface="+mn-lt"/>
              </a:rPr>
              <a:t> (&lt;16 MB): contiene gli indirizzi di memoria utilizzabili per il </a:t>
            </a:r>
            <a:r>
              <a:rPr lang="it-IT" sz="2000" i="1" dirty="0">
                <a:ea typeface="+mn-lt"/>
                <a:cs typeface="+mn-lt"/>
              </a:rPr>
              <a:t>Direct Memory Access</a:t>
            </a:r>
            <a:r>
              <a:rPr lang="it-IT" sz="2000" dirty="0">
                <a:ea typeface="+mn-lt"/>
                <a:cs typeface="+mn-lt"/>
              </a:rPr>
              <a:t> (Nota: nella versione più recente di </a:t>
            </a:r>
            <a:r>
              <a:rPr lang="it-IT" sz="2000" dirty="0" err="1">
                <a:ea typeface="+mn-lt"/>
                <a:cs typeface="+mn-lt"/>
              </a:rPr>
              <a:t>MentOS</a:t>
            </a:r>
            <a:r>
              <a:rPr lang="it-IT" sz="2000" dirty="0">
                <a:ea typeface="+mn-lt"/>
                <a:cs typeface="+mn-lt"/>
              </a:rPr>
              <a:t>, questa zona è inclusa in NORMAL).</a:t>
            </a:r>
            <a:endParaRPr lang="it-IT" sz="2000" dirty="0"/>
          </a:p>
        </p:txBody>
      </p:sp>
      <p:pic>
        <p:nvPicPr>
          <p:cNvPr id="6" name="Immagine 5" descr="Immagine che contiene testo, schermata, Carattere, numero&#10;&#10;Descrizione generata automaticamente">
            <a:extLst>
              <a:ext uri="{FF2B5EF4-FFF2-40B4-BE49-F238E27FC236}">
                <a16:creationId xmlns:a16="http://schemas.microsoft.com/office/drawing/2014/main" id="{81CEF299-22FE-BE2E-CDA5-AF13D08F9766}"/>
              </a:ext>
            </a:extLst>
          </p:cNvPr>
          <p:cNvPicPr>
            <a:picLocks noChangeAspect="1"/>
          </p:cNvPicPr>
          <p:nvPr/>
        </p:nvPicPr>
        <p:blipFill>
          <a:blip r:embed="rId2"/>
          <a:stretch>
            <a:fillRect/>
          </a:stretch>
        </p:blipFill>
        <p:spPr>
          <a:xfrm>
            <a:off x="1256323" y="2651844"/>
            <a:ext cx="3583353" cy="3928234"/>
          </a:xfrm>
          <a:prstGeom prst="rect">
            <a:avLst/>
          </a:prstGeom>
        </p:spPr>
      </p:pic>
    </p:spTree>
    <p:extLst>
      <p:ext uri="{BB962C8B-B14F-4D97-AF65-F5344CB8AC3E}">
        <p14:creationId xmlns:p14="http://schemas.microsoft.com/office/powerpoint/2010/main" val="2005285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81192" y="1271957"/>
            <a:ext cx="11029615" cy="4586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La struttura dati usata dal kernel per gestire le informazioni su una data zona (situata in </a:t>
            </a:r>
            <a:r>
              <a:rPr lang="it-IT" sz="2400" i="1" dirty="0" err="1">
                <a:ea typeface="+mn-lt"/>
                <a:cs typeface="+mn-lt"/>
              </a:rPr>
              <a:t>inc</a:t>
            </a:r>
            <a:r>
              <a:rPr lang="it-IT" sz="2400" i="1" dirty="0">
                <a:ea typeface="+mn-lt"/>
                <a:cs typeface="+mn-lt"/>
              </a:rPr>
              <a:t>/</a:t>
            </a:r>
            <a:r>
              <a:rPr lang="it-IT" sz="2400" i="1" dirty="0" err="1">
                <a:ea typeface="+mn-lt"/>
                <a:cs typeface="+mn-lt"/>
              </a:rPr>
              <a:t>mem</a:t>
            </a:r>
            <a:r>
              <a:rPr lang="it-IT" sz="2400" i="1" dirty="0">
                <a:ea typeface="+mn-lt"/>
                <a:cs typeface="+mn-lt"/>
              </a:rPr>
              <a:t>/</a:t>
            </a:r>
            <a:r>
              <a:rPr lang="it-IT" sz="2400" i="1" dirty="0" err="1">
                <a:ea typeface="+mn-lt"/>
                <a:cs typeface="+mn-lt"/>
              </a:rPr>
              <a:t>zone_allocator.h</a:t>
            </a:r>
            <a:r>
              <a:rPr lang="it-IT" sz="2400" dirty="0">
                <a:ea typeface="+mn-lt"/>
                <a:cs typeface="+mn-lt"/>
              </a:rPr>
              <a:t>):</a:t>
            </a:r>
          </a:p>
        </p:txBody>
      </p:sp>
      <p:pic>
        <p:nvPicPr>
          <p:cNvPr id="2" name="Immagine 1" descr="Immagine che contiene testo, schermata, Carattere&#10;&#10;Descrizione generata automaticamente">
            <a:extLst>
              <a:ext uri="{FF2B5EF4-FFF2-40B4-BE49-F238E27FC236}">
                <a16:creationId xmlns:a16="http://schemas.microsoft.com/office/drawing/2014/main" id="{4AC92F5B-EEE0-D357-19B9-4AF7520F47D8}"/>
              </a:ext>
            </a:extLst>
          </p:cNvPr>
          <p:cNvPicPr>
            <a:picLocks noChangeAspect="1"/>
          </p:cNvPicPr>
          <p:nvPr/>
        </p:nvPicPr>
        <p:blipFill>
          <a:blip r:embed="rId2"/>
          <a:stretch>
            <a:fillRect/>
          </a:stretch>
        </p:blipFill>
        <p:spPr>
          <a:xfrm>
            <a:off x="1354016" y="2350112"/>
            <a:ext cx="9630507" cy="3037004"/>
          </a:xfrm>
          <a:prstGeom prst="rect">
            <a:avLst/>
          </a:prstGeom>
        </p:spPr>
      </p:pic>
    </p:spTree>
    <p:extLst>
      <p:ext uri="{BB962C8B-B14F-4D97-AF65-F5344CB8AC3E}">
        <p14:creationId xmlns:p14="http://schemas.microsoft.com/office/powerpoint/2010/main" val="3350503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6862806" y="1096111"/>
            <a:ext cx="4992231" cy="4586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Al momento del boot, in maniera simile alla </a:t>
            </a:r>
            <a:r>
              <a:rPr lang="it-IT" sz="2400" i="1" dirty="0" err="1">
                <a:ea typeface="+mn-lt"/>
                <a:cs typeface="+mn-lt"/>
              </a:rPr>
              <a:t>ram</a:t>
            </a:r>
            <a:r>
              <a:rPr lang="it-IT" sz="2400" dirty="0" err="1">
                <a:ea typeface="+mn-lt"/>
                <a:cs typeface="+mn-lt"/>
              </a:rPr>
              <a:t>_bootstrap</a:t>
            </a:r>
            <a:r>
              <a:rPr lang="it-IT" sz="2400" dirty="0">
                <a:ea typeface="+mn-lt"/>
                <a:cs typeface="+mn-lt"/>
              </a:rPr>
              <a:t> di OS161, viene definita la suddivisione della memoria.</a:t>
            </a:r>
            <a:endParaRPr lang="it-IT" dirty="0"/>
          </a:p>
          <a:p>
            <a:pPr marL="305435" indent="-305435"/>
            <a:endParaRPr lang="it-IT" dirty="0"/>
          </a:p>
          <a:p>
            <a:pPr marL="305435" indent="-305435"/>
            <a:r>
              <a:rPr lang="it-IT" sz="2400" dirty="0">
                <a:ea typeface="+mn-lt"/>
                <a:cs typeface="+mn-lt"/>
              </a:rPr>
              <a:t>In </a:t>
            </a:r>
            <a:r>
              <a:rPr lang="it-IT" sz="2400" dirty="0" err="1">
                <a:ea typeface="+mn-lt"/>
                <a:cs typeface="+mn-lt"/>
              </a:rPr>
              <a:t>MentOS</a:t>
            </a:r>
            <a:r>
              <a:rPr lang="it-IT" sz="2400" dirty="0">
                <a:ea typeface="+mn-lt"/>
                <a:cs typeface="+mn-lt"/>
              </a:rPr>
              <a:t> i vari calcoli e chiamate sono effettuati direttamente all'interno della funzione  </a:t>
            </a:r>
            <a:r>
              <a:rPr lang="it-IT" sz="2400" i="1" dirty="0" err="1">
                <a:ea typeface="+mn-lt"/>
                <a:cs typeface="+mn-lt"/>
              </a:rPr>
              <a:t>boot</a:t>
            </a:r>
            <a:r>
              <a:rPr lang="it-IT" sz="2400" dirty="0" err="1">
                <a:ea typeface="+mn-lt"/>
                <a:cs typeface="+mn-lt"/>
              </a:rPr>
              <a:t>_main</a:t>
            </a:r>
            <a:r>
              <a:rPr lang="it-IT" sz="2400" dirty="0">
                <a:ea typeface="+mn-lt"/>
                <a:cs typeface="+mn-lt"/>
              </a:rPr>
              <a:t> (situata in </a:t>
            </a:r>
            <a:r>
              <a:rPr lang="it-IT" sz="2400" i="1" dirty="0" err="1">
                <a:ea typeface="+mn-lt"/>
                <a:cs typeface="+mn-lt"/>
              </a:rPr>
              <a:t>src</a:t>
            </a:r>
            <a:r>
              <a:rPr lang="it-IT" sz="2400" i="1" dirty="0">
                <a:ea typeface="+mn-lt"/>
                <a:cs typeface="+mn-lt"/>
              </a:rPr>
              <a:t>/</a:t>
            </a:r>
            <a:r>
              <a:rPr lang="it-IT" sz="2400" i="1" dirty="0" err="1">
                <a:ea typeface="+mn-lt"/>
                <a:cs typeface="+mn-lt"/>
              </a:rPr>
              <a:t>boot.c</a:t>
            </a:r>
            <a:r>
              <a:rPr lang="it-IT" sz="2400" dirty="0">
                <a:ea typeface="+mn-lt"/>
                <a:cs typeface="+mn-lt"/>
              </a:rPr>
              <a:t>), che corrisponde all'entry point del </a:t>
            </a:r>
            <a:r>
              <a:rPr lang="it-IT" sz="2400" dirty="0" err="1">
                <a:ea typeface="+mn-lt"/>
                <a:cs typeface="+mn-lt"/>
              </a:rPr>
              <a:t>bootloader</a:t>
            </a:r>
            <a:r>
              <a:rPr lang="it-IT" sz="2400" dirty="0">
                <a:ea typeface="+mn-lt"/>
                <a:cs typeface="+mn-lt"/>
              </a:rPr>
              <a:t>.</a:t>
            </a:r>
            <a:endParaRPr lang="it-IT" dirty="0">
              <a:ea typeface="+mn-lt"/>
              <a:cs typeface="+mn-lt"/>
            </a:endParaRPr>
          </a:p>
          <a:p>
            <a:pPr marL="305435" indent="-305435"/>
            <a:endParaRPr lang="it-IT" dirty="0"/>
          </a:p>
          <a:p>
            <a:pPr marL="305435" indent="-305435"/>
            <a:endParaRPr lang="it-IT" sz="2400" dirty="0">
              <a:ea typeface="+mn-lt"/>
              <a:cs typeface="+mn-lt"/>
            </a:endParaRPr>
          </a:p>
        </p:txBody>
      </p:sp>
      <p:pic>
        <p:nvPicPr>
          <p:cNvPr id="4" name="Immagine 3" descr="Immagine che contiene testo, schermata, Carattere&#10;&#10;Descrizione generata automaticamente">
            <a:extLst>
              <a:ext uri="{FF2B5EF4-FFF2-40B4-BE49-F238E27FC236}">
                <a16:creationId xmlns:a16="http://schemas.microsoft.com/office/drawing/2014/main" id="{13A35878-F98B-7529-0580-9C64A460727E}"/>
              </a:ext>
            </a:extLst>
          </p:cNvPr>
          <p:cNvPicPr>
            <a:picLocks noChangeAspect="1"/>
          </p:cNvPicPr>
          <p:nvPr/>
        </p:nvPicPr>
        <p:blipFill>
          <a:blip r:embed="rId2"/>
          <a:stretch>
            <a:fillRect/>
          </a:stretch>
        </p:blipFill>
        <p:spPr>
          <a:xfrm>
            <a:off x="494323" y="1042573"/>
            <a:ext cx="6260123" cy="4597005"/>
          </a:xfrm>
          <a:prstGeom prst="rect">
            <a:avLst/>
          </a:prstGeom>
        </p:spPr>
      </p:pic>
    </p:spTree>
    <p:extLst>
      <p:ext uri="{BB962C8B-B14F-4D97-AF65-F5344CB8AC3E}">
        <p14:creationId xmlns:p14="http://schemas.microsoft.com/office/powerpoint/2010/main" val="2195527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6618576" y="1271957"/>
            <a:ext cx="4992231" cy="4586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L'inizializzazione vera  e propria del gestore della memoria fisica avviene all'interno del </a:t>
            </a:r>
            <a:r>
              <a:rPr lang="it-IT" sz="2400" i="1" dirty="0" err="1">
                <a:ea typeface="+mn-lt"/>
                <a:cs typeface="+mn-lt"/>
              </a:rPr>
              <a:t>kmain</a:t>
            </a:r>
            <a:r>
              <a:rPr lang="it-IT" sz="2400" dirty="0">
                <a:ea typeface="+mn-lt"/>
                <a:cs typeface="+mn-lt"/>
              </a:rPr>
              <a:t> grazie alla funzione </a:t>
            </a:r>
            <a:r>
              <a:rPr lang="it-IT" sz="2400" i="1" dirty="0" err="1">
                <a:ea typeface="+mn-lt"/>
                <a:cs typeface="+mn-lt"/>
              </a:rPr>
              <a:t>pmmngr_init</a:t>
            </a:r>
            <a:r>
              <a:rPr lang="it-IT" sz="2400" dirty="0">
                <a:ea typeface="+mn-lt"/>
                <a:cs typeface="+mn-lt"/>
              </a:rPr>
              <a:t>.</a:t>
            </a:r>
            <a:endParaRPr lang="it-IT" dirty="0">
              <a:ea typeface="+mn-lt"/>
              <a:cs typeface="+mn-lt"/>
            </a:endParaRPr>
          </a:p>
          <a:p>
            <a:pPr marL="305435" indent="-305435"/>
            <a:r>
              <a:rPr lang="it-IT" sz="2400" dirty="0">
                <a:ea typeface="+mn-lt"/>
                <a:cs typeface="+mn-lt"/>
              </a:rPr>
              <a:t>(in </a:t>
            </a:r>
            <a:r>
              <a:rPr lang="it-IT" sz="2400" i="1" dirty="0" err="1">
                <a:ea typeface="+mn-lt"/>
                <a:cs typeface="+mn-lt"/>
              </a:rPr>
              <a:t>src</a:t>
            </a:r>
            <a:r>
              <a:rPr lang="it-IT" sz="2400" i="1" dirty="0">
                <a:ea typeface="+mn-lt"/>
                <a:cs typeface="+mn-lt"/>
              </a:rPr>
              <a:t>/</a:t>
            </a:r>
            <a:r>
              <a:rPr lang="it-IT" sz="2400" i="1" dirty="0" err="1">
                <a:ea typeface="+mn-lt"/>
                <a:cs typeface="+mn-lt"/>
              </a:rPr>
              <a:t>mem</a:t>
            </a:r>
            <a:r>
              <a:rPr lang="it-IT" sz="2400" i="1" dirty="0">
                <a:ea typeface="+mn-lt"/>
                <a:cs typeface="+mn-lt"/>
              </a:rPr>
              <a:t>/</a:t>
            </a:r>
            <a:r>
              <a:rPr lang="it-IT" sz="2400" i="1" dirty="0" err="1">
                <a:ea typeface="+mn-lt"/>
                <a:cs typeface="+mn-lt"/>
              </a:rPr>
              <a:t>zone_allocator.c</a:t>
            </a:r>
            <a:r>
              <a:rPr lang="it-IT" sz="2400" dirty="0">
                <a:ea typeface="+mn-lt"/>
                <a:cs typeface="+mn-lt"/>
              </a:rPr>
              <a:t>) che prende come parametro le informazioni di boot.</a:t>
            </a:r>
            <a:endParaRPr lang="it-IT" dirty="0"/>
          </a:p>
        </p:txBody>
      </p:sp>
      <p:pic>
        <p:nvPicPr>
          <p:cNvPr id="2" name="Immagine 1" descr="Immagine che contiene testo, schermata, Carattere&#10;&#10;Descrizione generata automaticamente">
            <a:extLst>
              <a:ext uri="{FF2B5EF4-FFF2-40B4-BE49-F238E27FC236}">
                <a16:creationId xmlns:a16="http://schemas.microsoft.com/office/drawing/2014/main" id="{9E53E119-40EE-1530-BDD7-A08A3BCC5706}"/>
              </a:ext>
            </a:extLst>
          </p:cNvPr>
          <p:cNvPicPr>
            <a:picLocks noChangeAspect="1"/>
          </p:cNvPicPr>
          <p:nvPr/>
        </p:nvPicPr>
        <p:blipFill>
          <a:blip r:embed="rId2"/>
          <a:stretch>
            <a:fillRect/>
          </a:stretch>
        </p:blipFill>
        <p:spPr>
          <a:xfrm>
            <a:off x="455246" y="944282"/>
            <a:ext cx="6054969" cy="5233204"/>
          </a:xfrm>
          <a:prstGeom prst="rect">
            <a:avLst/>
          </a:prstGeom>
        </p:spPr>
      </p:pic>
    </p:spTree>
    <p:extLst>
      <p:ext uri="{BB962C8B-B14F-4D97-AF65-F5344CB8AC3E}">
        <p14:creationId xmlns:p14="http://schemas.microsoft.com/office/powerpoint/2010/main" val="3235581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69E206-3635-8C63-6F85-6616102FB6F8}"/>
              </a:ext>
            </a:extLst>
          </p:cNvPr>
          <p:cNvSpPr>
            <a:spLocks noGrp="1"/>
          </p:cNvSpPr>
          <p:nvPr>
            <p:ph type="title"/>
          </p:nvPr>
        </p:nvSpPr>
        <p:spPr/>
        <p:txBody>
          <a:bodyPr/>
          <a:lstStyle/>
          <a:p>
            <a:r>
              <a:rPr lang="it-IT" dirty="0">
                <a:ea typeface="+mj-lt"/>
                <a:cs typeface="+mj-lt"/>
              </a:rPr>
              <a:t>GMF - </a:t>
            </a:r>
            <a:r>
              <a:rPr lang="it-IT" dirty="0" err="1">
                <a:ea typeface="+mj-lt"/>
                <a:cs typeface="+mj-lt"/>
              </a:rPr>
              <a:t>Zoned</a:t>
            </a:r>
            <a:r>
              <a:rPr lang="it-IT" dirty="0">
                <a:ea typeface="+mj-lt"/>
                <a:cs typeface="+mj-lt"/>
              </a:rPr>
              <a:t> page frame </a:t>
            </a:r>
            <a:r>
              <a:rPr lang="it-IT" dirty="0" err="1">
                <a:ea typeface="+mj-lt"/>
                <a:cs typeface="+mj-lt"/>
              </a:rPr>
              <a:t>allocator</a:t>
            </a:r>
            <a:endParaRPr lang="it-IT" dirty="0" err="1"/>
          </a:p>
        </p:txBody>
      </p:sp>
      <p:sp>
        <p:nvSpPr>
          <p:cNvPr id="3" name="Segnaposto contenuto 2">
            <a:extLst>
              <a:ext uri="{FF2B5EF4-FFF2-40B4-BE49-F238E27FC236}">
                <a16:creationId xmlns:a16="http://schemas.microsoft.com/office/drawing/2014/main" id="{868D4B1C-A01B-C36C-6AAA-7DFA3CCC3069}"/>
              </a:ext>
            </a:extLst>
          </p:cNvPr>
          <p:cNvSpPr>
            <a:spLocks noGrp="1"/>
          </p:cNvSpPr>
          <p:nvPr>
            <p:ph idx="1"/>
          </p:nvPr>
        </p:nvSpPr>
        <p:spPr/>
        <p:txBody>
          <a:bodyPr/>
          <a:lstStyle/>
          <a:p>
            <a:pPr marL="305435" indent="-305435"/>
            <a:r>
              <a:rPr lang="it-IT" sz="2400" dirty="0">
                <a:ea typeface="+mn-lt"/>
                <a:cs typeface="+mn-lt"/>
              </a:rPr>
              <a:t>Lo </a:t>
            </a:r>
            <a:r>
              <a:rPr lang="it-IT" sz="2400" i="1" dirty="0">
                <a:ea typeface="+mn-lt"/>
                <a:cs typeface="+mn-lt"/>
              </a:rPr>
              <a:t>Zone</a:t>
            </a:r>
            <a:r>
              <a:rPr lang="it-IT" sz="2400" dirty="0">
                <a:ea typeface="+mn-lt"/>
                <a:cs typeface="+mn-lt"/>
              </a:rPr>
              <a:t> </a:t>
            </a:r>
            <a:r>
              <a:rPr lang="it-IT" sz="2400" i="1" dirty="0" err="1">
                <a:ea typeface="+mn-lt"/>
                <a:cs typeface="+mn-lt"/>
              </a:rPr>
              <a:t>Allocator</a:t>
            </a:r>
            <a:r>
              <a:rPr lang="it-IT" sz="2400" dirty="0">
                <a:ea typeface="+mn-lt"/>
                <a:cs typeface="+mn-lt"/>
              </a:rPr>
              <a:t> è il sottosistema kernel che si occupa dell'allocazione contigua dei frame (e </a:t>
            </a:r>
            <a:r>
              <a:rPr lang="it-IT" sz="2400" dirty="0" err="1">
                <a:ea typeface="+mn-lt"/>
                <a:cs typeface="+mn-lt"/>
              </a:rPr>
              <a:t>deallocazione</a:t>
            </a:r>
            <a:r>
              <a:rPr lang="it-IT" sz="2400" dirty="0">
                <a:ea typeface="+mn-lt"/>
                <a:cs typeface="+mn-lt"/>
              </a:rPr>
              <a:t>, cosa che in OS161 base non avviene).</a:t>
            </a:r>
            <a:endParaRPr lang="it-IT" sz="2400" dirty="0"/>
          </a:p>
          <a:p>
            <a:pPr marL="305435" indent="-305435"/>
            <a:r>
              <a:rPr lang="it-IT" sz="2400" dirty="0">
                <a:ea typeface="+mn-lt"/>
                <a:cs typeface="+mn-lt"/>
              </a:rPr>
              <a:t>Mette a disposizione due funzioni per gestire la richiesta ed il rilascio dei frames sia per processi kernel sia per quelli utente: </a:t>
            </a:r>
            <a:r>
              <a:rPr lang="it-IT" sz="2400" i="1" dirty="0" err="1">
                <a:ea typeface="+mn-lt"/>
                <a:cs typeface="+mn-lt"/>
              </a:rPr>
              <a:t>alloc_pages</a:t>
            </a:r>
            <a:r>
              <a:rPr lang="it-IT" sz="2400" dirty="0">
                <a:ea typeface="+mn-lt"/>
                <a:cs typeface="+mn-lt"/>
              </a:rPr>
              <a:t> e</a:t>
            </a:r>
            <a:r>
              <a:rPr lang="it-IT" sz="2400" i="1" dirty="0">
                <a:ea typeface="+mn-lt"/>
                <a:cs typeface="+mn-lt"/>
              </a:rPr>
              <a:t> </a:t>
            </a:r>
            <a:r>
              <a:rPr lang="it-IT" sz="2400" i="1" dirty="0" err="1">
                <a:ea typeface="+mn-lt"/>
                <a:cs typeface="+mn-lt"/>
              </a:rPr>
              <a:t>free_pages</a:t>
            </a:r>
            <a:r>
              <a:rPr lang="it-IT" sz="2400" i="1" dirty="0">
                <a:ea typeface="+mn-lt"/>
                <a:cs typeface="+mn-lt"/>
              </a:rPr>
              <a:t>.</a:t>
            </a:r>
            <a:endParaRPr lang="it-IT" sz="2400" i="1" dirty="0"/>
          </a:p>
          <a:p>
            <a:pPr marL="305435" indent="-305435"/>
            <a:endParaRPr lang="it-IT" sz="2400" dirty="0"/>
          </a:p>
          <a:p>
            <a:pPr marL="305435" indent="-305435"/>
            <a:endParaRPr lang="it-IT" sz="2400" dirty="0"/>
          </a:p>
        </p:txBody>
      </p:sp>
    </p:spTree>
    <p:extLst>
      <p:ext uri="{BB962C8B-B14F-4D97-AF65-F5344CB8AC3E}">
        <p14:creationId xmlns:p14="http://schemas.microsoft.com/office/powerpoint/2010/main" val="106062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21C996-1BAA-DF91-5556-CDB3AEE5D0E2}"/>
              </a:ext>
            </a:extLst>
          </p:cNvPr>
          <p:cNvSpPr>
            <a:spLocks noGrp="1"/>
          </p:cNvSpPr>
          <p:nvPr>
            <p:ph type="title"/>
          </p:nvPr>
        </p:nvSpPr>
        <p:spPr/>
        <p:txBody>
          <a:bodyPr/>
          <a:lstStyle/>
          <a:p>
            <a:r>
              <a:rPr lang="it-IT" dirty="0"/>
              <a:t>GMF – </a:t>
            </a:r>
            <a:r>
              <a:rPr lang="it-IT" dirty="0" err="1">
                <a:ea typeface="+mj-lt"/>
                <a:cs typeface="+mj-lt"/>
              </a:rPr>
              <a:t>alloc</a:t>
            </a:r>
            <a:r>
              <a:rPr lang="it-IT" dirty="0">
                <a:ea typeface="+mj-lt"/>
                <a:cs typeface="+mj-lt"/>
              </a:rPr>
              <a:t> pages</a:t>
            </a:r>
            <a:endParaRPr lang="it-IT" dirty="0"/>
          </a:p>
        </p:txBody>
      </p:sp>
      <p:sp>
        <p:nvSpPr>
          <p:cNvPr id="11" name="Segnaposto contenuto 10">
            <a:extLst>
              <a:ext uri="{FF2B5EF4-FFF2-40B4-BE49-F238E27FC236}">
                <a16:creationId xmlns:a16="http://schemas.microsoft.com/office/drawing/2014/main" id="{6CC977F0-B4FB-0914-6D7E-2D9E33602C37}"/>
              </a:ext>
            </a:extLst>
          </p:cNvPr>
          <p:cNvSpPr>
            <a:spLocks noGrp="1"/>
          </p:cNvSpPr>
          <p:nvPr>
            <p:ph idx="1"/>
          </p:nvPr>
        </p:nvSpPr>
        <p:spPr/>
        <p:txBody>
          <a:bodyPr/>
          <a:lstStyle/>
          <a:p>
            <a:pPr marL="342900" indent="-342900">
              <a:buFont typeface="Wingdings,Sans-Serif" panose="05020102010507070707" pitchFamily="18" charset="2"/>
              <a:buChar char="§"/>
            </a:pPr>
            <a:r>
              <a:rPr lang="it-IT" sz="2400" b="1" dirty="0" err="1">
                <a:ea typeface="+mn-lt"/>
                <a:cs typeface="+mn-lt"/>
              </a:rPr>
              <a:t>page_t</a:t>
            </a:r>
            <a:r>
              <a:rPr lang="it-IT" sz="2400" b="1" dirty="0">
                <a:ea typeface="+mn-lt"/>
                <a:cs typeface="+mn-lt"/>
              </a:rPr>
              <a:t> * </a:t>
            </a:r>
            <a:r>
              <a:rPr lang="it-IT" sz="2400" b="1" dirty="0" err="1">
                <a:ea typeface="+mn-lt"/>
                <a:cs typeface="+mn-lt"/>
              </a:rPr>
              <a:t>alloc_pages</a:t>
            </a:r>
            <a:r>
              <a:rPr lang="it-IT" sz="2400" b="1" dirty="0">
                <a:ea typeface="+mn-lt"/>
                <a:cs typeface="+mn-lt"/>
              </a:rPr>
              <a:t>(zone, </a:t>
            </a:r>
            <a:r>
              <a:rPr lang="it-IT" sz="2400" b="1" dirty="0" err="1">
                <a:ea typeface="+mn-lt"/>
                <a:cs typeface="+mn-lt"/>
              </a:rPr>
              <a:t>order</a:t>
            </a:r>
            <a:r>
              <a:rPr lang="it-IT" sz="2400" b="1" dirty="0">
                <a:ea typeface="+mn-lt"/>
                <a:cs typeface="+mn-lt"/>
              </a:rPr>
              <a:t>):</a:t>
            </a:r>
            <a:endParaRPr lang="it-IT" sz="2400" b="1" dirty="0"/>
          </a:p>
          <a:p>
            <a:pPr marL="667385" lvl="1" indent="-342900">
              <a:buFont typeface="Wingdings,Sans-Serif" panose="05020102010507070707" pitchFamily="18" charset="2"/>
              <a:buChar char="§"/>
            </a:pPr>
            <a:r>
              <a:rPr lang="it-IT" sz="2400" dirty="0"/>
              <a:t>Usata per richiedere 2</a:t>
            </a:r>
            <a:r>
              <a:rPr lang="it-IT" sz="2400" baseline="30000" dirty="0"/>
              <a:t>order </a:t>
            </a:r>
            <a:r>
              <a:rPr lang="it-IT" sz="2400" dirty="0"/>
              <a:t>frame contigui ad una data zona. Restituisce la prima pagina del blocco di 2</a:t>
            </a:r>
            <a:r>
              <a:rPr lang="it-IT" sz="2400" baseline="30000" dirty="0"/>
              <a:t>order </a:t>
            </a:r>
            <a:r>
              <a:rPr lang="it-IT" sz="2400" dirty="0"/>
              <a:t>oppure NULL se non ha successo;</a:t>
            </a:r>
          </a:p>
          <a:p>
            <a:pPr marL="667385" lvl="1" indent="-342900">
              <a:buFont typeface="Wingdings,Sans-Serif" panose="05020102010507070707" pitchFamily="18" charset="2"/>
              <a:buChar char="§"/>
            </a:pPr>
            <a:r>
              <a:rPr lang="it-IT" sz="2400" dirty="0"/>
              <a:t>Può essere visto come il corrispettivo di </a:t>
            </a:r>
            <a:r>
              <a:rPr lang="it-IT" sz="2400" i="1" dirty="0" err="1"/>
              <a:t>getppages</a:t>
            </a:r>
            <a:r>
              <a:rPr lang="it-IT" sz="2400" dirty="0"/>
              <a:t> in OS161. Infatti, come </a:t>
            </a:r>
            <a:r>
              <a:rPr lang="it-IT" sz="2400" i="1" dirty="0" err="1"/>
              <a:t>getppages</a:t>
            </a:r>
            <a:r>
              <a:rPr lang="it-IT" sz="2400" dirty="0"/>
              <a:t> chiamava la </a:t>
            </a:r>
            <a:r>
              <a:rPr lang="it-IT" sz="2400" i="1" dirty="0" err="1"/>
              <a:t>ram_stealmem</a:t>
            </a:r>
            <a:r>
              <a:rPr lang="it-IT" sz="2400" dirty="0"/>
              <a:t> per ottenere effettivamente i frames, qui viene invocata la </a:t>
            </a:r>
            <a:r>
              <a:rPr lang="it-IT" sz="2400" i="1" dirty="0" err="1"/>
              <a:t>bb_alloc_pages</a:t>
            </a:r>
            <a:r>
              <a:rPr lang="it-IT" sz="2400" dirty="0"/>
              <a:t> (definita in </a:t>
            </a:r>
            <a:r>
              <a:rPr lang="it-IT" sz="2400" i="1" dirty="0" err="1"/>
              <a:t>src</a:t>
            </a:r>
            <a:r>
              <a:rPr lang="it-IT" sz="2400" i="1" dirty="0"/>
              <a:t>/</a:t>
            </a:r>
            <a:r>
              <a:rPr lang="it-IT" sz="2400" i="1" dirty="0" err="1"/>
              <a:t>mem</a:t>
            </a:r>
            <a:r>
              <a:rPr lang="it-IT" sz="2400" i="1" dirty="0"/>
              <a:t>/</a:t>
            </a:r>
            <a:r>
              <a:rPr lang="it-IT" sz="2400" i="1" dirty="0" err="1"/>
              <a:t>buddysystem.c</a:t>
            </a:r>
            <a:r>
              <a:rPr lang="it-IT" sz="2400" dirty="0"/>
              <a:t>), e che adotta la strategia </a:t>
            </a:r>
            <a:r>
              <a:rPr lang="it-IT" sz="2400" i="1" dirty="0" err="1"/>
              <a:t>buddy</a:t>
            </a:r>
            <a:r>
              <a:rPr lang="it-IT" sz="2400" i="1" dirty="0"/>
              <a:t> system.</a:t>
            </a:r>
            <a:endParaRPr lang="it-IT" sz="2400" dirty="0"/>
          </a:p>
          <a:p>
            <a:pPr marL="305435" indent="-305435"/>
            <a:endParaRPr lang="it-IT" dirty="0"/>
          </a:p>
        </p:txBody>
      </p:sp>
    </p:spTree>
    <p:extLst>
      <p:ext uri="{BB962C8B-B14F-4D97-AF65-F5344CB8AC3E}">
        <p14:creationId xmlns:p14="http://schemas.microsoft.com/office/powerpoint/2010/main" val="2889668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6862806" y="1096111"/>
            <a:ext cx="4992231" cy="5221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i="1" dirty="0" err="1">
                <a:ea typeface="+mn-lt"/>
                <a:cs typeface="+mn-lt"/>
              </a:rPr>
              <a:t>get_zone_from_flags</a:t>
            </a:r>
            <a:r>
              <a:rPr lang="it-IT" sz="2400" dirty="0">
                <a:ea typeface="+mn-lt"/>
                <a:cs typeface="+mn-lt"/>
              </a:rPr>
              <a:t> restituisce la zona corrispondente al flag passato.</a:t>
            </a:r>
            <a:endParaRPr lang="it-IT" dirty="0">
              <a:ea typeface="+mn-lt"/>
              <a:cs typeface="+mn-lt"/>
            </a:endParaRPr>
          </a:p>
          <a:p>
            <a:pPr marL="305435" indent="-305435"/>
            <a:endParaRPr lang="it-IT" dirty="0"/>
          </a:p>
          <a:p>
            <a:pPr marL="305435" indent="-305435"/>
            <a:r>
              <a:rPr lang="it-IT" sz="2400" i="1" dirty="0">
                <a:ea typeface="+mn-lt"/>
                <a:cs typeface="+mn-lt"/>
              </a:rPr>
              <a:t>PG_FROM_BBSTRUCT(</a:t>
            </a:r>
            <a:r>
              <a:rPr lang="it-IT" sz="2400" i="1" dirty="0" err="1">
                <a:ea typeface="+mn-lt"/>
                <a:cs typeface="+mn-lt"/>
              </a:rPr>
              <a:t>bbstruct</a:t>
            </a:r>
            <a:r>
              <a:rPr lang="it-IT" sz="2400" i="1" dirty="0">
                <a:ea typeface="+mn-lt"/>
                <a:cs typeface="+mn-lt"/>
              </a:rPr>
              <a:t>, page, </a:t>
            </a:r>
            <a:r>
              <a:rPr lang="it-IT" sz="2400" i="1" dirty="0" err="1">
                <a:ea typeface="+mn-lt"/>
                <a:cs typeface="+mn-lt"/>
              </a:rPr>
              <a:t>element</a:t>
            </a:r>
            <a:r>
              <a:rPr lang="it-IT" sz="2400" i="1" dirty="0">
                <a:ea typeface="+mn-lt"/>
                <a:cs typeface="+mn-lt"/>
              </a:rPr>
              <a:t>)</a:t>
            </a:r>
            <a:r>
              <a:rPr lang="it-IT" sz="2400" dirty="0">
                <a:ea typeface="+mn-lt"/>
                <a:cs typeface="+mn-lt"/>
              </a:rPr>
              <a:t> restituisce l'indirizzo di un dato elemento con un certo tipo di pagina, a partire dalla </a:t>
            </a:r>
            <a:r>
              <a:rPr lang="it-IT" sz="2400" i="1" dirty="0" err="1">
                <a:ea typeface="+mn-lt"/>
                <a:cs typeface="+mn-lt"/>
              </a:rPr>
              <a:t>bbstruct</a:t>
            </a:r>
            <a:r>
              <a:rPr lang="it-IT" sz="2400" dirty="0">
                <a:ea typeface="+mn-lt"/>
                <a:cs typeface="+mn-lt"/>
              </a:rPr>
              <a:t> fornita.</a:t>
            </a:r>
            <a:endParaRPr lang="it-IT" dirty="0"/>
          </a:p>
          <a:p>
            <a:pPr marL="305435" indent="-305435"/>
            <a:endParaRPr lang="it-IT" dirty="0"/>
          </a:p>
          <a:p>
            <a:pPr marL="305435" indent="-305435"/>
            <a:r>
              <a:rPr lang="it-IT" sz="2400" i="1" dirty="0" err="1">
                <a:ea typeface="+mn-lt"/>
                <a:cs typeface="+mn-lt"/>
              </a:rPr>
              <a:t>set_page_count</a:t>
            </a:r>
            <a:r>
              <a:rPr lang="it-IT" sz="2400" i="1" dirty="0">
                <a:ea typeface="+mn-lt"/>
                <a:cs typeface="+mn-lt"/>
              </a:rPr>
              <a:t>(</a:t>
            </a:r>
            <a:r>
              <a:rPr lang="it-IT" sz="2400" i="1" dirty="0" err="1">
                <a:ea typeface="+mn-lt"/>
                <a:cs typeface="+mn-lt"/>
              </a:rPr>
              <a:t>p,v</a:t>
            </a:r>
            <a:r>
              <a:rPr lang="it-IT" sz="2400" i="1" dirty="0">
                <a:ea typeface="+mn-lt"/>
                <a:cs typeface="+mn-lt"/>
              </a:rPr>
              <a:t>)</a:t>
            </a:r>
            <a:r>
              <a:rPr lang="it-IT" sz="2400" dirty="0">
                <a:ea typeface="+mn-lt"/>
                <a:cs typeface="+mn-lt"/>
              </a:rPr>
              <a:t> è definita come una chiamata alla funzione atomica </a:t>
            </a:r>
            <a:r>
              <a:rPr lang="it-IT" sz="2400" i="1" dirty="0" err="1">
                <a:ea typeface="+mn-lt"/>
                <a:cs typeface="+mn-lt"/>
              </a:rPr>
              <a:t>atomic_set</a:t>
            </a:r>
            <a:r>
              <a:rPr lang="it-IT" sz="2400" i="1" dirty="0">
                <a:ea typeface="+mn-lt"/>
                <a:cs typeface="+mn-lt"/>
              </a:rPr>
              <a:t>(&amp;(p)-&gt;</a:t>
            </a:r>
            <a:r>
              <a:rPr lang="it-IT" sz="2400" i="1" dirty="0" err="1">
                <a:ea typeface="+mn-lt"/>
                <a:cs typeface="+mn-lt"/>
              </a:rPr>
              <a:t>count</a:t>
            </a:r>
            <a:r>
              <a:rPr lang="it-IT" sz="2400" i="1" dirty="0">
                <a:ea typeface="+mn-lt"/>
                <a:cs typeface="+mn-lt"/>
              </a:rPr>
              <a:t>, v)</a:t>
            </a:r>
            <a:r>
              <a:rPr lang="it-IT" sz="2400" dirty="0">
                <a:ea typeface="+mn-lt"/>
                <a:cs typeface="+mn-lt"/>
              </a:rPr>
              <a:t>. </a:t>
            </a:r>
            <a:endParaRPr lang="it-IT" dirty="0"/>
          </a:p>
        </p:txBody>
      </p:sp>
      <p:pic>
        <p:nvPicPr>
          <p:cNvPr id="3" name="Immagine 2" descr="Immagine che contiene testo, schermata, Carattere&#10;&#10;Descrizione generata automaticamente">
            <a:extLst>
              <a:ext uri="{FF2B5EF4-FFF2-40B4-BE49-F238E27FC236}">
                <a16:creationId xmlns:a16="http://schemas.microsoft.com/office/drawing/2014/main" id="{C11A5C12-69E3-C409-71A8-D7EF7F8E7265}"/>
              </a:ext>
            </a:extLst>
          </p:cNvPr>
          <p:cNvPicPr>
            <a:picLocks noChangeAspect="1"/>
          </p:cNvPicPr>
          <p:nvPr/>
        </p:nvPicPr>
        <p:blipFill>
          <a:blip r:embed="rId2"/>
          <a:stretch>
            <a:fillRect/>
          </a:stretch>
        </p:blipFill>
        <p:spPr>
          <a:xfrm>
            <a:off x="474785" y="877151"/>
            <a:ext cx="6396892" cy="4800851"/>
          </a:xfrm>
          <a:prstGeom prst="rect">
            <a:avLst/>
          </a:prstGeom>
        </p:spPr>
      </p:pic>
    </p:spTree>
    <p:extLst>
      <p:ext uri="{BB962C8B-B14F-4D97-AF65-F5344CB8AC3E}">
        <p14:creationId xmlns:p14="http://schemas.microsoft.com/office/powerpoint/2010/main" val="721283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21C996-1BAA-DF91-5556-CDB3AEE5D0E2}"/>
              </a:ext>
            </a:extLst>
          </p:cNvPr>
          <p:cNvSpPr>
            <a:spLocks noGrp="1"/>
          </p:cNvSpPr>
          <p:nvPr>
            <p:ph type="title"/>
          </p:nvPr>
        </p:nvSpPr>
        <p:spPr/>
        <p:txBody>
          <a:bodyPr/>
          <a:lstStyle/>
          <a:p>
            <a:r>
              <a:rPr lang="it-IT" dirty="0"/>
              <a:t>GMF – </a:t>
            </a:r>
            <a:r>
              <a:rPr lang="it-IT" dirty="0">
                <a:ea typeface="+mj-lt"/>
                <a:cs typeface="+mj-lt"/>
              </a:rPr>
              <a:t>free pages</a:t>
            </a:r>
            <a:endParaRPr lang="it-IT" dirty="0"/>
          </a:p>
        </p:txBody>
      </p:sp>
      <p:sp>
        <p:nvSpPr>
          <p:cNvPr id="11" name="Segnaposto contenuto 10">
            <a:extLst>
              <a:ext uri="{FF2B5EF4-FFF2-40B4-BE49-F238E27FC236}">
                <a16:creationId xmlns:a16="http://schemas.microsoft.com/office/drawing/2014/main" id="{6CC977F0-B4FB-0914-6D7E-2D9E33602C37}"/>
              </a:ext>
            </a:extLst>
          </p:cNvPr>
          <p:cNvSpPr>
            <a:spLocks noGrp="1"/>
          </p:cNvSpPr>
          <p:nvPr>
            <p:ph idx="1"/>
          </p:nvPr>
        </p:nvSpPr>
        <p:spPr/>
        <p:txBody>
          <a:bodyPr/>
          <a:lstStyle/>
          <a:p>
            <a:pPr marL="305435" indent="-305435"/>
            <a:r>
              <a:rPr lang="it-IT" sz="2400" b="1" dirty="0" err="1">
                <a:ea typeface="+mn-lt"/>
                <a:cs typeface="+mn-lt"/>
              </a:rPr>
              <a:t>void</a:t>
            </a:r>
            <a:r>
              <a:rPr lang="it-IT" sz="2400" b="1" dirty="0">
                <a:ea typeface="+mn-lt"/>
                <a:cs typeface="+mn-lt"/>
              </a:rPr>
              <a:t> __</a:t>
            </a:r>
            <a:r>
              <a:rPr lang="it-IT" sz="2400" b="1" dirty="0" err="1">
                <a:ea typeface="+mn-lt"/>
                <a:cs typeface="+mn-lt"/>
              </a:rPr>
              <a:t>free_pages</a:t>
            </a:r>
            <a:r>
              <a:rPr lang="it-IT" sz="2400" b="1" dirty="0">
                <a:ea typeface="+mn-lt"/>
                <a:cs typeface="+mn-lt"/>
              </a:rPr>
              <a:t>(</a:t>
            </a:r>
            <a:r>
              <a:rPr lang="it-IT" sz="2400" b="1" dirty="0" err="1">
                <a:ea typeface="+mn-lt"/>
                <a:cs typeface="+mn-lt"/>
              </a:rPr>
              <a:t>page_t</a:t>
            </a:r>
            <a:r>
              <a:rPr lang="it-IT" sz="2400" b="1" dirty="0">
                <a:ea typeface="+mn-lt"/>
                <a:cs typeface="+mn-lt"/>
              </a:rPr>
              <a:t> *page):</a:t>
            </a:r>
          </a:p>
          <a:p>
            <a:pPr marL="629920" lvl="1" indent="-305435"/>
            <a:r>
              <a:rPr lang="it-IT" sz="2400" dirty="0">
                <a:ea typeface="+mn-lt"/>
                <a:cs typeface="+mn-lt"/>
              </a:rPr>
              <a:t>Funzione utilizzata per rilasciare </a:t>
            </a:r>
            <a:r>
              <a:rPr lang="it-IT" sz="2400" dirty="0"/>
              <a:t>2</a:t>
            </a:r>
            <a:r>
              <a:rPr lang="it-IT" sz="2400" baseline="30000" dirty="0"/>
              <a:t>order  </a:t>
            </a:r>
            <a:r>
              <a:rPr lang="it-IT" sz="2400" dirty="0">
                <a:ea typeface="+mn-lt"/>
                <a:cs typeface="+mn-lt"/>
              </a:rPr>
              <a:t>frame contigui in una data zona.</a:t>
            </a:r>
            <a:endParaRPr lang="it-IT" sz="2400" b="1" dirty="0">
              <a:ea typeface="+mn-lt"/>
              <a:cs typeface="+mn-lt"/>
            </a:endParaRPr>
          </a:p>
          <a:p>
            <a:pPr marL="629920" lvl="1" indent="-305435"/>
            <a:r>
              <a:rPr lang="it-IT" sz="2400" dirty="0">
                <a:ea typeface="+mn-lt"/>
                <a:cs typeface="+mn-lt"/>
              </a:rPr>
              <a:t>Questa funzione non presenta un corrispettivo in OS161 in quanto lì di base la memoria allocata non viene rilasciata.</a:t>
            </a:r>
          </a:p>
          <a:p>
            <a:pPr marL="629920" lvl="1" indent="-305435">
              <a:buFont typeface="Wingdings" panose="05020102010507070707" pitchFamily="18" charset="2"/>
              <a:buChar char="§"/>
            </a:pPr>
            <a:r>
              <a:rPr lang="it-IT" sz="2400" dirty="0">
                <a:ea typeface="+mn-lt"/>
                <a:cs typeface="+mn-lt"/>
              </a:rPr>
              <a:t>Come </a:t>
            </a:r>
            <a:r>
              <a:rPr lang="it-IT" sz="2400" dirty="0" err="1">
                <a:ea typeface="+mn-lt"/>
                <a:cs typeface="+mn-lt"/>
              </a:rPr>
              <a:t>alloc_pages</a:t>
            </a:r>
            <a:r>
              <a:rPr lang="it-IT" sz="2400" dirty="0">
                <a:ea typeface="+mn-lt"/>
                <a:cs typeface="+mn-lt"/>
              </a:rPr>
              <a:t>, utilizza una funzione del </a:t>
            </a:r>
            <a:r>
              <a:rPr lang="it-IT" sz="2400" dirty="0" err="1">
                <a:ea typeface="+mn-lt"/>
                <a:cs typeface="+mn-lt"/>
              </a:rPr>
              <a:t>buddy</a:t>
            </a:r>
            <a:r>
              <a:rPr lang="it-IT" sz="2400" dirty="0">
                <a:ea typeface="+mn-lt"/>
                <a:cs typeface="+mn-lt"/>
              </a:rPr>
              <a:t> system,  </a:t>
            </a:r>
            <a:r>
              <a:rPr lang="it-IT" sz="2400" dirty="0" err="1">
                <a:ea typeface="+mn-lt"/>
                <a:cs typeface="+mn-lt"/>
              </a:rPr>
              <a:t>bb_free_pages</a:t>
            </a:r>
            <a:r>
              <a:rPr lang="it-IT" sz="2400" dirty="0">
                <a:ea typeface="+mn-lt"/>
                <a:cs typeface="+mn-lt"/>
              </a:rPr>
              <a:t> (definita in </a:t>
            </a:r>
            <a:r>
              <a:rPr lang="it-IT" sz="2400" dirty="0" err="1">
                <a:ea typeface="+mn-lt"/>
                <a:cs typeface="+mn-lt"/>
              </a:rPr>
              <a:t>src</a:t>
            </a:r>
            <a:r>
              <a:rPr lang="it-IT" sz="2400" dirty="0">
                <a:ea typeface="+mn-lt"/>
                <a:cs typeface="+mn-lt"/>
              </a:rPr>
              <a:t>/</a:t>
            </a:r>
            <a:r>
              <a:rPr lang="it-IT" sz="2400" dirty="0" err="1">
                <a:ea typeface="+mn-lt"/>
                <a:cs typeface="+mn-lt"/>
              </a:rPr>
              <a:t>mem</a:t>
            </a:r>
            <a:r>
              <a:rPr lang="it-IT" sz="2400" dirty="0">
                <a:ea typeface="+mn-lt"/>
                <a:cs typeface="+mn-lt"/>
              </a:rPr>
              <a:t>/</a:t>
            </a:r>
            <a:r>
              <a:rPr lang="it-IT" sz="2400" dirty="0" err="1">
                <a:ea typeface="+mn-lt"/>
                <a:cs typeface="+mn-lt"/>
              </a:rPr>
              <a:t>buddysystem.c</a:t>
            </a:r>
            <a:r>
              <a:rPr lang="it-IT" sz="2400" dirty="0">
                <a:ea typeface="+mn-lt"/>
                <a:cs typeface="+mn-lt"/>
              </a:rPr>
              <a:t>).</a:t>
            </a:r>
            <a:endParaRPr lang="it-IT" sz="2400" dirty="0"/>
          </a:p>
        </p:txBody>
      </p:sp>
    </p:spTree>
    <p:extLst>
      <p:ext uri="{BB962C8B-B14F-4D97-AF65-F5344CB8AC3E}">
        <p14:creationId xmlns:p14="http://schemas.microsoft.com/office/powerpoint/2010/main" val="3852088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6559960" y="1594342"/>
            <a:ext cx="4992231" cy="5221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i="1" dirty="0" err="1">
                <a:ea typeface="+mn-lt"/>
                <a:cs typeface="+mn-lt"/>
              </a:rPr>
              <a:t>get_zone_from_page</a:t>
            </a:r>
            <a:r>
              <a:rPr lang="it-IT" sz="2400" dirty="0">
                <a:ea typeface="+mn-lt"/>
                <a:cs typeface="+mn-lt"/>
              </a:rPr>
              <a:t> restituisce la zona a cui appartiene la pagina.</a:t>
            </a:r>
          </a:p>
          <a:p>
            <a:pPr marL="305435" indent="-305435"/>
            <a:endParaRPr lang="it-IT" sz="2400" dirty="0">
              <a:ea typeface="+mn-lt"/>
              <a:cs typeface="+mn-lt"/>
            </a:endParaRPr>
          </a:p>
          <a:p>
            <a:pPr marL="305435" indent="-305435"/>
            <a:r>
              <a:rPr lang="it-IT" sz="2400" i="1" dirty="0" err="1">
                <a:ea typeface="+mn-lt"/>
                <a:cs typeface="+mn-lt"/>
              </a:rPr>
              <a:t>set_page_count</a:t>
            </a:r>
            <a:r>
              <a:rPr lang="it-IT" sz="2400" i="1" dirty="0">
                <a:ea typeface="+mn-lt"/>
                <a:cs typeface="+mn-lt"/>
              </a:rPr>
              <a:t>(</a:t>
            </a:r>
            <a:r>
              <a:rPr lang="it-IT" sz="2400" i="1" dirty="0" err="1">
                <a:ea typeface="+mn-lt"/>
                <a:cs typeface="+mn-lt"/>
              </a:rPr>
              <a:t>p,v</a:t>
            </a:r>
            <a:r>
              <a:rPr lang="it-IT" sz="2400" i="1" dirty="0">
                <a:ea typeface="+mn-lt"/>
                <a:cs typeface="+mn-lt"/>
              </a:rPr>
              <a:t>)</a:t>
            </a:r>
            <a:r>
              <a:rPr lang="it-IT" sz="2400" dirty="0">
                <a:ea typeface="+mn-lt"/>
                <a:cs typeface="+mn-lt"/>
              </a:rPr>
              <a:t> è definita come una chiamata alla funzione atomica </a:t>
            </a:r>
            <a:r>
              <a:rPr lang="it-IT" sz="2400" i="1" dirty="0" err="1">
                <a:ea typeface="+mn-lt"/>
                <a:cs typeface="+mn-lt"/>
              </a:rPr>
              <a:t>atomic_set</a:t>
            </a:r>
            <a:r>
              <a:rPr lang="it-IT" sz="2400" i="1" dirty="0">
                <a:ea typeface="+mn-lt"/>
                <a:cs typeface="+mn-lt"/>
              </a:rPr>
              <a:t>(&amp;(p)-&gt;</a:t>
            </a:r>
            <a:r>
              <a:rPr lang="it-IT" sz="2400" i="1" dirty="0" err="1">
                <a:ea typeface="+mn-lt"/>
                <a:cs typeface="+mn-lt"/>
              </a:rPr>
              <a:t>count</a:t>
            </a:r>
            <a:r>
              <a:rPr lang="it-IT" sz="2400" i="1" dirty="0">
                <a:ea typeface="+mn-lt"/>
                <a:cs typeface="+mn-lt"/>
              </a:rPr>
              <a:t>, v).</a:t>
            </a:r>
            <a:endParaRPr lang="it-IT" i="1" dirty="0"/>
          </a:p>
        </p:txBody>
      </p:sp>
      <p:pic>
        <p:nvPicPr>
          <p:cNvPr id="2" name="Immagine 1" descr="Immagine che contiene testo, schermata, Carattere&#10;&#10;Descrizione generata automaticamente">
            <a:extLst>
              <a:ext uri="{FF2B5EF4-FFF2-40B4-BE49-F238E27FC236}">
                <a16:creationId xmlns:a16="http://schemas.microsoft.com/office/drawing/2014/main" id="{25D16947-3120-7CD9-857D-BC5D2C808998}"/>
              </a:ext>
            </a:extLst>
          </p:cNvPr>
          <p:cNvPicPr>
            <a:picLocks noChangeAspect="1"/>
          </p:cNvPicPr>
          <p:nvPr/>
        </p:nvPicPr>
        <p:blipFill>
          <a:blip r:embed="rId2"/>
          <a:stretch>
            <a:fillRect/>
          </a:stretch>
        </p:blipFill>
        <p:spPr>
          <a:xfrm>
            <a:off x="523630" y="1007908"/>
            <a:ext cx="5742353" cy="4832414"/>
          </a:xfrm>
          <a:prstGeom prst="rect">
            <a:avLst/>
          </a:prstGeom>
        </p:spPr>
      </p:pic>
    </p:spTree>
    <p:extLst>
      <p:ext uri="{BB962C8B-B14F-4D97-AF65-F5344CB8AC3E}">
        <p14:creationId xmlns:p14="http://schemas.microsoft.com/office/powerpoint/2010/main" val="2547829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DBFBB1-9B70-9294-91A2-FE4CC0F52F64}"/>
              </a:ext>
            </a:extLst>
          </p:cNvPr>
          <p:cNvSpPr>
            <a:spLocks noGrp="1"/>
          </p:cNvSpPr>
          <p:nvPr>
            <p:ph type="title"/>
          </p:nvPr>
        </p:nvSpPr>
        <p:spPr/>
        <p:txBody>
          <a:bodyPr/>
          <a:lstStyle/>
          <a:p>
            <a:r>
              <a:rPr lang="it-IT" dirty="0">
                <a:ea typeface="+mj-lt"/>
                <a:cs typeface="+mj-lt"/>
              </a:rPr>
              <a:t>GMF – Zone </a:t>
            </a:r>
            <a:r>
              <a:rPr lang="it-IT" dirty="0" err="1">
                <a:ea typeface="+mj-lt"/>
                <a:cs typeface="+mj-lt"/>
              </a:rPr>
              <a:t>allocator</a:t>
            </a:r>
            <a:r>
              <a:rPr lang="it-IT" dirty="0">
                <a:ea typeface="+mj-lt"/>
                <a:cs typeface="+mj-lt"/>
              </a:rPr>
              <a:t> with cache</a:t>
            </a:r>
            <a:endParaRPr lang="it-IT" dirty="0"/>
          </a:p>
        </p:txBody>
      </p:sp>
      <p:sp>
        <p:nvSpPr>
          <p:cNvPr id="3" name="Segnaposto contenuto 2">
            <a:extLst>
              <a:ext uri="{FF2B5EF4-FFF2-40B4-BE49-F238E27FC236}">
                <a16:creationId xmlns:a16="http://schemas.microsoft.com/office/drawing/2014/main" id="{44413409-02EF-DFD9-7C4C-977C51B0C7B3}"/>
              </a:ext>
            </a:extLst>
          </p:cNvPr>
          <p:cNvSpPr>
            <a:spLocks noGrp="1"/>
          </p:cNvSpPr>
          <p:nvPr>
            <p:ph idx="1"/>
          </p:nvPr>
        </p:nvSpPr>
        <p:spPr/>
        <p:txBody>
          <a:bodyPr/>
          <a:lstStyle/>
          <a:p>
            <a:pPr marL="305435" indent="-305435"/>
            <a:r>
              <a:rPr lang="it-IT" sz="2400" err="1">
                <a:ea typeface="+mn-lt"/>
                <a:cs typeface="+mn-lt"/>
              </a:rPr>
              <a:t>MentOS</a:t>
            </a:r>
            <a:r>
              <a:rPr lang="it-IT" sz="2400" dirty="0">
                <a:ea typeface="+mn-lt"/>
                <a:cs typeface="+mn-lt"/>
              </a:rPr>
              <a:t> mette anche a disposizione un semplice sistema di cache, sfruttando la zona NORMAL della memoria, che può essere indirizzata direttamente. </a:t>
            </a:r>
            <a:endParaRPr lang="it-IT" sz="2400"/>
          </a:p>
          <a:p>
            <a:pPr marL="305435" indent="-305435"/>
            <a:r>
              <a:rPr lang="it-IT" sz="2400" dirty="0">
                <a:ea typeface="+mn-lt"/>
                <a:cs typeface="+mn-lt"/>
              </a:rPr>
              <a:t>Per la gestione di questa particolare memoria (in realtà una zona di memoria particolare), il sistema mette a disposizione delle funzioni equivalenti a quelle precedentemente viste, </a:t>
            </a:r>
            <a:r>
              <a:rPr lang="it-IT" sz="2400" i="1" err="1">
                <a:ea typeface="+mn-lt"/>
                <a:cs typeface="+mn-lt"/>
              </a:rPr>
              <a:t>alloc_page_cached</a:t>
            </a:r>
            <a:r>
              <a:rPr lang="it-IT" sz="2400" dirty="0">
                <a:ea typeface="+mn-lt"/>
                <a:cs typeface="+mn-lt"/>
              </a:rPr>
              <a:t> e </a:t>
            </a:r>
            <a:r>
              <a:rPr lang="it-IT" sz="2400" i="1" err="1">
                <a:ea typeface="+mn-lt"/>
                <a:cs typeface="+mn-lt"/>
              </a:rPr>
              <a:t>free_page_cached</a:t>
            </a:r>
            <a:r>
              <a:rPr lang="it-IT" sz="2400" dirty="0">
                <a:ea typeface="+mn-lt"/>
                <a:cs typeface="+mn-lt"/>
              </a:rPr>
              <a:t>. Anche questi vanno poi ad invocare le medesime funzioni del </a:t>
            </a:r>
            <a:r>
              <a:rPr lang="it-IT" sz="2400" err="1">
                <a:ea typeface="+mn-lt"/>
                <a:cs typeface="+mn-lt"/>
              </a:rPr>
              <a:t>buddy</a:t>
            </a:r>
            <a:r>
              <a:rPr lang="it-IT" sz="2400" dirty="0">
                <a:ea typeface="+mn-lt"/>
                <a:cs typeface="+mn-lt"/>
              </a:rPr>
              <a:t> system. </a:t>
            </a:r>
            <a:endParaRPr lang="it-IT"/>
          </a:p>
        </p:txBody>
      </p:sp>
    </p:spTree>
    <p:extLst>
      <p:ext uri="{BB962C8B-B14F-4D97-AF65-F5344CB8AC3E}">
        <p14:creationId xmlns:p14="http://schemas.microsoft.com/office/powerpoint/2010/main" val="995773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37019B-827E-5DE8-5686-5C4526A66DF7}"/>
              </a:ext>
            </a:extLst>
          </p:cNvPr>
          <p:cNvSpPr>
            <a:spLocks noGrp="1"/>
          </p:cNvSpPr>
          <p:nvPr>
            <p:ph type="title"/>
          </p:nvPr>
        </p:nvSpPr>
        <p:spPr/>
        <p:txBody>
          <a:bodyPr/>
          <a:lstStyle/>
          <a:p>
            <a:r>
              <a:rPr lang="it-IT" dirty="0"/>
              <a:t>Indice</a:t>
            </a:r>
          </a:p>
        </p:txBody>
      </p:sp>
      <p:sp>
        <p:nvSpPr>
          <p:cNvPr id="3" name="Segnaposto contenuto 2">
            <a:extLst>
              <a:ext uri="{FF2B5EF4-FFF2-40B4-BE49-F238E27FC236}">
                <a16:creationId xmlns:a16="http://schemas.microsoft.com/office/drawing/2014/main" id="{A9FC8243-A561-5D70-2823-7A2F6CF8B18D}"/>
              </a:ext>
            </a:extLst>
          </p:cNvPr>
          <p:cNvSpPr>
            <a:spLocks noGrp="1"/>
          </p:cNvSpPr>
          <p:nvPr>
            <p:ph idx="1"/>
          </p:nvPr>
        </p:nvSpPr>
        <p:spPr/>
        <p:txBody>
          <a:bodyPr/>
          <a:lstStyle/>
          <a:p>
            <a:pPr marL="0" indent="0">
              <a:buNone/>
            </a:pPr>
            <a:endParaRPr lang="it-IT" sz="2400" dirty="0"/>
          </a:p>
          <a:p>
            <a:pPr marL="305435" indent="-305435"/>
            <a:r>
              <a:rPr lang="it-IT" sz="2400" dirty="0"/>
              <a:t>Registri dell'architettura</a:t>
            </a:r>
          </a:p>
          <a:p>
            <a:pPr marL="305435" indent="-305435"/>
            <a:r>
              <a:rPr lang="it-IT" sz="2400" dirty="0"/>
              <a:t>Gestione della memoria fisica</a:t>
            </a:r>
          </a:p>
          <a:p>
            <a:pPr marL="305435" indent="-305435"/>
            <a:r>
              <a:rPr lang="it-IT" sz="2400" dirty="0"/>
              <a:t>Gestione della memoria virtuale</a:t>
            </a:r>
          </a:p>
          <a:p>
            <a:pPr marL="305435" indent="-305435"/>
            <a:r>
              <a:rPr lang="it-IT" sz="2400" dirty="0"/>
              <a:t>Implementazione in OS161</a:t>
            </a:r>
          </a:p>
          <a:p>
            <a:pPr marL="629920" lvl="1" indent="-305435"/>
            <a:endParaRPr lang="it-IT" dirty="0"/>
          </a:p>
          <a:p>
            <a:pPr marL="629920" lvl="1" indent="-305435"/>
            <a:endParaRPr lang="it-IT" dirty="0"/>
          </a:p>
        </p:txBody>
      </p:sp>
    </p:spTree>
    <p:extLst>
      <p:ext uri="{BB962C8B-B14F-4D97-AF65-F5344CB8AC3E}">
        <p14:creationId xmlns:p14="http://schemas.microsoft.com/office/powerpoint/2010/main" val="2120499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FD0FD8-91FA-75C8-D319-7A543C0CC00D}"/>
              </a:ext>
            </a:extLst>
          </p:cNvPr>
          <p:cNvSpPr>
            <a:spLocks noGrp="1"/>
          </p:cNvSpPr>
          <p:nvPr>
            <p:ph type="title"/>
          </p:nvPr>
        </p:nvSpPr>
        <p:spPr/>
        <p:txBody>
          <a:bodyPr/>
          <a:lstStyle/>
          <a:p>
            <a:r>
              <a:rPr lang="it-IT" dirty="0">
                <a:ea typeface="+mj-lt"/>
                <a:cs typeface="+mj-lt"/>
              </a:rPr>
              <a:t>GMF – Buddy System</a:t>
            </a:r>
            <a:endParaRPr lang="it-IT" dirty="0"/>
          </a:p>
        </p:txBody>
      </p:sp>
      <p:sp>
        <p:nvSpPr>
          <p:cNvPr id="3" name="Segnaposto contenuto 2">
            <a:extLst>
              <a:ext uri="{FF2B5EF4-FFF2-40B4-BE49-F238E27FC236}">
                <a16:creationId xmlns:a16="http://schemas.microsoft.com/office/drawing/2014/main" id="{C2F24F16-A3AD-1CDB-1E72-A84E881E328F}"/>
              </a:ext>
            </a:extLst>
          </p:cNvPr>
          <p:cNvSpPr>
            <a:spLocks noGrp="1"/>
          </p:cNvSpPr>
          <p:nvPr>
            <p:ph idx="1"/>
          </p:nvPr>
        </p:nvSpPr>
        <p:spPr>
          <a:xfrm>
            <a:off x="581192" y="2092573"/>
            <a:ext cx="11029615" cy="4244918"/>
          </a:xfrm>
        </p:spPr>
        <p:txBody>
          <a:bodyPr/>
          <a:lstStyle/>
          <a:p>
            <a:pPr marL="305435" indent="-305435"/>
            <a:endParaRPr lang="it-IT" sz="2400" dirty="0">
              <a:ea typeface="+mn-lt"/>
              <a:cs typeface="+mn-lt"/>
            </a:endParaRPr>
          </a:p>
          <a:p>
            <a:pPr marL="305435" indent="-305435"/>
            <a:r>
              <a:rPr lang="it-IT" sz="2400" dirty="0">
                <a:ea typeface="+mn-lt"/>
                <a:cs typeface="+mn-lt"/>
              </a:rPr>
              <a:t>Il </a:t>
            </a:r>
            <a:r>
              <a:rPr lang="it-IT" sz="2400" i="1" dirty="0" err="1">
                <a:ea typeface="+mn-lt"/>
                <a:cs typeface="+mn-lt"/>
              </a:rPr>
              <a:t>buddy</a:t>
            </a:r>
            <a:r>
              <a:rPr lang="it-IT" sz="2400" i="1" dirty="0">
                <a:ea typeface="+mn-lt"/>
                <a:cs typeface="+mn-lt"/>
              </a:rPr>
              <a:t> system</a:t>
            </a:r>
            <a:r>
              <a:rPr lang="it-IT" sz="2400" dirty="0">
                <a:ea typeface="+mn-lt"/>
                <a:cs typeface="+mn-lt"/>
              </a:rPr>
              <a:t> è una strategia robusta ed efficiente per l'allocazione di gruppi contigui di frame (in potenze di due). È la strategia standard utilizzata dai sistemi Linux.</a:t>
            </a:r>
            <a:endParaRPr lang="it-IT" sz="2400" dirty="0"/>
          </a:p>
          <a:p>
            <a:pPr marL="305435" indent="-305435"/>
            <a:r>
              <a:rPr lang="it-IT" sz="2400" dirty="0">
                <a:ea typeface="+mn-lt"/>
                <a:cs typeface="+mn-lt"/>
              </a:rPr>
              <a:t>In </a:t>
            </a:r>
            <a:r>
              <a:rPr lang="it-IT" sz="2400" dirty="0" err="1">
                <a:ea typeface="+mn-lt"/>
                <a:cs typeface="+mn-lt"/>
              </a:rPr>
              <a:t>MentOS</a:t>
            </a:r>
            <a:r>
              <a:rPr lang="it-IT" sz="2400" dirty="0">
                <a:ea typeface="+mn-lt"/>
                <a:cs typeface="+mn-lt"/>
              </a:rPr>
              <a:t> tutti i frame liberi sono raggruppati in 11 liste, ce contengono rispettivamente blocchi di 1, 2, 4, 8, 16, 32, 64, 128, 256, 512, e 1024 frame contigui.</a:t>
            </a:r>
            <a:endParaRPr lang="it-IT" sz="2400" dirty="0"/>
          </a:p>
          <a:p>
            <a:pPr marL="305435" indent="-305435"/>
            <a:r>
              <a:rPr lang="it-IT" sz="2400" dirty="0">
                <a:ea typeface="+mn-lt"/>
                <a:cs typeface="+mn-lt"/>
              </a:rPr>
              <a:t>La richiesta minima è di 1 frame singolo, quindi 4KB.</a:t>
            </a:r>
            <a:endParaRPr lang="it-IT" sz="2400" dirty="0"/>
          </a:p>
          <a:p>
            <a:pPr marL="305435" indent="-305435"/>
            <a:r>
              <a:rPr lang="it-IT" sz="2400" dirty="0"/>
              <a:t>In </a:t>
            </a:r>
            <a:r>
              <a:rPr lang="it-IT" sz="2400" dirty="0" err="1"/>
              <a:t>MentOS</a:t>
            </a:r>
            <a:r>
              <a:rPr lang="it-IT" sz="2400" dirty="0"/>
              <a:t> il </a:t>
            </a:r>
            <a:r>
              <a:rPr lang="it-IT" sz="2400" dirty="0" err="1"/>
              <a:t>buddy</a:t>
            </a:r>
            <a:r>
              <a:rPr lang="it-IT" sz="2400" dirty="0"/>
              <a:t> system non è implementato direttamente nel codice del kernel, bensì viene utilizzato un file binario (</a:t>
            </a:r>
            <a:r>
              <a:rPr lang="it-IT" sz="2400" i="1" dirty="0" err="1"/>
              <a:t>buddysystem.a</a:t>
            </a:r>
            <a:r>
              <a:rPr lang="it-IT" sz="2400" dirty="0"/>
              <a:t>) che viene linkato come se fosse una libreria statica al momento della compilazione del sistema.</a:t>
            </a:r>
          </a:p>
          <a:p>
            <a:pPr marL="305435" indent="-305435"/>
            <a:endParaRPr lang="it-IT" sz="2400" dirty="0"/>
          </a:p>
          <a:p>
            <a:pPr marL="305435" indent="-305435"/>
            <a:endParaRPr lang="it-IT" sz="2400" dirty="0"/>
          </a:p>
        </p:txBody>
      </p:sp>
    </p:spTree>
    <p:extLst>
      <p:ext uri="{BB962C8B-B14F-4D97-AF65-F5344CB8AC3E}">
        <p14:creationId xmlns:p14="http://schemas.microsoft.com/office/powerpoint/2010/main" val="893209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42114" y="1594342"/>
            <a:ext cx="11010077" cy="5221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L'algoritmo di base del </a:t>
            </a:r>
            <a:r>
              <a:rPr lang="it-IT" sz="2400" dirty="0" err="1">
                <a:ea typeface="+mn-lt"/>
                <a:cs typeface="+mn-lt"/>
              </a:rPr>
              <a:t>buddy</a:t>
            </a:r>
            <a:r>
              <a:rPr lang="it-IT" sz="2400" dirty="0">
                <a:ea typeface="+mn-lt"/>
                <a:cs typeface="+mn-lt"/>
              </a:rPr>
              <a:t> system può essere suddiviso in tre parti:</a:t>
            </a:r>
            <a:endParaRPr lang="it-IT" sz="2400" dirty="0"/>
          </a:p>
          <a:p>
            <a:pPr marL="781685" lvl="1" indent="-457200">
              <a:buAutoNum type="arabicPeriod"/>
            </a:pPr>
            <a:r>
              <a:rPr lang="it-IT" sz="2400" dirty="0">
                <a:ea typeface="+mn-lt"/>
                <a:cs typeface="+mn-lt"/>
              </a:rPr>
              <a:t>Ricerca di un blocco grande a sufficienza da soddisfare la richiesta;</a:t>
            </a:r>
            <a:endParaRPr lang="it-IT" sz="2400" dirty="0"/>
          </a:p>
          <a:p>
            <a:pPr marL="781685" lvl="1" indent="-457200">
              <a:buAutoNum type="arabicPeriod"/>
            </a:pPr>
            <a:r>
              <a:rPr lang="it-IT" sz="2400" dirty="0">
                <a:ea typeface="+mn-lt"/>
                <a:cs typeface="+mn-lt"/>
              </a:rPr>
              <a:t>Rimozione di un blocco di frame liberi dalla lista;</a:t>
            </a:r>
            <a:endParaRPr lang="it-IT" sz="2400" dirty="0"/>
          </a:p>
          <a:p>
            <a:pPr marL="781685" lvl="1" indent="-457200">
              <a:buAutoNum type="arabicPeriod"/>
            </a:pPr>
            <a:r>
              <a:rPr lang="it-IT" sz="2400" dirty="0">
                <a:ea typeface="+mn-lt"/>
                <a:cs typeface="+mn-lt"/>
              </a:rPr>
              <a:t>Separare il blocco a metà ricorsivamente finché non si ottiene la minima potenza di due in grado di soddisfare la richiesta. Ogni divisione genera due metà, quella su cui si ricorre ed un'altra (il </a:t>
            </a:r>
            <a:r>
              <a:rPr lang="it-IT" sz="2400" i="1" dirty="0" err="1">
                <a:ea typeface="+mn-lt"/>
                <a:cs typeface="+mn-lt"/>
              </a:rPr>
              <a:t>buddy</a:t>
            </a:r>
            <a:r>
              <a:rPr lang="it-IT" sz="2400" dirty="0">
                <a:ea typeface="+mn-lt"/>
                <a:cs typeface="+mn-lt"/>
              </a:rPr>
              <a:t>) che verrà aggiunta alla lista di blocchi liberi della dimensione corrispondente.</a:t>
            </a:r>
            <a:endParaRPr lang="it-IT" sz="2400" dirty="0"/>
          </a:p>
        </p:txBody>
      </p:sp>
    </p:spTree>
    <p:extLst>
      <p:ext uri="{BB962C8B-B14F-4D97-AF65-F5344CB8AC3E}">
        <p14:creationId xmlns:p14="http://schemas.microsoft.com/office/powerpoint/2010/main" val="1825744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DC129E-BD63-74E1-DC7D-E352DBA0C4EB}"/>
              </a:ext>
            </a:extLst>
          </p:cNvPr>
          <p:cNvSpPr>
            <a:spLocks noGrp="1"/>
          </p:cNvSpPr>
          <p:nvPr>
            <p:ph type="title"/>
          </p:nvPr>
        </p:nvSpPr>
        <p:spPr/>
        <p:txBody>
          <a:bodyPr/>
          <a:lstStyle/>
          <a:p>
            <a:r>
              <a:rPr lang="it-IT" dirty="0">
                <a:ea typeface="+mj-lt"/>
                <a:cs typeface="+mj-lt"/>
              </a:rPr>
              <a:t>GMF – </a:t>
            </a:r>
            <a:r>
              <a:rPr lang="it-IT" dirty="0" err="1">
                <a:ea typeface="+mj-lt"/>
                <a:cs typeface="+mj-lt"/>
              </a:rPr>
              <a:t>Slab</a:t>
            </a:r>
            <a:r>
              <a:rPr lang="it-IT" dirty="0">
                <a:ea typeface="+mj-lt"/>
                <a:cs typeface="+mj-lt"/>
              </a:rPr>
              <a:t> System</a:t>
            </a:r>
            <a:endParaRPr lang="it-IT" dirty="0"/>
          </a:p>
        </p:txBody>
      </p:sp>
      <p:sp>
        <p:nvSpPr>
          <p:cNvPr id="3" name="Segnaposto contenuto 2">
            <a:extLst>
              <a:ext uri="{FF2B5EF4-FFF2-40B4-BE49-F238E27FC236}">
                <a16:creationId xmlns:a16="http://schemas.microsoft.com/office/drawing/2014/main" id="{EAC34991-99EF-06AF-8DB3-8E4A8ED86B6F}"/>
              </a:ext>
            </a:extLst>
          </p:cNvPr>
          <p:cNvSpPr>
            <a:spLocks noGrp="1"/>
          </p:cNvSpPr>
          <p:nvPr>
            <p:ph idx="1"/>
          </p:nvPr>
        </p:nvSpPr>
        <p:spPr/>
        <p:txBody>
          <a:bodyPr/>
          <a:lstStyle/>
          <a:p>
            <a:pPr marL="305435" indent="-305435"/>
            <a:endParaRPr lang="it-IT" sz="2400" dirty="0">
              <a:ea typeface="+mn-lt"/>
              <a:cs typeface="+mn-lt"/>
            </a:endParaRPr>
          </a:p>
          <a:p>
            <a:pPr marL="305435" indent="-305435"/>
            <a:r>
              <a:rPr lang="it-IT" sz="2400" dirty="0">
                <a:ea typeface="+mn-lt"/>
                <a:cs typeface="+mn-lt"/>
              </a:rPr>
              <a:t>I sistemi Linux adottano la strategia </a:t>
            </a:r>
            <a:r>
              <a:rPr lang="it-IT" sz="2400" i="1" dirty="0" err="1">
                <a:ea typeface="+mn-lt"/>
                <a:cs typeface="+mn-lt"/>
              </a:rPr>
              <a:t>slab</a:t>
            </a:r>
            <a:r>
              <a:rPr lang="it-IT" sz="2400" i="1" dirty="0">
                <a:ea typeface="+mn-lt"/>
                <a:cs typeface="+mn-lt"/>
              </a:rPr>
              <a:t> system</a:t>
            </a:r>
            <a:r>
              <a:rPr lang="it-IT" sz="2400" dirty="0">
                <a:ea typeface="+mn-lt"/>
                <a:cs typeface="+mn-lt"/>
              </a:rPr>
              <a:t> per  la gestione delle strutture dati del kernel.</a:t>
            </a:r>
            <a:endParaRPr lang="it-IT" sz="2400" dirty="0"/>
          </a:p>
          <a:p>
            <a:pPr marL="305435" indent="-305435"/>
            <a:r>
              <a:rPr lang="it-IT" sz="2400" dirty="0" err="1">
                <a:ea typeface="+mn-lt"/>
                <a:cs typeface="+mn-lt"/>
              </a:rPr>
              <a:t>MentOS</a:t>
            </a:r>
            <a:r>
              <a:rPr lang="it-IT" sz="2400" dirty="0">
                <a:ea typeface="+mn-lt"/>
                <a:cs typeface="+mn-lt"/>
              </a:rPr>
              <a:t> mette quindi a disposizione delle vari metodi e strutture dati (in </a:t>
            </a:r>
            <a:r>
              <a:rPr lang="it-IT" sz="2400" i="1" dirty="0" err="1">
                <a:ea typeface="+mn-lt"/>
                <a:cs typeface="+mn-lt"/>
              </a:rPr>
              <a:t>src</a:t>
            </a:r>
            <a:r>
              <a:rPr lang="it-IT" sz="2400" i="1" dirty="0">
                <a:ea typeface="+mn-lt"/>
                <a:cs typeface="+mn-lt"/>
              </a:rPr>
              <a:t>/</a:t>
            </a:r>
            <a:r>
              <a:rPr lang="it-IT" sz="2400" i="1" dirty="0" err="1">
                <a:ea typeface="+mn-lt"/>
                <a:cs typeface="+mn-lt"/>
              </a:rPr>
              <a:t>mem</a:t>
            </a:r>
            <a:r>
              <a:rPr lang="it-IT" sz="2400" i="1" dirty="0">
                <a:ea typeface="+mn-lt"/>
                <a:cs typeface="+mn-lt"/>
              </a:rPr>
              <a:t>/</a:t>
            </a:r>
            <a:r>
              <a:rPr lang="it-IT" sz="2400" i="1" dirty="0" err="1">
                <a:ea typeface="+mn-lt"/>
                <a:cs typeface="+mn-lt"/>
              </a:rPr>
              <a:t>slab.c</a:t>
            </a:r>
            <a:r>
              <a:rPr lang="it-IT" sz="2400" dirty="0">
                <a:ea typeface="+mn-lt"/>
                <a:cs typeface="+mn-lt"/>
              </a:rPr>
              <a:t>) per la creazione, gestione e distruzione di queste </a:t>
            </a:r>
            <a:r>
              <a:rPr lang="it-IT" sz="2400" dirty="0" err="1">
                <a:ea typeface="+mn-lt"/>
                <a:cs typeface="+mn-lt"/>
              </a:rPr>
              <a:t>slab</a:t>
            </a:r>
            <a:r>
              <a:rPr lang="it-IT" sz="2400" dirty="0">
                <a:ea typeface="+mn-lt"/>
                <a:cs typeface="+mn-lt"/>
              </a:rPr>
              <a:t>. </a:t>
            </a:r>
          </a:p>
          <a:p>
            <a:pPr marL="305435" indent="-305435"/>
            <a:r>
              <a:rPr lang="it-IT" sz="2400" dirty="0">
                <a:ea typeface="+mn-lt"/>
                <a:cs typeface="+mn-lt"/>
              </a:rPr>
              <a:t>Quando lo </a:t>
            </a:r>
            <a:r>
              <a:rPr lang="it-IT" sz="2400" i="1" dirty="0" err="1">
                <a:ea typeface="+mn-lt"/>
                <a:cs typeface="+mn-lt"/>
              </a:rPr>
              <a:t>slab</a:t>
            </a:r>
            <a:r>
              <a:rPr lang="it-IT" sz="2400" i="1" dirty="0">
                <a:ea typeface="+mn-lt"/>
                <a:cs typeface="+mn-lt"/>
              </a:rPr>
              <a:t> </a:t>
            </a:r>
            <a:r>
              <a:rPr lang="it-IT" sz="2400" i="1" dirty="0" err="1">
                <a:ea typeface="+mn-lt"/>
                <a:cs typeface="+mn-lt"/>
              </a:rPr>
              <a:t>allocator</a:t>
            </a:r>
            <a:r>
              <a:rPr lang="it-IT" sz="2400" dirty="0">
                <a:ea typeface="+mn-lt"/>
                <a:cs typeface="+mn-lt"/>
              </a:rPr>
              <a:t> necessita di più memoria, la ottiene dal </a:t>
            </a:r>
            <a:r>
              <a:rPr lang="it-IT" sz="2400" dirty="0" err="1">
                <a:ea typeface="+mn-lt"/>
                <a:cs typeface="+mn-lt"/>
              </a:rPr>
              <a:t>buddy</a:t>
            </a:r>
            <a:r>
              <a:rPr lang="it-IT" sz="2400" dirty="0">
                <a:ea typeface="+mn-lt"/>
                <a:cs typeface="+mn-lt"/>
              </a:rPr>
              <a:t> </a:t>
            </a:r>
            <a:r>
              <a:rPr lang="it-IT" sz="2400" dirty="0" err="1">
                <a:ea typeface="+mn-lt"/>
                <a:cs typeface="+mn-lt"/>
              </a:rPr>
              <a:t>allocator</a:t>
            </a:r>
            <a:r>
              <a:rPr lang="it-IT" sz="2400" dirty="0">
                <a:ea typeface="+mn-lt"/>
                <a:cs typeface="+mn-lt"/>
              </a:rPr>
              <a:t> visto precedentemente.</a:t>
            </a:r>
            <a:endParaRPr lang="it-IT" sz="2400" dirty="0"/>
          </a:p>
          <a:p>
            <a:pPr marL="305435" indent="-305435"/>
            <a:endParaRPr lang="it-IT" sz="2400" dirty="0"/>
          </a:p>
          <a:p>
            <a:pPr marL="305435" indent="-305435"/>
            <a:endParaRPr lang="it-IT" sz="2400" dirty="0"/>
          </a:p>
          <a:p>
            <a:pPr marL="305435" indent="-305435"/>
            <a:endParaRPr lang="it-IT" sz="2400" dirty="0"/>
          </a:p>
        </p:txBody>
      </p:sp>
    </p:spTree>
    <p:extLst>
      <p:ext uri="{BB962C8B-B14F-4D97-AF65-F5344CB8AC3E}">
        <p14:creationId xmlns:p14="http://schemas.microsoft.com/office/powerpoint/2010/main" val="2672085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4694037" y="656496"/>
            <a:ext cx="4992231" cy="5221842"/>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La struttura dati che definisce una cache usata dallo </a:t>
            </a:r>
            <a:r>
              <a:rPr lang="it-IT" sz="2400" dirty="0" err="1">
                <a:ea typeface="+mn-lt"/>
                <a:cs typeface="+mn-lt"/>
              </a:rPr>
              <a:t>slab</a:t>
            </a:r>
            <a:r>
              <a:rPr lang="it-IT" sz="2400" dirty="0">
                <a:ea typeface="+mn-lt"/>
                <a:cs typeface="+mn-lt"/>
              </a:rPr>
              <a:t> </a:t>
            </a:r>
            <a:r>
              <a:rPr lang="it-IT" sz="2400" dirty="0" err="1">
                <a:ea typeface="+mn-lt"/>
                <a:cs typeface="+mn-lt"/>
              </a:rPr>
              <a:t>allocator</a:t>
            </a:r>
            <a:r>
              <a:rPr lang="it-IT" sz="2400" dirty="0">
                <a:ea typeface="+mn-lt"/>
                <a:cs typeface="+mn-lt"/>
              </a:rPr>
              <a:t>.</a:t>
            </a:r>
          </a:p>
          <a:p>
            <a:pPr marL="305435" indent="-305435"/>
            <a:endParaRPr lang="it-IT" sz="2400" dirty="0"/>
          </a:p>
          <a:p>
            <a:pPr marL="305435" indent="-305435"/>
            <a:endParaRPr lang="it-IT" sz="2400" dirty="0"/>
          </a:p>
          <a:p>
            <a:pPr marL="305435" indent="-305435"/>
            <a:endParaRPr lang="it-IT" sz="2400" dirty="0"/>
          </a:p>
          <a:p>
            <a:pPr marL="305435" indent="-305435"/>
            <a:endParaRPr lang="it-IT" sz="2400" dirty="0"/>
          </a:p>
          <a:p>
            <a:pPr marL="305435" indent="-305435"/>
            <a:endParaRPr lang="it-IT" sz="2000" dirty="0"/>
          </a:p>
          <a:p>
            <a:pPr marL="305435" indent="-305435"/>
            <a:endParaRPr lang="it-IT" sz="2000" dirty="0">
              <a:ea typeface="+mn-lt"/>
              <a:cs typeface="+mn-lt"/>
            </a:endParaRPr>
          </a:p>
          <a:p>
            <a:pPr marL="305435" indent="-305435"/>
            <a:endParaRPr lang="it-IT" sz="2000" dirty="0">
              <a:ea typeface="+mn-lt"/>
              <a:cs typeface="+mn-lt"/>
            </a:endParaRPr>
          </a:p>
          <a:p>
            <a:pPr marL="305435" indent="-305435"/>
            <a:endParaRPr lang="it-IT" sz="2000" dirty="0">
              <a:ea typeface="+mn-lt"/>
              <a:cs typeface="+mn-lt"/>
            </a:endParaRPr>
          </a:p>
          <a:p>
            <a:pPr marL="305435" indent="-305435"/>
            <a:r>
              <a:rPr lang="it-IT" sz="2000" dirty="0">
                <a:ea typeface="+mn-lt"/>
                <a:cs typeface="+mn-lt"/>
              </a:rPr>
              <a:t>Nota: in OS161 non c'è nulla di simile, in quanto non esiste un </a:t>
            </a:r>
            <a:r>
              <a:rPr lang="it-IT" sz="2000" dirty="0" err="1">
                <a:ea typeface="+mn-lt"/>
                <a:cs typeface="+mn-lt"/>
              </a:rPr>
              <a:t>allocatore</a:t>
            </a:r>
            <a:r>
              <a:rPr lang="it-IT" sz="2000" dirty="0">
                <a:ea typeface="+mn-lt"/>
                <a:cs typeface="+mn-lt"/>
              </a:rPr>
              <a:t> dedicato per le strutture del kernel.</a:t>
            </a:r>
            <a:endParaRPr lang="it-IT" sz="2000" dirty="0"/>
          </a:p>
        </p:txBody>
      </p:sp>
      <p:pic>
        <p:nvPicPr>
          <p:cNvPr id="3" name="Immagine 2" descr="Immagine che contiene testo, schermata, menu, Carattere&#10;&#10;Descrizione generata automaticamente">
            <a:extLst>
              <a:ext uri="{FF2B5EF4-FFF2-40B4-BE49-F238E27FC236}">
                <a16:creationId xmlns:a16="http://schemas.microsoft.com/office/drawing/2014/main" id="{BE171B94-0828-B5E5-BAEE-82B816656D14}"/>
              </a:ext>
            </a:extLst>
          </p:cNvPr>
          <p:cNvPicPr>
            <a:picLocks noChangeAspect="1"/>
          </p:cNvPicPr>
          <p:nvPr/>
        </p:nvPicPr>
        <p:blipFill>
          <a:blip r:embed="rId2"/>
          <a:stretch>
            <a:fillRect/>
          </a:stretch>
        </p:blipFill>
        <p:spPr>
          <a:xfrm>
            <a:off x="496229" y="660105"/>
            <a:ext cx="4120661" cy="6026252"/>
          </a:xfrm>
          <a:prstGeom prst="rect">
            <a:avLst/>
          </a:prstGeom>
        </p:spPr>
      </p:pic>
    </p:spTree>
    <p:extLst>
      <p:ext uri="{BB962C8B-B14F-4D97-AF65-F5344CB8AC3E}">
        <p14:creationId xmlns:p14="http://schemas.microsoft.com/office/powerpoint/2010/main" val="3579906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DB5EBD-AD63-B2F1-FF2C-9307D8B9E47F}"/>
              </a:ext>
            </a:extLst>
          </p:cNvPr>
          <p:cNvSpPr>
            <a:spLocks noGrp="1"/>
          </p:cNvSpPr>
          <p:nvPr>
            <p:ph type="ctrTitle"/>
          </p:nvPr>
        </p:nvSpPr>
        <p:spPr/>
        <p:txBody>
          <a:bodyPr/>
          <a:lstStyle/>
          <a:p>
            <a:r>
              <a:rPr lang="it-IT" sz="2800" dirty="0"/>
              <a:t>Gestione della memoria Virtuale</a:t>
            </a:r>
            <a:endParaRPr lang="it-IT" dirty="0"/>
          </a:p>
        </p:txBody>
      </p:sp>
      <p:sp>
        <p:nvSpPr>
          <p:cNvPr id="3" name="Segnaposto contenuto 2">
            <a:extLst>
              <a:ext uri="{FF2B5EF4-FFF2-40B4-BE49-F238E27FC236}">
                <a16:creationId xmlns:a16="http://schemas.microsoft.com/office/drawing/2014/main" id="{264A7B08-17E4-6EDE-B920-03B6A399892F}"/>
              </a:ext>
            </a:extLst>
          </p:cNvPr>
          <p:cNvSpPr>
            <a:spLocks noGrp="1"/>
          </p:cNvSpPr>
          <p:nvPr>
            <p:ph type="subTitle" idx="1"/>
          </p:nvPr>
        </p:nvSpPr>
        <p:spPr>
          <a:xfrm>
            <a:off x="581194" y="3755676"/>
            <a:ext cx="10993546" cy="2944704"/>
          </a:xfrm>
        </p:spPr>
        <p:txBody>
          <a:bodyPr>
            <a:normAutofit/>
          </a:bodyPr>
          <a:lstStyle/>
          <a:p>
            <a:pPr marL="285750" indent="-285750">
              <a:buFont typeface="Wingdings" panose="05020102010507070707" pitchFamily="18" charset="2"/>
              <a:buChar char="§"/>
            </a:pPr>
            <a:r>
              <a:rPr lang="it-IT" dirty="0"/>
              <a:t>MMU e TLB</a:t>
            </a:r>
          </a:p>
          <a:p>
            <a:pPr marL="285750" indent="-285750">
              <a:buFont typeface="Wingdings" panose="05020102010507070707" pitchFamily="18" charset="2"/>
              <a:buChar char="§"/>
            </a:pPr>
            <a:r>
              <a:rPr lang="it-IT" dirty="0" err="1"/>
              <a:t>DEmand</a:t>
            </a:r>
            <a:r>
              <a:rPr lang="it-IT" dirty="0"/>
              <a:t> </a:t>
            </a:r>
            <a:r>
              <a:rPr lang="it-IT" dirty="0" err="1"/>
              <a:t>paging</a:t>
            </a:r>
          </a:p>
          <a:p>
            <a:pPr marL="285750" indent="-285750">
              <a:buFont typeface="Wingdings" panose="05020102010507070707" pitchFamily="18" charset="2"/>
              <a:buChar char="§"/>
            </a:pPr>
            <a:r>
              <a:rPr lang="it-IT" dirty="0"/>
              <a:t>Page </a:t>
            </a:r>
            <a:r>
              <a:rPr lang="it-IT" dirty="0" err="1"/>
              <a:t>table</a:t>
            </a:r>
            <a:endParaRPr lang="it-IT" dirty="0" err="1">
              <a:solidFill>
                <a:srgbClr val="8CB64A"/>
              </a:solidFill>
            </a:endParaRPr>
          </a:p>
          <a:p>
            <a:pPr marL="285750" indent="-285750">
              <a:buFont typeface="Wingdings" panose="05020102010507070707" pitchFamily="18" charset="2"/>
              <a:buChar char="§"/>
            </a:pPr>
            <a:r>
              <a:rPr lang="it-IT" dirty="0" err="1"/>
              <a:t>memory</a:t>
            </a:r>
            <a:r>
              <a:rPr lang="it-IT" dirty="0"/>
              <a:t> </a:t>
            </a:r>
            <a:r>
              <a:rPr lang="it-IT" dirty="0" err="1"/>
              <a:t>descriptors</a:t>
            </a:r>
            <a:endParaRPr lang="it-IT" cap="all" dirty="0" err="1"/>
          </a:p>
          <a:p>
            <a:pPr marL="285750" indent="-285750">
              <a:buFont typeface="Wingdings" panose="05020102010507070707" pitchFamily="18" charset="2"/>
              <a:buChar char="§"/>
            </a:pPr>
            <a:r>
              <a:rPr lang="it-IT" dirty="0" err="1"/>
              <a:t>Segment</a:t>
            </a:r>
            <a:r>
              <a:rPr lang="it-IT" dirty="0"/>
              <a:t> </a:t>
            </a:r>
            <a:r>
              <a:rPr lang="it-IT" dirty="0" err="1"/>
              <a:t>descriptors</a:t>
            </a:r>
          </a:p>
          <a:p>
            <a:pPr marL="285750" indent="-285750">
              <a:buFont typeface="Wingdings" panose="05020102010507070707" pitchFamily="18" charset="2"/>
              <a:buChar char="§"/>
            </a:pPr>
            <a:endParaRPr lang="it-IT" cap="none" dirty="0"/>
          </a:p>
          <a:p>
            <a:pPr marL="285750" indent="-285750">
              <a:buFont typeface="Wingdings" panose="05020102010507070707" pitchFamily="18" charset="2"/>
              <a:buChar char="§"/>
            </a:pPr>
            <a:endParaRPr lang="it-IT" dirty="0"/>
          </a:p>
        </p:txBody>
      </p:sp>
    </p:spTree>
    <p:extLst>
      <p:ext uri="{BB962C8B-B14F-4D97-AF65-F5344CB8AC3E}">
        <p14:creationId xmlns:p14="http://schemas.microsoft.com/office/powerpoint/2010/main" val="2414594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0C0C28-D17F-2F0C-79A0-451B37655DCA}"/>
              </a:ext>
            </a:extLst>
          </p:cNvPr>
          <p:cNvSpPr>
            <a:spLocks noGrp="1"/>
          </p:cNvSpPr>
          <p:nvPr>
            <p:ph type="title"/>
          </p:nvPr>
        </p:nvSpPr>
        <p:spPr/>
        <p:txBody>
          <a:bodyPr/>
          <a:lstStyle/>
          <a:p>
            <a:r>
              <a:rPr lang="it-IT" dirty="0"/>
              <a:t>Gestione della memoria virtuale</a:t>
            </a:r>
          </a:p>
        </p:txBody>
      </p:sp>
      <p:sp>
        <p:nvSpPr>
          <p:cNvPr id="3" name="Segnaposto contenuto 2">
            <a:extLst>
              <a:ext uri="{FF2B5EF4-FFF2-40B4-BE49-F238E27FC236}">
                <a16:creationId xmlns:a16="http://schemas.microsoft.com/office/drawing/2014/main" id="{69CD6423-0820-BD04-1563-189DE6F59820}"/>
              </a:ext>
            </a:extLst>
          </p:cNvPr>
          <p:cNvSpPr>
            <a:spLocks noGrp="1"/>
          </p:cNvSpPr>
          <p:nvPr>
            <p:ph idx="1"/>
          </p:nvPr>
        </p:nvSpPr>
        <p:spPr/>
        <p:txBody>
          <a:bodyPr/>
          <a:lstStyle/>
          <a:p>
            <a:pPr marL="305435" indent="-305435"/>
            <a:r>
              <a:rPr lang="it-IT" sz="2400" dirty="0">
                <a:ea typeface="+mn-lt"/>
                <a:cs typeface="+mn-lt"/>
              </a:rPr>
              <a:t>Il kernel utilizza la Memoria Virtuale per mappare indirizzi logici a fisici. Ciò fornisce diversi vantaggi, tra cui:</a:t>
            </a:r>
            <a:endParaRPr lang="it-IT" sz="2400" dirty="0"/>
          </a:p>
          <a:p>
            <a:pPr marL="629920" lvl="1" indent="-305435"/>
            <a:r>
              <a:rPr lang="it-IT" sz="2200" dirty="0">
                <a:ea typeface="+mn-lt"/>
                <a:cs typeface="+mn-lt"/>
              </a:rPr>
              <a:t>Separazione dello spazio kernel e utente;</a:t>
            </a:r>
            <a:endParaRPr lang="it-IT" sz="2200" dirty="0"/>
          </a:p>
          <a:p>
            <a:pPr marL="629920" lvl="1" indent="-305435"/>
            <a:r>
              <a:rPr lang="it-IT" sz="2200" dirty="0">
                <a:ea typeface="+mn-lt"/>
                <a:cs typeface="+mn-lt"/>
              </a:rPr>
              <a:t>Ogni frame può avere diversi permessi d'accesso;</a:t>
            </a:r>
            <a:endParaRPr lang="it-IT" sz="2200" dirty="0"/>
          </a:p>
          <a:p>
            <a:pPr marL="629920" lvl="1" indent="-305435"/>
            <a:r>
              <a:rPr lang="it-IT" sz="2200" dirty="0">
                <a:ea typeface="+mn-lt"/>
                <a:cs typeface="+mn-lt"/>
              </a:rPr>
              <a:t>Un processo può accedere solo ad un preciso sottoinsieme della memoria fisica disponibile (protezione);</a:t>
            </a:r>
            <a:endParaRPr lang="it-IT" sz="2200" dirty="0"/>
          </a:p>
          <a:p>
            <a:pPr marL="629920" lvl="1" indent="-305435"/>
            <a:r>
              <a:rPr lang="it-IT" sz="2200" dirty="0">
                <a:ea typeface="+mn-lt"/>
                <a:cs typeface="+mn-lt"/>
              </a:rPr>
              <a:t>I processi possono venire rilocati.</a:t>
            </a:r>
            <a:endParaRPr lang="it-IT" sz="2200" dirty="0"/>
          </a:p>
        </p:txBody>
      </p:sp>
    </p:spTree>
    <p:extLst>
      <p:ext uri="{BB962C8B-B14F-4D97-AF65-F5344CB8AC3E}">
        <p14:creationId xmlns:p14="http://schemas.microsoft.com/office/powerpoint/2010/main" val="3324433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473730" y="656496"/>
            <a:ext cx="11283614" cy="175376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Come avviene in OS161, gli spazi d'indirizzamento virtuale sono separati, con lo spazio kernel sito agli indirizzi più alti. I processi kernel vedono gli indirizzi utente come nel loro spazio d'indirizzamento, mentre non è vero il contrario. </a:t>
            </a:r>
            <a:endParaRPr lang="it-IT" dirty="0"/>
          </a:p>
          <a:p>
            <a:pPr marL="305435" indent="-305435"/>
            <a:r>
              <a:rPr lang="it-IT" sz="2400" dirty="0">
                <a:ea typeface="+mn-lt"/>
                <a:cs typeface="+mn-lt"/>
              </a:rPr>
              <a:t>In maniera identica ad OS161, gli indirizzi fisici più bassi sono riservati al kernel.</a:t>
            </a:r>
            <a:endParaRPr lang="it-IT" dirty="0"/>
          </a:p>
          <a:p>
            <a:pPr marL="305435" indent="-305435"/>
            <a:endParaRPr lang="it-IT" sz="2400" dirty="0"/>
          </a:p>
          <a:p>
            <a:pPr marL="305435" indent="-305435"/>
            <a:endParaRPr lang="it-IT" sz="2400" dirty="0"/>
          </a:p>
          <a:p>
            <a:pPr marL="305435" indent="-305435"/>
            <a:endParaRPr lang="it-IT" sz="2400" dirty="0"/>
          </a:p>
          <a:p>
            <a:pPr marL="305435" indent="-305435"/>
            <a:endParaRPr lang="it-IT" sz="2400" dirty="0"/>
          </a:p>
          <a:p>
            <a:pPr marL="305435" indent="-305435"/>
            <a:endParaRPr lang="it-IT" sz="2000" dirty="0"/>
          </a:p>
          <a:p>
            <a:pPr marL="305435" indent="-305435"/>
            <a:endParaRPr lang="it-IT" sz="2000" dirty="0">
              <a:ea typeface="+mn-lt"/>
              <a:cs typeface="+mn-lt"/>
            </a:endParaRPr>
          </a:p>
          <a:p>
            <a:pPr marL="305435" indent="-305435"/>
            <a:endParaRPr lang="it-IT" sz="2000" dirty="0">
              <a:ea typeface="+mn-lt"/>
              <a:cs typeface="+mn-lt"/>
            </a:endParaRPr>
          </a:p>
        </p:txBody>
      </p:sp>
      <p:pic>
        <p:nvPicPr>
          <p:cNvPr id="2" name="Immagine 1" descr="Immagine che contiene testo, schermata, Carattere, linea&#10;&#10;Descrizione generata automaticamente">
            <a:extLst>
              <a:ext uri="{FF2B5EF4-FFF2-40B4-BE49-F238E27FC236}">
                <a16:creationId xmlns:a16="http://schemas.microsoft.com/office/drawing/2014/main" id="{266E6691-C542-8A2D-89AA-51FB811D2CDA}"/>
              </a:ext>
            </a:extLst>
          </p:cNvPr>
          <p:cNvPicPr>
            <a:picLocks noChangeAspect="1"/>
          </p:cNvPicPr>
          <p:nvPr/>
        </p:nvPicPr>
        <p:blipFill>
          <a:blip r:embed="rId2"/>
          <a:stretch>
            <a:fillRect/>
          </a:stretch>
        </p:blipFill>
        <p:spPr>
          <a:xfrm>
            <a:off x="1998785" y="2346862"/>
            <a:ext cx="2743200" cy="3356122"/>
          </a:xfrm>
          <a:prstGeom prst="rect">
            <a:avLst/>
          </a:prstGeom>
        </p:spPr>
      </p:pic>
      <p:pic>
        <p:nvPicPr>
          <p:cNvPr id="4" name="Immagine 3" descr="Immagine che contiene testo, schermata, diagramma, linea&#10;&#10;Descrizione generata automaticamente">
            <a:extLst>
              <a:ext uri="{FF2B5EF4-FFF2-40B4-BE49-F238E27FC236}">
                <a16:creationId xmlns:a16="http://schemas.microsoft.com/office/drawing/2014/main" id="{2EC2B8FE-1E7D-E7F9-9D2D-143D540E4BCC}"/>
              </a:ext>
            </a:extLst>
          </p:cNvPr>
          <p:cNvPicPr>
            <a:picLocks noChangeAspect="1"/>
          </p:cNvPicPr>
          <p:nvPr/>
        </p:nvPicPr>
        <p:blipFill>
          <a:blip r:embed="rId3"/>
          <a:stretch>
            <a:fillRect/>
          </a:stretch>
        </p:blipFill>
        <p:spPr>
          <a:xfrm>
            <a:off x="5476630" y="2455751"/>
            <a:ext cx="5380892" cy="3099267"/>
          </a:xfrm>
          <a:prstGeom prst="rect">
            <a:avLst/>
          </a:prstGeom>
        </p:spPr>
      </p:pic>
      <p:sp>
        <p:nvSpPr>
          <p:cNvPr id="6" name="Segnaposto contenuto 2">
            <a:extLst>
              <a:ext uri="{FF2B5EF4-FFF2-40B4-BE49-F238E27FC236}">
                <a16:creationId xmlns:a16="http://schemas.microsoft.com/office/drawing/2014/main" id="{170A4F5D-013F-4BB7-1D0C-5BA851C01D0D}"/>
              </a:ext>
            </a:extLst>
          </p:cNvPr>
          <p:cNvSpPr txBox="1">
            <a:spLocks/>
          </p:cNvSpPr>
          <p:nvPr/>
        </p:nvSpPr>
        <p:spPr>
          <a:xfrm>
            <a:off x="473729" y="5658341"/>
            <a:ext cx="11283614" cy="825688"/>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In </a:t>
            </a:r>
            <a:r>
              <a:rPr lang="it-IT" sz="2400" dirty="0" err="1">
                <a:ea typeface="+mn-lt"/>
                <a:cs typeface="+mn-lt"/>
              </a:rPr>
              <a:t>MentOS</a:t>
            </a:r>
            <a:r>
              <a:rPr lang="it-IT" sz="2400" dirty="0">
                <a:ea typeface="+mn-lt"/>
                <a:cs typeface="+mn-lt"/>
              </a:rPr>
              <a:t>, lo spazio d'indirizzamento kernel (che equivale all'incirca a kseg0 e kseg1 di OS161) include la </a:t>
            </a:r>
            <a:r>
              <a:rPr lang="it-IT" sz="2400" dirty="0" err="1">
                <a:ea typeface="+mn-lt"/>
                <a:cs typeface="+mn-lt"/>
              </a:rPr>
              <a:t>Zone_DMA</a:t>
            </a:r>
            <a:r>
              <a:rPr lang="it-IT" sz="2400" dirty="0">
                <a:ea typeface="+mn-lt"/>
                <a:cs typeface="+mn-lt"/>
              </a:rPr>
              <a:t> e </a:t>
            </a:r>
            <a:r>
              <a:rPr lang="it-IT" sz="2400" dirty="0" err="1">
                <a:ea typeface="+mn-lt"/>
                <a:cs typeface="+mn-lt"/>
              </a:rPr>
              <a:t>Zone_NORMAL</a:t>
            </a:r>
            <a:r>
              <a:rPr lang="it-IT" sz="2400" dirty="0">
                <a:ea typeface="+mn-lt"/>
                <a:cs typeface="+mn-lt"/>
              </a:rPr>
              <a:t> viste in precedenza.</a:t>
            </a:r>
            <a:endParaRPr lang="it-IT" dirty="0">
              <a:ea typeface="+mn-lt"/>
              <a:cs typeface="+mn-lt"/>
            </a:endParaRPr>
          </a:p>
        </p:txBody>
      </p:sp>
    </p:spTree>
    <p:extLst>
      <p:ext uri="{BB962C8B-B14F-4D97-AF65-F5344CB8AC3E}">
        <p14:creationId xmlns:p14="http://schemas.microsoft.com/office/powerpoint/2010/main" val="2382680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3A2F74-6A0E-01E3-8133-C53055724CA5}"/>
              </a:ext>
            </a:extLst>
          </p:cNvPr>
          <p:cNvSpPr>
            <a:spLocks noGrp="1"/>
          </p:cNvSpPr>
          <p:nvPr>
            <p:ph type="title"/>
          </p:nvPr>
        </p:nvSpPr>
        <p:spPr/>
        <p:txBody>
          <a:bodyPr/>
          <a:lstStyle/>
          <a:p>
            <a:r>
              <a:rPr lang="it-IT" dirty="0">
                <a:ea typeface="+mj-lt"/>
                <a:cs typeface="+mj-lt"/>
              </a:rPr>
              <a:t>GMV – MMU e TLB</a:t>
            </a:r>
            <a:endParaRPr lang="it-IT" dirty="0"/>
          </a:p>
        </p:txBody>
      </p:sp>
      <p:sp>
        <p:nvSpPr>
          <p:cNvPr id="3" name="Segnaposto contenuto 2">
            <a:extLst>
              <a:ext uri="{FF2B5EF4-FFF2-40B4-BE49-F238E27FC236}">
                <a16:creationId xmlns:a16="http://schemas.microsoft.com/office/drawing/2014/main" id="{66F36D37-5449-268C-3A3D-366CE3CB82A9}"/>
              </a:ext>
            </a:extLst>
          </p:cNvPr>
          <p:cNvSpPr>
            <a:spLocks noGrp="1"/>
          </p:cNvSpPr>
          <p:nvPr>
            <p:ph idx="1"/>
          </p:nvPr>
        </p:nvSpPr>
        <p:spPr/>
        <p:txBody>
          <a:bodyPr/>
          <a:lstStyle/>
          <a:p>
            <a:pPr marL="305435" indent="-305435"/>
            <a:r>
              <a:rPr lang="it-IT" sz="2400" dirty="0" err="1">
                <a:ea typeface="+mn-lt"/>
                <a:cs typeface="+mn-lt"/>
              </a:rPr>
              <a:t>MentOS</a:t>
            </a:r>
            <a:r>
              <a:rPr lang="it-IT" sz="2400" dirty="0">
                <a:ea typeface="+mn-lt"/>
                <a:cs typeface="+mn-lt"/>
              </a:rPr>
              <a:t> è in grado di utilizzare la </a:t>
            </a:r>
            <a:r>
              <a:rPr lang="it-IT" sz="2400" i="1" dirty="0">
                <a:ea typeface="+mn-lt"/>
                <a:cs typeface="+mn-lt"/>
              </a:rPr>
              <a:t>Memory Management Unit</a:t>
            </a:r>
            <a:r>
              <a:rPr lang="it-IT" sz="2400" dirty="0">
                <a:ea typeface="+mn-lt"/>
                <a:cs typeface="+mn-lt"/>
              </a:rPr>
              <a:t> con annesso </a:t>
            </a:r>
            <a:r>
              <a:rPr lang="it-IT" sz="2400" i="1" dirty="0" err="1">
                <a:ea typeface="+mn-lt"/>
                <a:cs typeface="+mn-lt"/>
              </a:rPr>
              <a:t>Translation</a:t>
            </a:r>
            <a:r>
              <a:rPr lang="it-IT" sz="2400" i="1" dirty="0">
                <a:ea typeface="+mn-lt"/>
                <a:cs typeface="+mn-lt"/>
              </a:rPr>
              <a:t> </a:t>
            </a:r>
            <a:r>
              <a:rPr lang="it-IT" sz="2400" i="1" dirty="0" err="1">
                <a:ea typeface="+mn-lt"/>
                <a:cs typeface="+mn-lt"/>
              </a:rPr>
              <a:t>Lookaside</a:t>
            </a:r>
            <a:r>
              <a:rPr lang="it-IT" sz="2400" i="1" dirty="0">
                <a:ea typeface="+mn-lt"/>
                <a:cs typeface="+mn-lt"/>
              </a:rPr>
              <a:t> Buffer</a:t>
            </a:r>
            <a:r>
              <a:rPr lang="it-IT" sz="2400" dirty="0">
                <a:ea typeface="+mn-lt"/>
                <a:cs typeface="+mn-lt"/>
              </a:rPr>
              <a:t> messi a disposizione dall'architettura x86, per la traduzione da indirizzi virtuali a fisici.</a:t>
            </a:r>
            <a:endParaRPr lang="it-IT" sz="2400" dirty="0"/>
          </a:p>
          <a:p>
            <a:pPr marL="305435" indent="-305435"/>
            <a:r>
              <a:rPr lang="it-IT" sz="2400" dirty="0">
                <a:ea typeface="+mn-lt"/>
                <a:cs typeface="+mn-lt"/>
              </a:rPr>
              <a:t>Al contrario di come avviene con OS161, che adopera architettura </a:t>
            </a:r>
            <a:r>
              <a:rPr lang="it-IT" sz="2400" i="1" dirty="0">
                <a:ea typeface="+mn-lt"/>
                <a:cs typeface="+mn-lt"/>
              </a:rPr>
              <a:t>MIPS</a:t>
            </a:r>
            <a:r>
              <a:rPr lang="it-IT" sz="2400" dirty="0">
                <a:ea typeface="+mn-lt"/>
                <a:cs typeface="+mn-lt"/>
              </a:rPr>
              <a:t>, in </a:t>
            </a:r>
            <a:r>
              <a:rPr lang="it-IT" sz="2400" dirty="0" err="1">
                <a:ea typeface="+mn-lt"/>
                <a:cs typeface="+mn-lt"/>
              </a:rPr>
              <a:t>MentOS</a:t>
            </a:r>
            <a:r>
              <a:rPr lang="it-IT" sz="2400" dirty="0">
                <a:ea typeface="+mn-lt"/>
                <a:cs typeface="+mn-lt"/>
              </a:rPr>
              <a:t> i TLB miss sono gestiti in maniera trasparente dall'hardware. L'unica azione intrapresa dal kernel è l'invalidazione delle entry del TLB in caso di (</a:t>
            </a:r>
            <a:r>
              <a:rPr lang="it-IT" sz="2400" dirty="0" err="1">
                <a:ea typeface="+mn-lt"/>
                <a:cs typeface="+mn-lt"/>
              </a:rPr>
              <a:t>logical</a:t>
            </a:r>
            <a:r>
              <a:rPr lang="it-IT" sz="2400" dirty="0">
                <a:ea typeface="+mn-lt"/>
                <a:cs typeface="+mn-lt"/>
              </a:rPr>
              <a:t>) page fault con sostituzione di pagina.</a:t>
            </a:r>
            <a:endParaRPr lang="it-IT" sz="2400" dirty="0"/>
          </a:p>
        </p:txBody>
      </p:sp>
    </p:spTree>
    <p:extLst>
      <p:ext uri="{BB962C8B-B14F-4D97-AF65-F5344CB8AC3E}">
        <p14:creationId xmlns:p14="http://schemas.microsoft.com/office/powerpoint/2010/main" val="387769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schermata, Carattere, diagramma&#10;&#10;Descrizione generata automaticamente">
            <a:extLst>
              <a:ext uri="{FF2B5EF4-FFF2-40B4-BE49-F238E27FC236}">
                <a16:creationId xmlns:a16="http://schemas.microsoft.com/office/drawing/2014/main" id="{A9613C28-F211-C353-4839-6492BDD0AD8B}"/>
              </a:ext>
            </a:extLst>
          </p:cNvPr>
          <p:cNvPicPr>
            <a:picLocks noChangeAspect="1"/>
          </p:cNvPicPr>
          <p:nvPr/>
        </p:nvPicPr>
        <p:blipFill>
          <a:blip r:embed="rId2"/>
          <a:stretch>
            <a:fillRect/>
          </a:stretch>
        </p:blipFill>
        <p:spPr>
          <a:xfrm>
            <a:off x="1549399" y="1278460"/>
            <a:ext cx="8135814" cy="4125235"/>
          </a:xfrm>
          <a:prstGeom prst="rect">
            <a:avLst/>
          </a:prstGeom>
        </p:spPr>
      </p:pic>
    </p:spTree>
    <p:extLst>
      <p:ext uri="{BB962C8B-B14F-4D97-AF65-F5344CB8AC3E}">
        <p14:creationId xmlns:p14="http://schemas.microsoft.com/office/powerpoint/2010/main" val="474013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p:nvPr>
        </p:nvSpPr>
        <p:spPr/>
        <p:txBody>
          <a:bodyPr/>
          <a:lstStyle/>
          <a:p>
            <a:r>
              <a:rPr lang="it-IT" dirty="0">
                <a:ea typeface="+mj-lt"/>
                <a:cs typeface="+mj-lt"/>
              </a:rPr>
              <a:t>GMV -  Demand </a:t>
            </a:r>
            <a:r>
              <a:rPr lang="it-IT" dirty="0" err="1">
                <a:ea typeface="+mj-lt"/>
                <a:cs typeface="+mj-lt"/>
              </a:rPr>
              <a:t>Paging</a:t>
            </a:r>
            <a:r>
              <a:rPr lang="it-IT" dirty="0">
                <a:ea typeface="+mj-lt"/>
                <a:cs typeface="+mj-lt"/>
              </a:rPr>
              <a:t> </a:t>
            </a:r>
            <a:endParaRPr lang="it-IT" dirty="0"/>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1"/>
          </p:nvPr>
        </p:nvSpPr>
        <p:spPr/>
        <p:txBody>
          <a:bodyPr/>
          <a:lstStyle/>
          <a:p>
            <a:pPr marL="305435" indent="-305435"/>
            <a:r>
              <a:rPr lang="it-IT" sz="2400" dirty="0">
                <a:ea typeface="+mn-lt"/>
                <a:cs typeface="+mn-lt"/>
              </a:rPr>
              <a:t>Come da linee guida Linux, anche </a:t>
            </a:r>
            <a:r>
              <a:rPr lang="it-IT" sz="2400" err="1">
                <a:ea typeface="+mn-lt"/>
                <a:cs typeface="+mn-lt"/>
              </a:rPr>
              <a:t>MentOS</a:t>
            </a:r>
            <a:r>
              <a:rPr lang="it-IT" sz="2400" dirty="0">
                <a:ea typeface="+mn-lt"/>
                <a:cs typeface="+mn-lt"/>
              </a:rPr>
              <a:t> utilizza un sistema di </a:t>
            </a:r>
            <a:r>
              <a:rPr lang="it-IT" sz="2400" i="1" dirty="0">
                <a:ea typeface="+mn-lt"/>
                <a:cs typeface="+mn-lt"/>
              </a:rPr>
              <a:t>demand </a:t>
            </a:r>
            <a:r>
              <a:rPr lang="it-IT" sz="2400" i="1" err="1">
                <a:ea typeface="+mn-lt"/>
                <a:cs typeface="+mn-lt"/>
              </a:rPr>
              <a:t>paging</a:t>
            </a:r>
            <a:r>
              <a:rPr lang="it-IT" sz="2400" dirty="0">
                <a:ea typeface="+mn-lt"/>
                <a:cs typeface="+mn-lt"/>
              </a:rPr>
              <a:t> per la gestione delle pagine dei processi. </a:t>
            </a:r>
            <a:endParaRPr lang="it-IT" sz="2400"/>
          </a:p>
          <a:p>
            <a:pPr marL="305435" indent="-305435"/>
            <a:r>
              <a:rPr lang="it-IT" sz="2400" dirty="0">
                <a:ea typeface="+mn-lt"/>
                <a:cs typeface="+mn-lt"/>
              </a:rPr>
              <a:t>Con questa strategia, una pagina viene portata in memoria solo quando si tenta di far accesso ad un indirizzo al suo interno, consentendo di ridurre l'occupazione di memoria effettiva ed il tempo di caricamento del processo in memoria.</a:t>
            </a:r>
            <a:endParaRPr lang="it-IT" sz="2400" dirty="0"/>
          </a:p>
        </p:txBody>
      </p:sp>
    </p:spTree>
    <p:extLst>
      <p:ext uri="{BB962C8B-B14F-4D97-AF65-F5344CB8AC3E}">
        <p14:creationId xmlns:p14="http://schemas.microsoft.com/office/powerpoint/2010/main" val="1556788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DB5EBD-AD63-B2F1-FF2C-9307D8B9E47F}"/>
              </a:ext>
            </a:extLst>
          </p:cNvPr>
          <p:cNvSpPr>
            <a:spLocks noGrp="1"/>
          </p:cNvSpPr>
          <p:nvPr>
            <p:ph type="ctrTitle"/>
          </p:nvPr>
        </p:nvSpPr>
        <p:spPr/>
        <p:txBody>
          <a:bodyPr/>
          <a:lstStyle/>
          <a:p>
            <a:r>
              <a:rPr lang="it-IT" dirty="0"/>
              <a:t>Registri dell'architettura</a:t>
            </a:r>
          </a:p>
        </p:txBody>
      </p:sp>
      <p:sp>
        <p:nvSpPr>
          <p:cNvPr id="3" name="Segnaposto contenuto 2">
            <a:extLst>
              <a:ext uri="{FF2B5EF4-FFF2-40B4-BE49-F238E27FC236}">
                <a16:creationId xmlns:a16="http://schemas.microsoft.com/office/drawing/2014/main" id="{264A7B08-17E4-6EDE-B920-03B6A399892F}"/>
              </a:ext>
            </a:extLst>
          </p:cNvPr>
          <p:cNvSpPr>
            <a:spLocks noGrp="1"/>
          </p:cNvSpPr>
          <p:nvPr>
            <p:ph type="subTitle" idx="1"/>
          </p:nvPr>
        </p:nvSpPr>
        <p:spPr>
          <a:xfrm>
            <a:off x="581194" y="4214829"/>
            <a:ext cx="10993546" cy="1166705"/>
          </a:xfrm>
        </p:spPr>
        <p:txBody>
          <a:bodyPr>
            <a:normAutofit/>
          </a:bodyPr>
          <a:lstStyle/>
          <a:p>
            <a:endParaRPr lang="it-IT" dirty="0"/>
          </a:p>
          <a:p>
            <a:pPr marL="285750" indent="-285750">
              <a:buFont typeface="Wingdings" panose="05020102010507070707" pitchFamily="18" charset="2"/>
              <a:buChar char="§"/>
            </a:pPr>
            <a:r>
              <a:rPr lang="it-IT" sz="1400" dirty="0"/>
              <a:t>Registri</a:t>
            </a:r>
          </a:p>
        </p:txBody>
      </p:sp>
    </p:spTree>
    <p:extLst>
      <p:ext uri="{BB962C8B-B14F-4D97-AF65-F5344CB8AC3E}">
        <p14:creationId xmlns:p14="http://schemas.microsoft.com/office/powerpoint/2010/main" val="1197800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p:nvPr>
        </p:nvSpPr>
        <p:spPr/>
        <p:txBody>
          <a:bodyPr/>
          <a:lstStyle/>
          <a:p>
            <a:r>
              <a:rPr lang="it-IT" dirty="0">
                <a:ea typeface="+mj-lt"/>
                <a:cs typeface="+mj-lt"/>
              </a:rPr>
              <a:t>GMV – Page </a:t>
            </a:r>
            <a:r>
              <a:rPr lang="it-IT" dirty="0" err="1">
                <a:ea typeface="+mj-lt"/>
                <a:cs typeface="+mj-lt"/>
              </a:rPr>
              <a:t>Table</a:t>
            </a:r>
            <a:endParaRPr lang="it-IT" dirty="0" err="1"/>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1"/>
          </p:nvPr>
        </p:nvSpPr>
        <p:spPr>
          <a:xfrm>
            <a:off x="503038" y="1672496"/>
            <a:ext cx="11029615" cy="4801764"/>
          </a:xfrm>
        </p:spPr>
        <p:txBody>
          <a:bodyPr>
            <a:normAutofit fontScale="92500" lnSpcReduction="10000"/>
          </a:bodyPr>
          <a:lstStyle/>
          <a:p>
            <a:pPr marL="305435" indent="-305435"/>
            <a:endParaRPr lang="it-IT" sz="2400" dirty="0">
              <a:ea typeface="+mn-lt"/>
              <a:cs typeface="+mn-lt"/>
            </a:endParaRPr>
          </a:p>
          <a:p>
            <a:pPr marL="305435" indent="-305435"/>
            <a:r>
              <a:rPr lang="it-IT" sz="2400" dirty="0">
                <a:ea typeface="+mn-lt"/>
                <a:cs typeface="+mn-lt"/>
              </a:rPr>
              <a:t>Per tenere traccia del mapping tra pagine virtuali e frames, il kernel  mantiene una Page </a:t>
            </a:r>
            <a:r>
              <a:rPr lang="it-IT" sz="2400" dirty="0" err="1">
                <a:ea typeface="+mn-lt"/>
                <a:cs typeface="+mn-lt"/>
              </a:rPr>
              <a:t>Table</a:t>
            </a:r>
            <a:r>
              <a:rPr lang="it-IT" sz="2400" dirty="0">
                <a:ea typeface="+mn-lt"/>
                <a:cs typeface="+mn-lt"/>
              </a:rPr>
              <a:t> Entry (PTE) per ogni pagina.</a:t>
            </a:r>
            <a:endParaRPr lang="it-IT" dirty="0"/>
          </a:p>
          <a:p>
            <a:pPr marL="305435" indent="-305435"/>
            <a:endParaRPr lang="it-IT" sz="2400" dirty="0"/>
          </a:p>
          <a:p>
            <a:pPr marL="305435" indent="-305435"/>
            <a:endParaRPr lang="it-IT" sz="2400" dirty="0"/>
          </a:p>
          <a:p>
            <a:pPr marL="305435" indent="-305435"/>
            <a:endParaRPr lang="it-IT" sz="2400" dirty="0">
              <a:ea typeface="+mn-lt"/>
              <a:cs typeface="+mn-lt"/>
            </a:endParaRPr>
          </a:p>
          <a:p>
            <a:pPr marL="305435" indent="-305435"/>
            <a:r>
              <a:rPr lang="it-IT" sz="2400" dirty="0">
                <a:ea typeface="+mn-lt"/>
                <a:cs typeface="+mn-lt"/>
              </a:rPr>
              <a:t>P posto ad 1 se la pagina si trova in memoria fisica.</a:t>
            </a:r>
            <a:endParaRPr lang="it-IT" dirty="0"/>
          </a:p>
          <a:p>
            <a:pPr marL="305435" indent="-305435"/>
            <a:r>
              <a:rPr lang="it-IT" sz="2400" dirty="0">
                <a:ea typeface="+mn-lt"/>
                <a:cs typeface="+mn-lt"/>
              </a:rPr>
              <a:t>R/W posto a 0 per </a:t>
            </a:r>
            <a:r>
              <a:rPr lang="it-IT" sz="2400" dirty="0" err="1">
                <a:ea typeface="+mn-lt"/>
                <a:cs typeface="+mn-lt"/>
              </a:rPr>
              <a:t>read</a:t>
            </a:r>
            <a:r>
              <a:rPr lang="it-IT" sz="2400" dirty="0">
                <a:ea typeface="+mn-lt"/>
                <a:cs typeface="+mn-lt"/>
              </a:rPr>
              <a:t>, 1 per </a:t>
            </a:r>
            <a:r>
              <a:rPr lang="it-IT" sz="2400" dirty="0" err="1">
                <a:ea typeface="+mn-lt"/>
                <a:cs typeface="+mn-lt"/>
              </a:rPr>
              <a:t>write</a:t>
            </a:r>
            <a:r>
              <a:rPr lang="it-IT" sz="2400" dirty="0">
                <a:ea typeface="+mn-lt"/>
                <a:cs typeface="+mn-lt"/>
              </a:rPr>
              <a:t>.</a:t>
            </a:r>
            <a:endParaRPr lang="it-IT" sz="2400" dirty="0"/>
          </a:p>
          <a:p>
            <a:pPr marL="305435" indent="-305435"/>
            <a:r>
              <a:rPr lang="it-IT" sz="2400" dirty="0">
                <a:ea typeface="+mn-lt"/>
                <a:cs typeface="+mn-lt"/>
              </a:rPr>
              <a:t>U/S se posto a 1 vuol dire che la pagina è accessibile a tutti.</a:t>
            </a:r>
            <a:endParaRPr lang="it-IT" sz="2400" dirty="0"/>
          </a:p>
          <a:p>
            <a:pPr marL="305435" indent="-305435"/>
            <a:r>
              <a:rPr lang="it-IT" sz="2400" dirty="0">
                <a:ea typeface="+mn-lt"/>
                <a:cs typeface="+mn-lt"/>
              </a:rPr>
              <a:t>ACC viene settato quando si fa accesso alla pagina.</a:t>
            </a:r>
            <a:endParaRPr lang="it-IT" sz="2400" dirty="0"/>
          </a:p>
          <a:p>
            <a:pPr marL="305435" indent="-305435"/>
            <a:r>
              <a:rPr lang="it-IT" sz="2400" dirty="0">
                <a:ea typeface="+mn-lt"/>
                <a:cs typeface="+mn-lt"/>
              </a:rPr>
              <a:t>DRT è il </a:t>
            </a:r>
            <a:r>
              <a:rPr lang="it-IT" sz="2400" dirty="0" err="1">
                <a:ea typeface="+mn-lt"/>
                <a:cs typeface="+mn-lt"/>
              </a:rPr>
              <a:t>dirty</a:t>
            </a:r>
            <a:r>
              <a:rPr lang="it-IT" sz="2400" dirty="0">
                <a:ea typeface="+mn-lt"/>
                <a:cs typeface="+mn-lt"/>
              </a:rPr>
              <a:t> bit.</a:t>
            </a:r>
            <a:endParaRPr lang="it-IT" sz="2400" dirty="0"/>
          </a:p>
          <a:p>
            <a:pPr marL="305435" indent="-305435"/>
            <a:endParaRPr lang="it-IT" sz="2400" dirty="0"/>
          </a:p>
        </p:txBody>
      </p:sp>
      <p:pic>
        <p:nvPicPr>
          <p:cNvPr id="4" name="Immagine 3" descr="Immagine che contiene testo, linea, Carattere, schermata&#10;&#10;Descrizione generata automaticamente">
            <a:extLst>
              <a:ext uri="{FF2B5EF4-FFF2-40B4-BE49-F238E27FC236}">
                <a16:creationId xmlns:a16="http://schemas.microsoft.com/office/drawing/2014/main" id="{3DAF315F-B4B9-9174-907F-F9F90D3042EF}"/>
              </a:ext>
            </a:extLst>
          </p:cNvPr>
          <p:cNvPicPr>
            <a:picLocks noChangeAspect="1"/>
          </p:cNvPicPr>
          <p:nvPr/>
        </p:nvPicPr>
        <p:blipFill>
          <a:blip r:embed="rId2"/>
          <a:stretch>
            <a:fillRect/>
          </a:stretch>
        </p:blipFill>
        <p:spPr>
          <a:xfrm>
            <a:off x="1402862" y="2601334"/>
            <a:ext cx="9552353" cy="1215715"/>
          </a:xfrm>
          <a:prstGeom prst="rect">
            <a:avLst/>
          </a:prstGeom>
        </p:spPr>
      </p:pic>
    </p:spTree>
    <p:extLst>
      <p:ext uri="{BB962C8B-B14F-4D97-AF65-F5344CB8AC3E}">
        <p14:creationId xmlns:p14="http://schemas.microsoft.com/office/powerpoint/2010/main" val="1527898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idx="4294967295"/>
          </p:nvPr>
        </p:nvSpPr>
        <p:spPr>
          <a:xfrm>
            <a:off x="0" y="701675"/>
            <a:ext cx="11029950" cy="1014413"/>
          </a:xfrm>
        </p:spPr>
        <p:txBody>
          <a:bodyPr/>
          <a:lstStyle/>
          <a:p>
            <a:r>
              <a:rPr lang="it-IT" dirty="0">
                <a:ea typeface="+mj-lt"/>
                <a:cs typeface="+mj-lt"/>
              </a:rPr>
              <a:t>GMV – Page </a:t>
            </a:r>
            <a:r>
              <a:rPr lang="it-IT" dirty="0" err="1">
                <a:ea typeface="+mj-lt"/>
                <a:cs typeface="+mj-lt"/>
              </a:rPr>
              <a:t>Table</a:t>
            </a:r>
            <a:endParaRPr lang="it-IT" dirty="0" err="1"/>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4294967295"/>
          </p:nvPr>
        </p:nvSpPr>
        <p:spPr>
          <a:xfrm>
            <a:off x="429846" y="647455"/>
            <a:ext cx="11029950" cy="2446216"/>
          </a:xfrm>
        </p:spPr>
        <p:txBody>
          <a:bodyPr>
            <a:normAutofit/>
          </a:bodyPr>
          <a:lstStyle/>
          <a:p>
            <a:pPr marL="0" indent="0">
              <a:buNone/>
            </a:pPr>
            <a:r>
              <a:rPr lang="it-IT" sz="2400" dirty="0" err="1">
                <a:ea typeface="+mn-lt"/>
                <a:cs typeface="+mn-lt"/>
              </a:rPr>
              <a:t>MentOS</a:t>
            </a:r>
            <a:r>
              <a:rPr lang="it-IT" sz="2400" dirty="0">
                <a:ea typeface="+mn-lt"/>
                <a:cs typeface="+mn-lt"/>
              </a:rPr>
              <a:t> tiene traccia delle PTE di un processo raggruppandole in una struttura gerarchica a due livelli:</a:t>
            </a:r>
            <a:endParaRPr lang="it-IT" sz="2400" dirty="0"/>
          </a:p>
          <a:p>
            <a:pPr marL="305435" indent="-305435"/>
            <a:r>
              <a:rPr lang="it-IT" sz="2400" dirty="0">
                <a:ea typeface="+mn-lt"/>
                <a:cs typeface="+mn-lt"/>
              </a:rPr>
              <a:t>Page Directory: contiene fino a 1024 indirizzi a Page </a:t>
            </a:r>
            <a:r>
              <a:rPr lang="it-IT" sz="2400" dirty="0" err="1">
                <a:ea typeface="+mn-lt"/>
                <a:cs typeface="+mn-lt"/>
              </a:rPr>
              <a:t>Table</a:t>
            </a:r>
            <a:r>
              <a:rPr lang="it-IT" sz="2400" dirty="0">
                <a:ea typeface="+mn-lt"/>
                <a:cs typeface="+mn-lt"/>
              </a:rPr>
              <a:t>. Viene individuata dai primi 10 bit d'indirizzo;</a:t>
            </a:r>
            <a:endParaRPr lang="it-IT" dirty="0"/>
          </a:p>
          <a:p>
            <a:pPr marL="305435" indent="-305435"/>
            <a:r>
              <a:rPr lang="it-IT" sz="2400" dirty="0">
                <a:ea typeface="+mn-lt"/>
                <a:cs typeface="+mn-lt"/>
              </a:rPr>
              <a:t>Page </a:t>
            </a:r>
            <a:r>
              <a:rPr lang="it-IT" sz="2400" dirty="0" err="1">
                <a:ea typeface="+mn-lt"/>
                <a:cs typeface="+mn-lt"/>
              </a:rPr>
              <a:t>Table</a:t>
            </a:r>
            <a:r>
              <a:rPr lang="it-IT" sz="2400" dirty="0">
                <a:ea typeface="+mn-lt"/>
                <a:cs typeface="+mn-lt"/>
              </a:rPr>
              <a:t>: contiene fino a 1024 PTE. Individuata dai bit 12-22.</a:t>
            </a:r>
            <a:endParaRPr lang="it-IT" dirty="0"/>
          </a:p>
        </p:txBody>
      </p:sp>
      <p:pic>
        <p:nvPicPr>
          <p:cNvPr id="5" name="Immagine 4" descr="Immagine che contiene testo, diagramma, schermata, linea&#10;&#10;Descrizione generata automaticamente">
            <a:extLst>
              <a:ext uri="{FF2B5EF4-FFF2-40B4-BE49-F238E27FC236}">
                <a16:creationId xmlns:a16="http://schemas.microsoft.com/office/drawing/2014/main" id="{ED77F988-65FD-5051-98AE-CD4ADB050817}"/>
              </a:ext>
            </a:extLst>
          </p:cNvPr>
          <p:cNvPicPr>
            <a:picLocks noChangeAspect="1"/>
          </p:cNvPicPr>
          <p:nvPr/>
        </p:nvPicPr>
        <p:blipFill>
          <a:blip r:embed="rId2"/>
          <a:stretch>
            <a:fillRect/>
          </a:stretch>
        </p:blipFill>
        <p:spPr>
          <a:xfrm>
            <a:off x="2555631" y="3201762"/>
            <a:ext cx="6172200" cy="2955398"/>
          </a:xfrm>
          <a:prstGeom prst="rect">
            <a:avLst/>
          </a:prstGeom>
        </p:spPr>
      </p:pic>
    </p:spTree>
    <p:extLst>
      <p:ext uri="{BB962C8B-B14F-4D97-AF65-F5344CB8AC3E}">
        <p14:creationId xmlns:p14="http://schemas.microsoft.com/office/powerpoint/2010/main" val="2892954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idx="4294967295"/>
          </p:nvPr>
        </p:nvSpPr>
        <p:spPr>
          <a:xfrm>
            <a:off x="0" y="701675"/>
            <a:ext cx="11029950" cy="1014413"/>
          </a:xfrm>
        </p:spPr>
        <p:txBody>
          <a:bodyPr/>
          <a:lstStyle/>
          <a:p>
            <a:r>
              <a:rPr lang="it-IT" dirty="0">
                <a:ea typeface="+mj-lt"/>
                <a:cs typeface="+mj-lt"/>
              </a:rPr>
              <a:t>GMV – Page </a:t>
            </a:r>
            <a:r>
              <a:rPr lang="it-IT" dirty="0" err="1">
                <a:ea typeface="+mj-lt"/>
                <a:cs typeface="+mj-lt"/>
              </a:rPr>
              <a:t>Table</a:t>
            </a:r>
            <a:endParaRPr lang="it-IT" dirty="0" err="1"/>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4294967295"/>
          </p:nvPr>
        </p:nvSpPr>
        <p:spPr>
          <a:xfrm>
            <a:off x="429846" y="872147"/>
            <a:ext cx="11029950" cy="482601"/>
          </a:xfrm>
        </p:spPr>
        <p:txBody>
          <a:bodyPr>
            <a:normAutofit/>
          </a:bodyPr>
          <a:lstStyle/>
          <a:p>
            <a:pPr marL="305435" indent="-305435"/>
            <a:r>
              <a:rPr lang="it-IT" sz="2400" dirty="0">
                <a:ea typeface="+mn-lt"/>
                <a:cs typeface="+mn-lt"/>
              </a:rPr>
              <a:t>Esempio schematico di traduzione di un indirizzo:</a:t>
            </a:r>
          </a:p>
        </p:txBody>
      </p:sp>
      <p:pic>
        <p:nvPicPr>
          <p:cNvPr id="4" name="Immagine 3" descr="Immagine che contiene testo, diagramma, schermata, design&#10;&#10;Descrizione generata automaticamente">
            <a:extLst>
              <a:ext uri="{FF2B5EF4-FFF2-40B4-BE49-F238E27FC236}">
                <a16:creationId xmlns:a16="http://schemas.microsoft.com/office/drawing/2014/main" id="{55CCCCD6-0B54-9EFF-A630-203BE6A6AD19}"/>
              </a:ext>
            </a:extLst>
          </p:cNvPr>
          <p:cNvPicPr>
            <a:picLocks noChangeAspect="1"/>
          </p:cNvPicPr>
          <p:nvPr/>
        </p:nvPicPr>
        <p:blipFill>
          <a:blip r:embed="rId2"/>
          <a:stretch>
            <a:fillRect/>
          </a:stretch>
        </p:blipFill>
        <p:spPr>
          <a:xfrm>
            <a:off x="2340707" y="1717776"/>
            <a:ext cx="6836507" cy="4340756"/>
          </a:xfrm>
          <a:prstGeom prst="rect">
            <a:avLst/>
          </a:prstGeom>
        </p:spPr>
      </p:pic>
    </p:spTree>
    <p:extLst>
      <p:ext uri="{BB962C8B-B14F-4D97-AF65-F5344CB8AC3E}">
        <p14:creationId xmlns:p14="http://schemas.microsoft.com/office/powerpoint/2010/main" val="4078288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9ABAB9-B208-9D36-E278-30FBF7AE7FCE}"/>
              </a:ext>
            </a:extLst>
          </p:cNvPr>
          <p:cNvSpPr>
            <a:spLocks noGrp="1"/>
          </p:cNvSpPr>
          <p:nvPr>
            <p:ph type="title"/>
          </p:nvPr>
        </p:nvSpPr>
        <p:spPr/>
        <p:txBody>
          <a:bodyPr/>
          <a:lstStyle/>
          <a:p>
            <a:r>
              <a:rPr lang="it-IT" dirty="0">
                <a:ea typeface="+mj-lt"/>
                <a:cs typeface="+mj-lt"/>
              </a:rPr>
              <a:t>GMV – Memory </a:t>
            </a:r>
            <a:r>
              <a:rPr lang="it-IT" dirty="0" err="1">
                <a:ea typeface="+mj-lt"/>
                <a:cs typeface="+mj-lt"/>
              </a:rPr>
              <a:t>Descriptors</a:t>
            </a:r>
            <a:endParaRPr lang="it-IT" dirty="0" err="1"/>
          </a:p>
        </p:txBody>
      </p:sp>
      <p:sp>
        <p:nvSpPr>
          <p:cNvPr id="3" name="Segnaposto contenuto 2">
            <a:extLst>
              <a:ext uri="{FF2B5EF4-FFF2-40B4-BE49-F238E27FC236}">
                <a16:creationId xmlns:a16="http://schemas.microsoft.com/office/drawing/2014/main" id="{905A4788-D9C1-5CA6-0222-C90C69E88ED2}"/>
              </a:ext>
            </a:extLst>
          </p:cNvPr>
          <p:cNvSpPr>
            <a:spLocks noGrp="1"/>
          </p:cNvSpPr>
          <p:nvPr>
            <p:ph idx="1"/>
          </p:nvPr>
        </p:nvSpPr>
        <p:spPr>
          <a:xfrm>
            <a:off x="581192" y="1848342"/>
            <a:ext cx="11029615" cy="1245765"/>
          </a:xfrm>
        </p:spPr>
        <p:txBody>
          <a:bodyPr vert="horz" lIns="91440" tIns="45720" rIns="91440" bIns="45720" rtlCol="0" anchor="ctr">
            <a:noAutofit/>
          </a:bodyPr>
          <a:lstStyle/>
          <a:p>
            <a:pPr marL="305435" indent="-305435"/>
            <a:r>
              <a:rPr lang="it-IT" sz="2000" dirty="0">
                <a:ea typeface="+mn-lt"/>
                <a:cs typeface="+mn-lt"/>
              </a:rPr>
              <a:t>Per mantenere traccia dello spazio d'indirizzamento di un processo, </a:t>
            </a:r>
            <a:r>
              <a:rPr lang="it-IT" sz="2000" dirty="0" err="1">
                <a:ea typeface="+mn-lt"/>
                <a:cs typeface="+mn-lt"/>
              </a:rPr>
              <a:t>MentOS</a:t>
            </a:r>
            <a:r>
              <a:rPr lang="it-IT" sz="2000" dirty="0">
                <a:ea typeface="+mn-lt"/>
                <a:cs typeface="+mn-lt"/>
              </a:rPr>
              <a:t> utilizza delle apposite strutture dati denominate </a:t>
            </a:r>
            <a:r>
              <a:rPr lang="it-IT" sz="2000" i="1" dirty="0">
                <a:ea typeface="+mn-lt"/>
                <a:cs typeface="+mn-lt"/>
              </a:rPr>
              <a:t>Memory </a:t>
            </a:r>
            <a:r>
              <a:rPr lang="it-IT" sz="2000" i="1" dirty="0" err="1">
                <a:ea typeface="+mn-lt"/>
                <a:cs typeface="+mn-lt"/>
              </a:rPr>
              <a:t>Descriptors</a:t>
            </a:r>
            <a:r>
              <a:rPr lang="it-IT" sz="2000" dirty="0">
                <a:ea typeface="+mn-lt"/>
                <a:cs typeface="+mn-lt"/>
              </a:rPr>
              <a:t> (</a:t>
            </a:r>
            <a:r>
              <a:rPr lang="it-IT" sz="2000" i="1" dirty="0" err="1">
                <a:ea typeface="+mn-lt"/>
                <a:cs typeface="+mn-lt"/>
              </a:rPr>
              <a:t>src</a:t>
            </a:r>
            <a:r>
              <a:rPr lang="it-IT" sz="2000" i="1" dirty="0">
                <a:ea typeface="+mn-lt"/>
                <a:cs typeface="+mn-lt"/>
              </a:rPr>
              <a:t>/</a:t>
            </a:r>
            <a:r>
              <a:rPr lang="it-IT" sz="2000" i="1" dirty="0" err="1">
                <a:ea typeface="+mn-lt"/>
                <a:cs typeface="+mn-lt"/>
              </a:rPr>
              <a:t>mem</a:t>
            </a:r>
            <a:r>
              <a:rPr lang="it-IT" sz="2000" i="1" dirty="0">
                <a:ea typeface="+mn-lt"/>
                <a:cs typeface="+mn-lt"/>
              </a:rPr>
              <a:t>/</a:t>
            </a:r>
            <a:r>
              <a:rPr lang="it-IT" sz="2000" i="1" dirty="0" err="1">
                <a:ea typeface="+mn-lt"/>
                <a:cs typeface="+mn-lt"/>
              </a:rPr>
              <a:t>paging.h</a:t>
            </a:r>
            <a:r>
              <a:rPr lang="it-IT" sz="2000" dirty="0">
                <a:ea typeface="+mn-lt"/>
                <a:cs typeface="+mn-lt"/>
              </a:rPr>
              <a:t>), che contengono informazioni sulle aree di memoria del processo. La </a:t>
            </a:r>
            <a:r>
              <a:rPr lang="it-IT" sz="2000" dirty="0" err="1">
                <a:ea typeface="+mn-lt"/>
                <a:cs typeface="+mn-lt"/>
              </a:rPr>
              <a:t>struct</a:t>
            </a:r>
            <a:r>
              <a:rPr lang="it-IT" sz="2000" dirty="0">
                <a:ea typeface="+mn-lt"/>
                <a:cs typeface="+mn-lt"/>
              </a:rPr>
              <a:t> </a:t>
            </a:r>
            <a:r>
              <a:rPr lang="it-IT" sz="2000" i="1" dirty="0" err="1">
                <a:ea typeface="+mn-lt"/>
                <a:cs typeface="+mn-lt"/>
              </a:rPr>
              <a:t>task_struct</a:t>
            </a:r>
            <a:r>
              <a:rPr lang="it-IT" sz="2000" dirty="0">
                <a:ea typeface="+mn-lt"/>
                <a:cs typeface="+mn-lt"/>
              </a:rPr>
              <a:t>, che descrive un processo, contiene un riferimento alla </a:t>
            </a:r>
            <a:r>
              <a:rPr lang="it-IT" sz="2000" i="1" dirty="0" err="1">
                <a:ea typeface="+mn-lt"/>
                <a:cs typeface="+mn-lt"/>
              </a:rPr>
              <a:t>mm_struct</a:t>
            </a:r>
            <a:r>
              <a:rPr lang="it-IT" sz="2000" dirty="0">
                <a:ea typeface="+mn-lt"/>
                <a:cs typeface="+mn-lt"/>
              </a:rPr>
              <a:t> del processo.</a:t>
            </a:r>
            <a:endParaRPr lang="it-IT" sz="2000" dirty="0"/>
          </a:p>
        </p:txBody>
      </p:sp>
      <p:pic>
        <p:nvPicPr>
          <p:cNvPr id="4" name="Immagine 3" descr="Immagine che contiene testo, schermata, Carattere, software&#10;&#10;Descrizione generata automaticamente">
            <a:extLst>
              <a:ext uri="{FF2B5EF4-FFF2-40B4-BE49-F238E27FC236}">
                <a16:creationId xmlns:a16="http://schemas.microsoft.com/office/drawing/2014/main" id="{AA126E3B-84E6-423E-145B-4708C7E58AC2}"/>
              </a:ext>
            </a:extLst>
          </p:cNvPr>
          <p:cNvPicPr>
            <a:picLocks noChangeAspect="1"/>
          </p:cNvPicPr>
          <p:nvPr/>
        </p:nvPicPr>
        <p:blipFill>
          <a:blip r:embed="rId2"/>
          <a:stretch>
            <a:fillRect/>
          </a:stretch>
        </p:blipFill>
        <p:spPr>
          <a:xfrm>
            <a:off x="973016" y="3272694"/>
            <a:ext cx="10089661" cy="3096842"/>
          </a:xfrm>
          <a:prstGeom prst="rect">
            <a:avLst/>
          </a:prstGeom>
        </p:spPr>
      </p:pic>
    </p:spTree>
    <p:extLst>
      <p:ext uri="{BB962C8B-B14F-4D97-AF65-F5344CB8AC3E}">
        <p14:creationId xmlns:p14="http://schemas.microsoft.com/office/powerpoint/2010/main" val="3243709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C78D8E-6555-2D18-1F68-24C89D29FB7E}"/>
              </a:ext>
            </a:extLst>
          </p:cNvPr>
          <p:cNvSpPr>
            <a:spLocks noGrp="1"/>
          </p:cNvSpPr>
          <p:nvPr>
            <p:ph type="title"/>
          </p:nvPr>
        </p:nvSpPr>
        <p:spPr/>
        <p:txBody>
          <a:bodyPr/>
          <a:lstStyle/>
          <a:p>
            <a:r>
              <a:rPr lang="it-IT" dirty="0">
                <a:ea typeface="+mj-lt"/>
                <a:cs typeface="+mj-lt"/>
              </a:rPr>
              <a:t>GMV – </a:t>
            </a:r>
            <a:r>
              <a:rPr lang="it-IT" dirty="0" err="1">
                <a:ea typeface="+mj-lt"/>
                <a:cs typeface="+mj-lt"/>
              </a:rPr>
              <a:t>Segment</a:t>
            </a:r>
            <a:r>
              <a:rPr lang="it-IT" dirty="0">
                <a:ea typeface="+mj-lt"/>
                <a:cs typeface="+mj-lt"/>
              </a:rPr>
              <a:t> </a:t>
            </a:r>
            <a:r>
              <a:rPr lang="it-IT" dirty="0" err="1">
                <a:ea typeface="+mj-lt"/>
                <a:cs typeface="+mj-lt"/>
              </a:rPr>
              <a:t>Descriptor</a:t>
            </a:r>
            <a:endParaRPr lang="it-IT" dirty="0" err="1"/>
          </a:p>
        </p:txBody>
      </p:sp>
      <p:sp>
        <p:nvSpPr>
          <p:cNvPr id="3" name="Segnaposto contenuto 2">
            <a:extLst>
              <a:ext uri="{FF2B5EF4-FFF2-40B4-BE49-F238E27FC236}">
                <a16:creationId xmlns:a16="http://schemas.microsoft.com/office/drawing/2014/main" id="{75E724CD-4A30-F86F-C2CE-CAA6857D04CB}"/>
              </a:ext>
            </a:extLst>
          </p:cNvPr>
          <p:cNvSpPr>
            <a:spLocks noGrp="1"/>
          </p:cNvSpPr>
          <p:nvPr>
            <p:ph idx="1"/>
          </p:nvPr>
        </p:nvSpPr>
        <p:spPr/>
        <p:txBody>
          <a:bodyPr/>
          <a:lstStyle/>
          <a:p>
            <a:pPr marL="305435" indent="-305435"/>
            <a:r>
              <a:rPr lang="it-IT" sz="2400" dirty="0">
                <a:ea typeface="+mn-lt"/>
                <a:cs typeface="+mn-lt"/>
              </a:rPr>
              <a:t>Il </a:t>
            </a:r>
            <a:r>
              <a:rPr lang="it-IT" sz="2400" dirty="0" err="1">
                <a:ea typeface="+mn-lt"/>
                <a:cs typeface="+mn-lt"/>
              </a:rPr>
              <a:t>memory</a:t>
            </a:r>
            <a:r>
              <a:rPr lang="it-IT" sz="2400" dirty="0">
                <a:ea typeface="+mn-lt"/>
                <a:cs typeface="+mn-lt"/>
              </a:rPr>
              <a:t> </a:t>
            </a:r>
            <a:r>
              <a:rPr lang="it-IT" sz="2400" dirty="0" err="1">
                <a:ea typeface="+mn-lt"/>
                <a:cs typeface="+mn-lt"/>
              </a:rPr>
              <a:t>descriptor</a:t>
            </a:r>
            <a:r>
              <a:rPr lang="it-IT" sz="2400" dirty="0">
                <a:ea typeface="+mn-lt"/>
                <a:cs typeface="+mn-lt"/>
              </a:rPr>
              <a:t> di un processo punta ad una lista di </a:t>
            </a:r>
            <a:r>
              <a:rPr lang="it-IT" sz="2400" i="1" dirty="0" err="1">
                <a:ea typeface="+mn-lt"/>
                <a:cs typeface="+mn-lt"/>
              </a:rPr>
              <a:t>segment</a:t>
            </a:r>
            <a:r>
              <a:rPr lang="it-IT" sz="2400" i="1" dirty="0">
                <a:ea typeface="+mn-lt"/>
                <a:cs typeface="+mn-lt"/>
              </a:rPr>
              <a:t> </a:t>
            </a:r>
            <a:r>
              <a:rPr lang="it-IT" sz="2400" i="1" dirty="0" err="1">
                <a:ea typeface="+mn-lt"/>
                <a:cs typeface="+mn-lt"/>
              </a:rPr>
              <a:t>descriptor</a:t>
            </a:r>
            <a:r>
              <a:rPr lang="it-IT" sz="2400" dirty="0">
                <a:ea typeface="+mn-lt"/>
                <a:cs typeface="+mn-lt"/>
              </a:rPr>
              <a:t> (</a:t>
            </a:r>
            <a:r>
              <a:rPr lang="it-IT" sz="2400" i="1" dirty="0" err="1">
                <a:ea typeface="+mn-lt"/>
                <a:cs typeface="+mn-lt"/>
              </a:rPr>
              <a:t>src</a:t>
            </a:r>
            <a:r>
              <a:rPr lang="it-IT" sz="2400" i="1" dirty="0">
                <a:ea typeface="+mn-lt"/>
                <a:cs typeface="+mn-lt"/>
              </a:rPr>
              <a:t>/</a:t>
            </a:r>
            <a:r>
              <a:rPr lang="it-IT" sz="2400" i="1" dirty="0" err="1">
                <a:ea typeface="+mn-lt"/>
                <a:cs typeface="+mn-lt"/>
              </a:rPr>
              <a:t>mem</a:t>
            </a:r>
            <a:r>
              <a:rPr lang="it-IT" sz="2400" i="1" dirty="0">
                <a:ea typeface="+mn-lt"/>
                <a:cs typeface="+mn-lt"/>
              </a:rPr>
              <a:t>/</a:t>
            </a:r>
            <a:r>
              <a:rPr lang="it-IT" sz="2400" i="1" dirty="0" err="1">
                <a:ea typeface="+mn-lt"/>
                <a:cs typeface="+mn-lt"/>
              </a:rPr>
              <a:t>paging.h</a:t>
            </a:r>
            <a:r>
              <a:rPr lang="it-IT" sz="2400" dirty="0">
                <a:ea typeface="+mn-lt"/>
                <a:cs typeface="+mn-lt"/>
              </a:rPr>
              <a:t>). </a:t>
            </a:r>
            <a:endParaRPr lang="it-IT" sz="2400" dirty="0"/>
          </a:p>
          <a:p>
            <a:pPr marL="305435" indent="-305435"/>
            <a:r>
              <a:rPr lang="it-IT" sz="2400" dirty="0">
                <a:ea typeface="+mn-lt"/>
                <a:cs typeface="+mn-lt"/>
              </a:rPr>
              <a:t>Ogni </a:t>
            </a:r>
            <a:r>
              <a:rPr lang="it-IT" sz="2400" dirty="0" err="1">
                <a:ea typeface="+mn-lt"/>
                <a:cs typeface="+mn-lt"/>
              </a:rPr>
              <a:t>segment</a:t>
            </a:r>
            <a:r>
              <a:rPr lang="it-IT" sz="2400" dirty="0">
                <a:ea typeface="+mn-lt"/>
                <a:cs typeface="+mn-lt"/>
              </a:rPr>
              <a:t> </a:t>
            </a:r>
            <a:r>
              <a:rPr lang="it-IT" sz="2400" dirty="0" err="1">
                <a:ea typeface="+mn-lt"/>
                <a:cs typeface="+mn-lt"/>
              </a:rPr>
              <a:t>descriptor</a:t>
            </a:r>
            <a:r>
              <a:rPr lang="it-IT" sz="2400" dirty="0">
                <a:ea typeface="+mn-lt"/>
                <a:cs typeface="+mn-lt"/>
              </a:rPr>
              <a:t> definisce un'area contigua di memoria virtuale di dimensione multipla di 1 pagina logica (4KB). </a:t>
            </a:r>
            <a:endParaRPr lang="it-IT" sz="2400" dirty="0"/>
          </a:p>
          <a:p>
            <a:pPr marL="305435" indent="-305435"/>
            <a:r>
              <a:rPr lang="it-IT" sz="2400" dirty="0">
                <a:ea typeface="+mn-lt"/>
                <a:cs typeface="+mn-lt"/>
              </a:rPr>
              <a:t>Ogni </a:t>
            </a:r>
            <a:r>
              <a:rPr lang="it-IT" sz="2400" dirty="0" err="1">
                <a:ea typeface="+mn-lt"/>
                <a:cs typeface="+mn-lt"/>
              </a:rPr>
              <a:t>segment</a:t>
            </a:r>
            <a:r>
              <a:rPr lang="it-IT" sz="2400" dirty="0">
                <a:ea typeface="+mn-lt"/>
                <a:cs typeface="+mn-lt"/>
              </a:rPr>
              <a:t> </a:t>
            </a:r>
            <a:r>
              <a:rPr lang="it-IT" sz="2400" dirty="0" err="1">
                <a:ea typeface="+mn-lt"/>
                <a:cs typeface="+mn-lt"/>
              </a:rPr>
              <a:t>descriptor</a:t>
            </a:r>
            <a:r>
              <a:rPr lang="it-IT" sz="2400" dirty="0">
                <a:ea typeface="+mn-lt"/>
                <a:cs typeface="+mn-lt"/>
              </a:rPr>
              <a:t> contiene a sua volta l'indirizzo d'inizio e fine del segmento, come la </a:t>
            </a:r>
            <a:r>
              <a:rPr lang="it-IT" sz="2400" i="1" dirty="0" err="1">
                <a:ea typeface="+mn-lt"/>
                <a:cs typeface="+mn-lt"/>
              </a:rPr>
              <a:t>mm_struct</a:t>
            </a:r>
            <a:r>
              <a:rPr lang="it-IT" sz="2400" dirty="0">
                <a:ea typeface="+mn-lt"/>
                <a:cs typeface="+mn-lt"/>
              </a:rPr>
              <a:t>. Ciò è dovuto al fatto che, mentre il </a:t>
            </a:r>
            <a:r>
              <a:rPr lang="it-IT" sz="2400" dirty="0" err="1">
                <a:ea typeface="+mn-lt"/>
                <a:cs typeface="+mn-lt"/>
              </a:rPr>
              <a:t>memory</a:t>
            </a:r>
            <a:r>
              <a:rPr lang="it-IT" sz="2400" dirty="0">
                <a:ea typeface="+mn-lt"/>
                <a:cs typeface="+mn-lt"/>
              </a:rPr>
              <a:t> </a:t>
            </a:r>
            <a:r>
              <a:rPr lang="it-IT" sz="2400" dirty="0" err="1">
                <a:ea typeface="+mn-lt"/>
                <a:cs typeface="+mn-lt"/>
              </a:rPr>
              <a:t>descriptor</a:t>
            </a:r>
            <a:r>
              <a:rPr lang="it-IT" sz="2400" dirty="0">
                <a:ea typeface="+mn-lt"/>
                <a:cs typeface="+mn-lt"/>
              </a:rPr>
              <a:t> riporta l'ultimo indirizzo usato per ogni segmento, nel </a:t>
            </a:r>
            <a:r>
              <a:rPr lang="it-IT" sz="2400" dirty="0" err="1">
                <a:ea typeface="+mn-lt"/>
                <a:cs typeface="+mn-lt"/>
              </a:rPr>
              <a:t>segment</a:t>
            </a:r>
            <a:r>
              <a:rPr lang="it-IT" sz="2400" dirty="0">
                <a:ea typeface="+mn-lt"/>
                <a:cs typeface="+mn-lt"/>
              </a:rPr>
              <a:t> </a:t>
            </a:r>
            <a:r>
              <a:rPr lang="it-IT" sz="2400" dirty="0" err="1">
                <a:ea typeface="+mn-lt"/>
                <a:cs typeface="+mn-lt"/>
              </a:rPr>
              <a:t>descriptor</a:t>
            </a:r>
            <a:r>
              <a:rPr lang="it-IT" sz="2400" dirty="0">
                <a:ea typeface="+mn-lt"/>
                <a:cs typeface="+mn-lt"/>
              </a:rPr>
              <a:t> viene riportato l'ultimo indirizzo disponibile per quel segmento.</a:t>
            </a:r>
            <a:endParaRPr lang="it-IT" sz="2400" dirty="0"/>
          </a:p>
        </p:txBody>
      </p:sp>
    </p:spTree>
    <p:extLst>
      <p:ext uri="{BB962C8B-B14F-4D97-AF65-F5344CB8AC3E}">
        <p14:creationId xmlns:p14="http://schemas.microsoft.com/office/powerpoint/2010/main" val="266284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8308B-090A-4891-C0AB-3008162C6B9A}"/>
              </a:ext>
            </a:extLst>
          </p:cNvPr>
          <p:cNvSpPr>
            <a:spLocks noGrp="1"/>
          </p:cNvSpPr>
          <p:nvPr>
            <p:ph type="title" idx="4294967295"/>
          </p:nvPr>
        </p:nvSpPr>
        <p:spPr>
          <a:xfrm>
            <a:off x="0" y="701675"/>
            <a:ext cx="11029950" cy="1014413"/>
          </a:xfrm>
        </p:spPr>
        <p:txBody>
          <a:bodyPr/>
          <a:lstStyle/>
          <a:p>
            <a:r>
              <a:rPr lang="it-IT" dirty="0">
                <a:ea typeface="+mj-lt"/>
                <a:cs typeface="+mj-lt"/>
              </a:rPr>
              <a:t>GMV – Page </a:t>
            </a:r>
            <a:r>
              <a:rPr lang="it-IT" dirty="0" err="1">
                <a:ea typeface="+mj-lt"/>
                <a:cs typeface="+mj-lt"/>
              </a:rPr>
              <a:t>Table</a:t>
            </a:r>
            <a:endParaRPr lang="it-IT" dirty="0" err="1"/>
          </a:p>
        </p:txBody>
      </p:sp>
      <p:sp>
        <p:nvSpPr>
          <p:cNvPr id="3" name="Segnaposto contenuto 2">
            <a:extLst>
              <a:ext uri="{FF2B5EF4-FFF2-40B4-BE49-F238E27FC236}">
                <a16:creationId xmlns:a16="http://schemas.microsoft.com/office/drawing/2014/main" id="{5FA4F71E-8735-DC37-6E8A-693A574965A0}"/>
              </a:ext>
            </a:extLst>
          </p:cNvPr>
          <p:cNvSpPr>
            <a:spLocks noGrp="1"/>
          </p:cNvSpPr>
          <p:nvPr>
            <p:ph idx="4294967295"/>
          </p:nvPr>
        </p:nvSpPr>
        <p:spPr>
          <a:xfrm>
            <a:off x="420077" y="940532"/>
            <a:ext cx="6047642" cy="2319215"/>
          </a:xfrm>
        </p:spPr>
        <p:txBody>
          <a:bodyPr>
            <a:normAutofit fontScale="92500" lnSpcReduction="10000"/>
          </a:bodyPr>
          <a:lstStyle/>
          <a:p>
            <a:pPr marL="305435" indent="-305435"/>
            <a:endParaRPr lang="it-IT" sz="2400" dirty="0">
              <a:ea typeface="+mn-lt"/>
              <a:cs typeface="+mn-lt"/>
            </a:endParaRPr>
          </a:p>
          <a:p>
            <a:pPr marL="305435" indent="-305435"/>
            <a:r>
              <a:rPr lang="it-IT" sz="2400" dirty="0">
                <a:ea typeface="+mn-lt"/>
                <a:cs typeface="+mn-lt"/>
              </a:rPr>
              <a:t>La struttura usata per l'implementazione del</a:t>
            </a:r>
            <a:r>
              <a:rPr lang="it-IT" sz="2400" i="1" dirty="0">
                <a:ea typeface="+mn-lt"/>
                <a:cs typeface="+mn-lt"/>
              </a:rPr>
              <a:t> </a:t>
            </a:r>
            <a:r>
              <a:rPr lang="it-IT" sz="2400" i="1" dirty="0" err="1">
                <a:ea typeface="+mn-lt"/>
                <a:cs typeface="+mn-lt"/>
              </a:rPr>
              <a:t>segment</a:t>
            </a:r>
            <a:r>
              <a:rPr lang="it-IT" sz="2400" i="1" dirty="0">
                <a:ea typeface="+mn-lt"/>
                <a:cs typeface="+mn-lt"/>
              </a:rPr>
              <a:t> </a:t>
            </a:r>
            <a:r>
              <a:rPr lang="it-IT" sz="2400" i="1" dirty="0" err="1">
                <a:ea typeface="+mn-lt"/>
                <a:cs typeface="+mn-lt"/>
              </a:rPr>
              <a:t>descriptor</a:t>
            </a:r>
            <a:r>
              <a:rPr lang="it-IT" sz="2400" dirty="0">
                <a:ea typeface="+mn-lt"/>
                <a:cs typeface="+mn-lt"/>
              </a:rPr>
              <a:t>. L'attributo </a:t>
            </a:r>
            <a:r>
              <a:rPr lang="it-IT" sz="2400" i="1" dirty="0" err="1">
                <a:ea typeface="+mn-lt"/>
                <a:cs typeface="+mn-lt"/>
              </a:rPr>
              <a:t>vm_list</a:t>
            </a:r>
            <a:r>
              <a:rPr lang="it-IT" sz="2400" dirty="0">
                <a:ea typeface="+mn-lt"/>
                <a:cs typeface="+mn-lt"/>
              </a:rPr>
              <a:t> punta al descrittore di segmento successivo. I flag forniscono informazioni sulle pagine del segmento (es: </a:t>
            </a:r>
            <a:r>
              <a:rPr lang="it-IT" sz="2400" dirty="0" err="1">
                <a:ea typeface="+mn-lt"/>
                <a:cs typeface="+mn-lt"/>
              </a:rPr>
              <a:t>read</a:t>
            </a:r>
            <a:r>
              <a:rPr lang="it-IT" sz="2400" dirty="0">
                <a:ea typeface="+mn-lt"/>
                <a:cs typeface="+mn-lt"/>
              </a:rPr>
              <a:t> </a:t>
            </a:r>
            <a:r>
              <a:rPr lang="it-IT" sz="2400" dirty="0" err="1">
                <a:ea typeface="+mn-lt"/>
                <a:cs typeface="+mn-lt"/>
              </a:rPr>
              <a:t>only</a:t>
            </a:r>
            <a:r>
              <a:rPr lang="it-IT" sz="2400" dirty="0">
                <a:ea typeface="+mn-lt"/>
                <a:cs typeface="+mn-lt"/>
              </a:rPr>
              <a:t>, r/w).</a:t>
            </a:r>
            <a:endParaRPr lang="it-IT" dirty="0"/>
          </a:p>
          <a:p>
            <a:pPr marL="305435" indent="-305435"/>
            <a:endParaRPr lang="it-IT" sz="2400" dirty="0"/>
          </a:p>
          <a:p>
            <a:pPr marL="305435" indent="-305435"/>
            <a:endParaRPr lang="it-IT" sz="2400" dirty="0" err="1"/>
          </a:p>
        </p:txBody>
      </p:sp>
      <p:pic>
        <p:nvPicPr>
          <p:cNvPr id="5" name="Immagine 4" descr="Immagine che contiene testo, schermata, Carattere&#10;&#10;Descrizione generata automaticamente">
            <a:extLst>
              <a:ext uri="{FF2B5EF4-FFF2-40B4-BE49-F238E27FC236}">
                <a16:creationId xmlns:a16="http://schemas.microsoft.com/office/drawing/2014/main" id="{D794867A-6511-7995-969B-979DBB3EC86A}"/>
              </a:ext>
            </a:extLst>
          </p:cNvPr>
          <p:cNvPicPr>
            <a:picLocks noChangeAspect="1"/>
          </p:cNvPicPr>
          <p:nvPr/>
        </p:nvPicPr>
        <p:blipFill>
          <a:blip r:embed="rId2"/>
          <a:stretch>
            <a:fillRect/>
          </a:stretch>
        </p:blipFill>
        <p:spPr>
          <a:xfrm>
            <a:off x="6600092" y="697582"/>
            <a:ext cx="3485661" cy="2932605"/>
          </a:xfrm>
          <a:prstGeom prst="rect">
            <a:avLst/>
          </a:prstGeom>
        </p:spPr>
      </p:pic>
      <p:pic>
        <p:nvPicPr>
          <p:cNvPr id="6" name="Immagine 5" descr="Immagine che contiene testo, schermata, linea, diagramma&#10;&#10;Descrizione generata automaticamente">
            <a:extLst>
              <a:ext uri="{FF2B5EF4-FFF2-40B4-BE49-F238E27FC236}">
                <a16:creationId xmlns:a16="http://schemas.microsoft.com/office/drawing/2014/main" id="{73BEA2F6-3491-DCE3-23BF-41FB8A72197C}"/>
              </a:ext>
            </a:extLst>
          </p:cNvPr>
          <p:cNvPicPr>
            <a:picLocks noChangeAspect="1"/>
          </p:cNvPicPr>
          <p:nvPr/>
        </p:nvPicPr>
        <p:blipFill>
          <a:blip r:embed="rId3"/>
          <a:stretch>
            <a:fillRect/>
          </a:stretch>
        </p:blipFill>
        <p:spPr>
          <a:xfrm>
            <a:off x="5847862" y="3735396"/>
            <a:ext cx="5234353" cy="2865055"/>
          </a:xfrm>
          <a:prstGeom prst="rect">
            <a:avLst/>
          </a:prstGeom>
        </p:spPr>
      </p:pic>
      <p:sp>
        <p:nvSpPr>
          <p:cNvPr id="8" name="Segnaposto contenuto 2">
            <a:extLst>
              <a:ext uri="{FF2B5EF4-FFF2-40B4-BE49-F238E27FC236}">
                <a16:creationId xmlns:a16="http://schemas.microsoft.com/office/drawing/2014/main" id="{06007E77-1264-76E9-DC49-1116756D99BB}"/>
              </a:ext>
            </a:extLst>
          </p:cNvPr>
          <p:cNvSpPr txBox="1">
            <a:spLocks/>
          </p:cNvSpPr>
          <p:nvPr/>
        </p:nvSpPr>
        <p:spPr>
          <a:xfrm>
            <a:off x="416169" y="3730624"/>
            <a:ext cx="5227027" cy="231921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Rappresentazione grafica della differenza degli indirizzi finali di un segmento, tra </a:t>
            </a:r>
            <a:r>
              <a:rPr lang="it-IT" sz="2400" dirty="0" err="1">
                <a:ea typeface="+mn-lt"/>
                <a:cs typeface="+mn-lt"/>
              </a:rPr>
              <a:t>memory</a:t>
            </a:r>
            <a:r>
              <a:rPr lang="it-IT" sz="2400" dirty="0">
                <a:ea typeface="+mn-lt"/>
                <a:cs typeface="+mn-lt"/>
              </a:rPr>
              <a:t> </a:t>
            </a:r>
            <a:r>
              <a:rPr lang="it-IT" sz="2400" dirty="0" err="1">
                <a:ea typeface="+mn-lt"/>
                <a:cs typeface="+mn-lt"/>
              </a:rPr>
              <a:t>descriptor</a:t>
            </a:r>
            <a:r>
              <a:rPr lang="it-IT" sz="2400" dirty="0">
                <a:ea typeface="+mn-lt"/>
                <a:cs typeface="+mn-lt"/>
              </a:rPr>
              <a:t> e </a:t>
            </a:r>
            <a:r>
              <a:rPr lang="it-IT" sz="2400" dirty="0" err="1">
                <a:ea typeface="+mn-lt"/>
                <a:cs typeface="+mn-lt"/>
              </a:rPr>
              <a:t>segment</a:t>
            </a:r>
            <a:r>
              <a:rPr lang="it-IT" sz="2400" dirty="0">
                <a:ea typeface="+mn-lt"/>
                <a:cs typeface="+mn-lt"/>
              </a:rPr>
              <a:t> </a:t>
            </a:r>
            <a:r>
              <a:rPr lang="it-IT" sz="2400" dirty="0" err="1">
                <a:ea typeface="+mn-lt"/>
                <a:cs typeface="+mn-lt"/>
              </a:rPr>
              <a:t>descriptor</a:t>
            </a:r>
            <a:r>
              <a:rPr lang="it-IT" sz="2400" dirty="0">
                <a:ea typeface="+mn-lt"/>
                <a:cs typeface="+mn-lt"/>
              </a:rPr>
              <a:t>.</a:t>
            </a:r>
            <a:endParaRPr lang="it-IT" sz="2400" dirty="0"/>
          </a:p>
        </p:txBody>
      </p:sp>
    </p:spTree>
    <p:extLst>
      <p:ext uri="{BB962C8B-B14F-4D97-AF65-F5344CB8AC3E}">
        <p14:creationId xmlns:p14="http://schemas.microsoft.com/office/powerpoint/2010/main" val="705991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64A7B08-17E4-6EDE-B920-03B6A399892F}"/>
              </a:ext>
            </a:extLst>
          </p:cNvPr>
          <p:cNvSpPr>
            <a:spLocks noGrp="1"/>
          </p:cNvSpPr>
          <p:nvPr>
            <p:ph type="subTitle" idx="1"/>
          </p:nvPr>
        </p:nvSpPr>
        <p:spPr>
          <a:xfrm>
            <a:off x="581194" y="4034456"/>
            <a:ext cx="10993546" cy="1513631"/>
          </a:xfrm>
        </p:spPr>
        <p:txBody>
          <a:bodyPr>
            <a:normAutofit lnSpcReduction="10000"/>
          </a:bodyPr>
          <a:lstStyle/>
          <a:p>
            <a:pPr marL="629920" lvl="1" indent="-305435" algn="l">
              <a:buFont typeface="Wingdings" panose="05020102010507070707" pitchFamily="18" charset="2"/>
              <a:buChar char="§"/>
            </a:pPr>
            <a:r>
              <a:rPr lang="it-IT" sz="2400" dirty="0">
                <a:solidFill>
                  <a:schemeClr val="accent2"/>
                </a:solidFill>
                <a:latin typeface="Calibri"/>
                <a:cs typeface="Calibri"/>
              </a:rPr>
              <a:t>Buddy system</a:t>
            </a:r>
            <a:endParaRPr lang="en-US" sz="2400" dirty="0">
              <a:solidFill>
                <a:schemeClr val="accent2"/>
              </a:solidFill>
              <a:latin typeface="Calibri"/>
              <a:cs typeface="Calibri"/>
            </a:endParaRPr>
          </a:p>
          <a:p>
            <a:pPr marL="629920" lvl="1" indent="-305435" algn="l">
              <a:buFont typeface="Wingdings" panose="05020102010507070707" pitchFamily="18" charset="2"/>
              <a:buChar char="§"/>
            </a:pPr>
            <a:r>
              <a:rPr lang="it-IT" sz="2400" dirty="0">
                <a:solidFill>
                  <a:schemeClr val="accent2"/>
                </a:solidFill>
                <a:latin typeface="Calibri"/>
                <a:cs typeface="Calibri"/>
              </a:rPr>
              <a:t>TLB Handling</a:t>
            </a:r>
            <a:endParaRPr lang="en-US" sz="2400" dirty="0">
              <a:solidFill>
                <a:schemeClr val="accent2"/>
              </a:solidFill>
              <a:latin typeface="Calibri"/>
              <a:cs typeface="Calibri"/>
            </a:endParaRPr>
          </a:p>
          <a:p>
            <a:pPr marL="629920" lvl="1" indent="-305435" algn="l">
              <a:buFont typeface="Wingdings" panose="05020102010507070707" pitchFamily="18" charset="2"/>
              <a:buChar char="§"/>
            </a:pPr>
            <a:r>
              <a:rPr lang="it-IT" sz="2400" err="1">
                <a:solidFill>
                  <a:schemeClr val="accent2"/>
                </a:solidFill>
                <a:latin typeface="Calibri"/>
                <a:cs typeface="Calibri"/>
              </a:rPr>
              <a:t>Paging</a:t>
            </a:r>
            <a:endParaRPr lang="it-IT" sz="2400" err="1">
              <a:solidFill>
                <a:schemeClr val="accent2"/>
              </a:solidFill>
            </a:endParaRPr>
          </a:p>
          <a:p>
            <a:pPr marL="285750" indent="-285750">
              <a:buFont typeface="Wingdings" panose="05020102010507070707" pitchFamily="18" charset="2"/>
              <a:buChar char="§"/>
            </a:pPr>
            <a:endParaRPr lang="it-IT" cap="none" dirty="0"/>
          </a:p>
          <a:p>
            <a:pPr marL="285750" indent="-285750">
              <a:buFont typeface="Wingdings" panose="05020102010507070707" pitchFamily="18" charset="2"/>
              <a:buChar char="§"/>
            </a:pPr>
            <a:endParaRPr lang="it-IT" dirty="0"/>
          </a:p>
        </p:txBody>
      </p:sp>
      <p:sp>
        <p:nvSpPr>
          <p:cNvPr id="5" name="Titolo 1">
            <a:extLst>
              <a:ext uri="{FF2B5EF4-FFF2-40B4-BE49-F238E27FC236}">
                <a16:creationId xmlns:a16="http://schemas.microsoft.com/office/drawing/2014/main" id="{2DCC08AD-DA58-A118-8392-F8302F3E6DA8}"/>
              </a:ext>
            </a:extLst>
          </p:cNvPr>
          <p:cNvSpPr>
            <a:spLocks noGrp="1"/>
          </p:cNvSpPr>
          <p:nvPr>
            <p:ph type="ctrTitle"/>
          </p:nvPr>
        </p:nvSpPr>
        <p:spPr>
          <a:xfrm>
            <a:off x="581191" y="1020431"/>
            <a:ext cx="10993549" cy="1475013"/>
          </a:xfrm>
        </p:spPr>
        <p:txBody>
          <a:bodyPr/>
          <a:lstStyle/>
          <a:p>
            <a:r>
              <a:rPr lang="it-IT" sz="2800" dirty="0"/>
              <a:t>implementazione in os161</a:t>
            </a:r>
            <a:endParaRPr lang="it-IT" dirty="0"/>
          </a:p>
        </p:txBody>
      </p:sp>
    </p:spTree>
    <p:extLst>
      <p:ext uri="{BB962C8B-B14F-4D97-AF65-F5344CB8AC3E}">
        <p14:creationId xmlns:p14="http://schemas.microsoft.com/office/powerpoint/2010/main" val="4247722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0D400A-AC88-A879-9EED-B847FA54E75D}"/>
              </a:ext>
            </a:extLst>
          </p:cNvPr>
          <p:cNvSpPr>
            <a:spLocks noGrp="1"/>
          </p:cNvSpPr>
          <p:nvPr>
            <p:ph type="title"/>
          </p:nvPr>
        </p:nvSpPr>
        <p:spPr/>
        <p:txBody>
          <a:bodyPr/>
          <a:lstStyle/>
          <a:p>
            <a:r>
              <a:rPr lang="it-IT" dirty="0"/>
              <a:t>Os161 - Buddy system</a:t>
            </a:r>
          </a:p>
        </p:txBody>
      </p:sp>
      <p:sp>
        <p:nvSpPr>
          <p:cNvPr id="3" name="Segnaposto contenuto 2">
            <a:extLst>
              <a:ext uri="{FF2B5EF4-FFF2-40B4-BE49-F238E27FC236}">
                <a16:creationId xmlns:a16="http://schemas.microsoft.com/office/drawing/2014/main" id="{FAC90AE7-07F0-A778-BCDE-5A625CBEAEF0}"/>
              </a:ext>
            </a:extLst>
          </p:cNvPr>
          <p:cNvSpPr>
            <a:spLocks noGrp="1"/>
          </p:cNvSpPr>
          <p:nvPr>
            <p:ph idx="1"/>
          </p:nvPr>
        </p:nvSpPr>
        <p:spPr/>
        <p:txBody>
          <a:bodyPr/>
          <a:lstStyle/>
          <a:p>
            <a:pPr marL="305435" indent="-305435"/>
            <a:r>
              <a:rPr lang="it-IT" sz="2400" dirty="0">
                <a:ea typeface="+mn-lt"/>
                <a:cs typeface="+mn-lt"/>
              </a:rPr>
              <a:t>L'</a:t>
            </a:r>
            <a:r>
              <a:rPr lang="it-IT" sz="2400" dirty="0" err="1">
                <a:ea typeface="+mn-lt"/>
                <a:cs typeface="+mn-lt"/>
              </a:rPr>
              <a:t>allocatore</a:t>
            </a:r>
            <a:r>
              <a:rPr lang="it-IT" sz="2400" dirty="0">
                <a:ea typeface="+mn-lt"/>
                <a:cs typeface="+mn-lt"/>
              </a:rPr>
              <a:t> di memoria kernel utilizzato da OS161 non utilizza nessun algoritmo particolare, ma si limita a cedere il quantitativo di memoria richiesta a partire dal primo indirizzo disponibile, e senza mai rilasciarla.</a:t>
            </a:r>
            <a:endParaRPr lang="it-IT" sz="2400" dirty="0"/>
          </a:p>
          <a:p>
            <a:pPr marL="305435" indent="-305435"/>
            <a:r>
              <a:rPr lang="it-IT" sz="2400" dirty="0">
                <a:ea typeface="+mn-lt"/>
                <a:cs typeface="+mn-lt"/>
              </a:rPr>
              <a:t>Per fare ciò, il kernel utilizza la funzione </a:t>
            </a:r>
            <a:r>
              <a:rPr lang="it-IT" sz="2400" i="1" dirty="0" err="1">
                <a:ea typeface="+mn-lt"/>
                <a:cs typeface="+mn-lt"/>
              </a:rPr>
              <a:t>getppages</a:t>
            </a:r>
            <a:r>
              <a:rPr lang="it-IT" sz="2400" dirty="0">
                <a:ea typeface="+mn-lt"/>
                <a:cs typeface="+mn-lt"/>
              </a:rPr>
              <a:t> di </a:t>
            </a:r>
            <a:r>
              <a:rPr lang="it-IT" sz="2400" i="1" dirty="0" err="1">
                <a:ea typeface="+mn-lt"/>
                <a:cs typeface="+mn-lt"/>
              </a:rPr>
              <a:t>dumbvm</a:t>
            </a:r>
            <a:r>
              <a:rPr lang="it-IT" sz="2400" dirty="0">
                <a:ea typeface="+mn-lt"/>
                <a:cs typeface="+mn-lt"/>
              </a:rPr>
              <a:t> come </a:t>
            </a:r>
            <a:r>
              <a:rPr lang="it-IT" sz="2400" dirty="0" err="1">
                <a:ea typeface="+mn-lt"/>
                <a:cs typeface="+mn-lt"/>
              </a:rPr>
              <a:t>wrapper</a:t>
            </a:r>
            <a:r>
              <a:rPr lang="it-IT" sz="2400" dirty="0">
                <a:ea typeface="+mn-lt"/>
                <a:cs typeface="+mn-lt"/>
              </a:rPr>
              <a:t> per </a:t>
            </a:r>
            <a:r>
              <a:rPr lang="it-IT" sz="2400" i="1" dirty="0" err="1">
                <a:ea typeface="+mn-lt"/>
                <a:cs typeface="+mn-lt"/>
              </a:rPr>
              <a:t>ram_stealmem</a:t>
            </a:r>
            <a:r>
              <a:rPr lang="it-IT" sz="2400" dirty="0">
                <a:ea typeface="+mn-lt"/>
                <a:cs typeface="+mn-lt"/>
              </a:rPr>
              <a:t>, in maniera simile a come </a:t>
            </a:r>
            <a:r>
              <a:rPr lang="it-IT" sz="2400" dirty="0" err="1">
                <a:ea typeface="+mn-lt"/>
                <a:cs typeface="+mn-lt"/>
              </a:rPr>
              <a:t>alloc_page</a:t>
            </a:r>
            <a:r>
              <a:rPr lang="it-IT" sz="2400" dirty="0">
                <a:ea typeface="+mn-lt"/>
                <a:cs typeface="+mn-lt"/>
              </a:rPr>
              <a:t> dello zone </a:t>
            </a:r>
            <a:r>
              <a:rPr lang="it-IT" sz="2400" dirty="0" err="1">
                <a:ea typeface="+mn-lt"/>
                <a:cs typeface="+mn-lt"/>
              </a:rPr>
              <a:t>allocator</a:t>
            </a:r>
            <a:r>
              <a:rPr lang="it-IT" sz="2400" dirty="0">
                <a:ea typeface="+mn-lt"/>
                <a:cs typeface="+mn-lt"/>
              </a:rPr>
              <a:t> richiama la </a:t>
            </a:r>
            <a:r>
              <a:rPr lang="it-IT" sz="2400" dirty="0" err="1">
                <a:ea typeface="+mn-lt"/>
                <a:cs typeface="+mn-lt"/>
              </a:rPr>
              <a:t>bb_alloc_pages</a:t>
            </a:r>
            <a:r>
              <a:rPr lang="it-IT" sz="2400" dirty="0">
                <a:ea typeface="+mn-lt"/>
                <a:cs typeface="+mn-lt"/>
              </a:rPr>
              <a:t>.</a:t>
            </a:r>
            <a:endParaRPr lang="it-IT" sz="2400" dirty="0"/>
          </a:p>
          <a:p>
            <a:pPr marL="305435" indent="-305435"/>
            <a:r>
              <a:rPr lang="it-IT" sz="2400" dirty="0">
                <a:ea typeface="+mn-lt"/>
                <a:cs typeface="+mn-lt"/>
              </a:rPr>
              <a:t>Si potrebbe quindi pensare di partire da questo parallelismo, per implementare un gestore della memoria più efficiente.</a:t>
            </a:r>
            <a:endParaRPr lang="it-IT" sz="2400" dirty="0"/>
          </a:p>
        </p:txBody>
      </p:sp>
    </p:spTree>
    <p:extLst>
      <p:ext uri="{BB962C8B-B14F-4D97-AF65-F5344CB8AC3E}">
        <p14:creationId xmlns:p14="http://schemas.microsoft.com/office/powerpoint/2010/main" val="146226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Si potrebbe partire implementando l'algoritmo </a:t>
            </a:r>
            <a:r>
              <a:rPr lang="it-IT" sz="2400" dirty="0" err="1">
                <a:ea typeface="+mn-lt"/>
                <a:cs typeface="+mn-lt"/>
              </a:rPr>
              <a:t>buddy</a:t>
            </a:r>
            <a:r>
              <a:rPr lang="it-IT" sz="2400" dirty="0">
                <a:ea typeface="+mn-lt"/>
                <a:cs typeface="+mn-lt"/>
              </a:rPr>
              <a:t> system visto precedentemente nella </a:t>
            </a:r>
            <a:r>
              <a:rPr lang="it-IT" sz="2400" i="1" dirty="0" err="1">
                <a:ea typeface="+mn-lt"/>
                <a:cs typeface="+mn-lt"/>
              </a:rPr>
              <a:t>ram_stealmem</a:t>
            </a:r>
            <a:r>
              <a:rPr lang="it-IT" sz="2400" dirty="0">
                <a:ea typeface="+mn-lt"/>
                <a:cs typeface="+mn-lt"/>
              </a:rPr>
              <a:t> (</a:t>
            </a:r>
            <a:r>
              <a:rPr lang="it-IT" sz="2400" i="1" dirty="0" err="1">
                <a:ea typeface="+mn-lt"/>
                <a:cs typeface="+mn-lt"/>
              </a:rPr>
              <a:t>kern</a:t>
            </a:r>
            <a:r>
              <a:rPr lang="it-IT" sz="2400" i="1" dirty="0">
                <a:ea typeface="+mn-lt"/>
                <a:cs typeface="+mn-lt"/>
              </a:rPr>
              <a:t>/</a:t>
            </a:r>
            <a:r>
              <a:rPr lang="it-IT" sz="2400" i="1" dirty="0" err="1">
                <a:ea typeface="+mn-lt"/>
                <a:cs typeface="+mn-lt"/>
              </a:rPr>
              <a:t>arch</a:t>
            </a:r>
            <a:r>
              <a:rPr lang="it-IT" sz="2400" i="1" dirty="0">
                <a:ea typeface="+mn-lt"/>
                <a:cs typeface="+mn-lt"/>
              </a:rPr>
              <a:t>/</a:t>
            </a:r>
            <a:r>
              <a:rPr lang="it-IT" sz="2400" i="1" dirty="0" err="1">
                <a:ea typeface="+mn-lt"/>
                <a:cs typeface="+mn-lt"/>
              </a:rPr>
              <a:t>mips</a:t>
            </a:r>
            <a:r>
              <a:rPr lang="it-IT" sz="2400" i="1" dirty="0">
                <a:ea typeface="+mn-lt"/>
                <a:cs typeface="+mn-lt"/>
              </a:rPr>
              <a:t>/</a:t>
            </a:r>
            <a:r>
              <a:rPr lang="it-IT" sz="2400" i="1" dirty="0" err="1">
                <a:ea typeface="+mn-lt"/>
                <a:cs typeface="+mn-lt"/>
              </a:rPr>
              <a:t>vm</a:t>
            </a:r>
            <a:r>
              <a:rPr lang="it-IT" sz="2400" i="1" dirty="0">
                <a:ea typeface="+mn-lt"/>
                <a:cs typeface="+mn-lt"/>
              </a:rPr>
              <a:t>/</a:t>
            </a:r>
            <a:r>
              <a:rPr lang="it-IT" sz="2400" i="1" dirty="0" err="1">
                <a:ea typeface="+mn-lt"/>
                <a:cs typeface="+mn-lt"/>
              </a:rPr>
              <a:t>ram.c</a:t>
            </a:r>
            <a:r>
              <a:rPr lang="it-IT" sz="2400" dirty="0">
                <a:ea typeface="+mn-lt"/>
                <a:cs typeface="+mn-lt"/>
              </a:rPr>
              <a:t>). </a:t>
            </a:r>
          </a:p>
          <a:p>
            <a:pPr marL="305435" indent="-305435"/>
            <a:r>
              <a:rPr lang="it-IT" sz="2400" dirty="0">
                <a:ea typeface="+mn-lt"/>
                <a:cs typeface="+mn-lt"/>
              </a:rPr>
              <a:t>Ciò richiederebbe la realizzazione di strutture dati opportune per tenere traccia delle liste di ordini dei blocchi. Queste potrebbero venire implementate mediante liste di </a:t>
            </a:r>
            <a:r>
              <a:rPr lang="it-IT" sz="2400" dirty="0" err="1">
                <a:ea typeface="+mn-lt"/>
                <a:cs typeface="+mn-lt"/>
              </a:rPr>
              <a:t>struct</a:t>
            </a:r>
            <a:r>
              <a:rPr lang="it-IT" sz="2400" dirty="0">
                <a:ea typeface="+mn-lt"/>
                <a:cs typeface="+mn-lt"/>
              </a:rPr>
              <a:t> (le </a:t>
            </a:r>
            <a:r>
              <a:rPr lang="it-IT" sz="2400" i="1" dirty="0" err="1">
                <a:ea typeface="+mn-lt"/>
                <a:cs typeface="+mn-lt"/>
              </a:rPr>
              <a:t>bb_free_area_t</a:t>
            </a:r>
            <a:r>
              <a:rPr lang="it-IT" sz="2400" dirty="0">
                <a:ea typeface="+mn-lt"/>
                <a:cs typeface="+mn-lt"/>
              </a:rPr>
              <a:t> di </a:t>
            </a:r>
            <a:r>
              <a:rPr lang="it-IT" sz="2400" dirty="0" err="1">
                <a:ea typeface="+mn-lt"/>
                <a:cs typeface="+mn-lt"/>
              </a:rPr>
              <a:t>MentOS</a:t>
            </a:r>
            <a:r>
              <a:rPr lang="it-IT" sz="2400" dirty="0">
                <a:ea typeface="+mn-lt"/>
                <a:cs typeface="+mn-lt"/>
              </a:rPr>
              <a:t>) aventi tra gli attributi l'ordine del blocco e il puntatore all'elemento successivo della lista. </a:t>
            </a:r>
            <a:endParaRPr lang="it-IT" dirty="0"/>
          </a:p>
          <a:p>
            <a:pPr marL="305435" indent="-305435"/>
            <a:r>
              <a:rPr lang="it-IT" sz="2400" dirty="0">
                <a:ea typeface="+mn-lt"/>
                <a:cs typeface="+mn-lt"/>
              </a:rPr>
              <a:t>Questa </a:t>
            </a:r>
            <a:r>
              <a:rPr lang="it-IT" sz="2400" dirty="0" err="1">
                <a:ea typeface="+mn-lt"/>
                <a:cs typeface="+mn-lt"/>
              </a:rPr>
              <a:t>struct</a:t>
            </a:r>
            <a:r>
              <a:rPr lang="it-IT" sz="2400" dirty="0">
                <a:ea typeface="+mn-lt"/>
                <a:cs typeface="+mn-lt"/>
              </a:rPr>
              <a:t> potrebbe venire definita all'interno di </a:t>
            </a:r>
            <a:r>
              <a:rPr lang="it-IT" sz="2400" dirty="0" err="1">
                <a:ea typeface="+mn-lt"/>
                <a:cs typeface="+mn-lt"/>
              </a:rPr>
              <a:t>dumbvm.c</a:t>
            </a:r>
            <a:r>
              <a:rPr lang="it-IT" sz="2400" dirty="0">
                <a:ea typeface="+mn-lt"/>
                <a:cs typeface="+mn-lt"/>
              </a:rPr>
              <a:t>/h, e sarebbe necessario una struttura che contenga i riferimenti al primo elemento di ogni lista, ad esempio un vettore staticamente dichiarato in </a:t>
            </a:r>
            <a:r>
              <a:rPr lang="it-IT" sz="2400" dirty="0" err="1">
                <a:ea typeface="+mn-lt"/>
                <a:cs typeface="+mn-lt"/>
              </a:rPr>
              <a:t>dumbvm</a:t>
            </a:r>
            <a:r>
              <a:rPr lang="it-IT" sz="2400" dirty="0">
                <a:ea typeface="+mn-lt"/>
                <a:cs typeface="+mn-lt"/>
              </a:rPr>
              <a:t> (oppure come quello presente nella </a:t>
            </a:r>
            <a:r>
              <a:rPr lang="it-IT" sz="2400" dirty="0" err="1">
                <a:ea typeface="+mn-lt"/>
                <a:cs typeface="+mn-lt"/>
              </a:rPr>
              <a:t>struct</a:t>
            </a:r>
            <a:r>
              <a:rPr lang="it-IT" sz="2400" dirty="0">
                <a:ea typeface="+mn-lt"/>
                <a:cs typeface="+mn-lt"/>
              </a:rPr>
              <a:t> </a:t>
            </a:r>
            <a:r>
              <a:rPr lang="it-IT" sz="2400" dirty="0" err="1">
                <a:ea typeface="+mn-lt"/>
                <a:cs typeface="+mn-lt"/>
              </a:rPr>
              <a:t>bb_instance_t</a:t>
            </a:r>
            <a:r>
              <a:rPr lang="it-IT" sz="2400" dirty="0">
                <a:ea typeface="+mn-lt"/>
                <a:cs typeface="+mn-lt"/>
              </a:rPr>
              <a:t> di </a:t>
            </a:r>
            <a:r>
              <a:rPr lang="it-IT" sz="2400" dirty="0" err="1">
                <a:ea typeface="+mn-lt"/>
                <a:cs typeface="+mn-lt"/>
              </a:rPr>
              <a:t>MentOS</a:t>
            </a:r>
            <a:r>
              <a:rPr lang="it-IT" sz="2400" dirty="0">
                <a:ea typeface="+mn-lt"/>
                <a:cs typeface="+mn-lt"/>
              </a:rPr>
              <a:t>).</a:t>
            </a:r>
            <a:endParaRPr lang="it-IT" dirty="0"/>
          </a:p>
          <a:p>
            <a:pPr marL="305435" indent="-305435"/>
            <a:endParaRPr lang="it-IT" sz="2400" dirty="0"/>
          </a:p>
        </p:txBody>
      </p:sp>
    </p:spTree>
    <p:extLst>
      <p:ext uri="{BB962C8B-B14F-4D97-AF65-F5344CB8AC3E}">
        <p14:creationId xmlns:p14="http://schemas.microsoft.com/office/powerpoint/2010/main" val="33979727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In OS161 di base non esiste nessun parallelo della </a:t>
            </a:r>
            <a:r>
              <a:rPr lang="it-IT" sz="2400" dirty="0" err="1">
                <a:ea typeface="+mn-lt"/>
                <a:cs typeface="+mn-lt"/>
              </a:rPr>
              <a:t>ram_stealmem</a:t>
            </a:r>
            <a:r>
              <a:rPr lang="it-IT" sz="2400" dirty="0">
                <a:ea typeface="+mn-lt"/>
                <a:cs typeface="+mn-lt"/>
              </a:rPr>
              <a:t> che si occupi del rilascio delle pagine occupate. Sarebbe quindi necessario implementare una funzione (es: </a:t>
            </a:r>
            <a:r>
              <a:rPr lang="it-IT" sz="2400" i="1" dirty="0" err="1">
                <a:ea typeface="+mn-lt"/>
                <a:cs typeface="+mn-lt"/>
              </a:rPr>
              <a:t>ram_freemem</a:t>
            </a:r>
            <a:r>
              <a:rPr lang="it-IT" sz="2400" dirty="0">
                <a:ea typeface="+mn-lt"/>
                <a:cs typeface="+mn-lt"/>
              </a:rPr>
              <a:t>) che si occupi di rilasciare la memoria, seguendo l'algoritmo previsto dal </a:t>
            </a:r>
            <a:r>
              <a:rPr lang="it-IT" sz="2400" dirty="0" err="1">
                <a:ea typeface="+mn-lt"/>
                <a:cs typeface="+mn-lt"/>
              </a:rPr>
              <a:t>buddy</a:t>
            </a:r>
            <a:r>
              <a:rPr lang="it-IT" sz="2400" dirty="0">
                <a:ea typeface="+mn-lt"/>
                <a:cs typeface="+mn-lt"/>
              </a:rPr>
              <a:t> system (</a:t>
            </a:r>
            <a:r>
              <a:rPr lang="it-IT" sz="2400" dirty="0" err="1">
                <a:ea typeface="+mn-lt"/>
                <a:cs typeface="+mn-lt"/>
              </a:rPr>
              <a:t>a.k.a</a:t>
            </a:r>
            <a:r>
              <a:rPr lang="it-IT" sz="2400" dirty="0">
                <a:ea typeface="+mn-lt"/>
                <a:cs typeface="+mn-lt"/>
              </a:rPr>
              <a:t>. individuare il “</a:t>
            </a:r>
            <a:r>
              <a:rPr lang="it-IT" sz="2400" dirty="0" err="1">
                <a:ea typeface="+mn-lt"/>
                <a:cs typeface="+mn-lt"/>
              </a:rPr>
              <a:t>buddy</a:t>
            </a:r>
            <a:r>
              <a:rPr lang="it-IT" sz="2400" dirty="0">
                <a:ea typeface="+mn-lt"/>
                <a:cs typeface="+mn-lt"/>
              </a:rPr>
              <a:t>” della memoria rilasciata, di ordine n ed effettuare il merge in un unico blocco di ordine n+1, se disponibile). </a:t>
            </a:r>
          </a:p>
          <a:p>
            <a:pPr marL="305435" indent="-305435"/>
            <a:r>
              <a:rPr lang="it-IT" sz="2400" dirty="0">
                <a:ea typeface="+mn-lt"/>
                <a:cs typeface="+mn-lt"/>
              </a:rPr>
              <a:t>Si tratterebbe quindi di andare a realizzare il corrispettivo della</a:t>
            </a:r>
            <a:r>
              <a:rPr lang="it-IT" sz="2400" i="1" dirty="0">
                <a:ea typeface="+mn-lt"/>
                <a:cs typeface="+mn-lt"/>
              </a:rPr>
              <a:t> </a:t>
            </a:r>
            <a:r>
              <a:rPr lang="it-IT" sz="2400" i="1" dirty="0" err="1">
                <a:ea typeface="+mn-lt"/>
                <a:cs typeface="+mn-lt"/>
              </a:rPr>
              <a:t>bb_free_pages</a:t>
            </a:r>
            <a:r>
              <a:rPr lang="it-IT" sz="2400" dirty="0">
                <a:ea typeface="+mn-lt"/>
                <a:cs typeface="+mn-lt"/>
              </a:rPr>
              <a:t> di </a:t>
            </a:r>
            <a:r>
              <a:rPr lang="it-IT" sz="2400" dirty="0" err="1">
                <a:ea typeface="+mn-lt"/>
                <a:cs typeface="+mn-lt"/>
              </a:rPr>
              <a:t>MentOS</a:t>
            </a:r>
            <a:r>
              <a:rPr lang="it-IT" sz="2400" dirty="0">
                <a:ea typeface="+mn-lt"/>
                <a:cs typeface="+mn-lt"/>
              </a:rPr>
              <a:t>.</a:t>
            </a:r>
            <a:endParaRPr lang="it-IT" dirty="0">
              <a:ea typeface="+mn-lt"/>
              <a:cs typeface="+mn-lt"/>
            </a:endParaRPr>
          </a:p>
          <a:p>
            <a:pPr marL="305435" indent="-305435"/>
            <a:r>
              <a:rPr lang="it-IT" sz="2400" dirty="0">
                <a:ea typeface="+mn-lt"/>
                <a:cs typeface="+mn-lt"/>
              </a:rPr>
              <a:t>Questa funzione potrebbe quindi venire invocata da un </a:t>
            </a:r>
            <a:r>
              <a:rPr lang="it-IT" sz="2400" dirty="0" err="1">
                <a:ea typeface="+mn-lt"/>
                <a:cs typeface="+mn-lt"/>
              </a:rPr>
              <a:t>wrapper</a:t>
            </a:r>
            <a:r>
              <a:rPr lang="it-IT" sz="2400" dirty="0">
                <a:ea typeface="+mn-lt"/>
                <a:cs typeface="+mn-lt"/>
              </a:rPr>
              <a:t>, una </a:t>
            </a:r>
            <a:r>
              <a:rPr lang="it-IT" sz="2400" i="1" dirty="0" err="1">
                <a:ea typeface="+mn-lt"/>
                <a:cs typeface="+mn-lt"/>
              </a:rPr>
              <a:t>freeppages</a:t>
            </a:r>
            <a:r>
              <a:rPr lang="it-IT" sz="2400" dirty="0">
                <a:ea typeface="+mn-lt"/>
                <a:cs typeface="+mn-lt"/>
              </a:rPr>
              <a:t>, realizzato in </a:t>
            </a:r>
            <a:r>
              <a:rPr lang="it-IT" sz="2400" i="1" dirty="0" err="1">
                <a:ea typeface="+mn-lt"/>
                <a:cs typeface="+mn-lt"/>
              </a:rPr>
              <a:t>kern</a:t>
            </a:r>
            <a:r>
              <a:rPr lang="it-IT" sz="2400" i="1" dirty="0">
                <a:ea typeface="+mn-lt"/>
                <a:cs typeface="+mn-lt"/>
              </a:rPr>
              <a:t>/</a:t>
            </a:r>
            <a:r>
              <a:rPr lang="it-IT" sz="2400" i="1" dirty="0" err="1">
                <a:ea typeface="+mn-lt"/>
                <a:cs typeface="+mn-lt"/>
              </a:rPr>
              <a:t>arch</a:t>
            </a:r>
            <a:r>
              <a:rPr lang="it-IT" sz="2400" i="1" dirty="0">
                <a:ea typeface="+mn-lt"/>
                <a:cs typeface="+mn-lt"/>
              </a:rPr>
              <a:t>/</a:t>
            </a:r>
            <a:r>
              <a:rPr lang="it-IT" sz="2400" i="1" dirty="0" err="1">
                <a:ea typeface="+mn-lt"/>
                <a:cs typeface="+mn-lt"/>
              </a:rPr>
              <a:t>mips</a:t>
            </a:r>
            <a:r>
              <a:rPr lang="it-IT" sz="2400" i="1" dirty="0">
                <a:ea typeface="+mn-lt"/>
                <a:cs typeface="+mn-lt"/>
              </a:rPr>
              <a:t>/</a:t>
            </a:r>
            <a:r>
              <a:rPr lang="it-IT" sz="2400" i="1" dirty="0" err="1">
                <a:ea typeface="+mn-lt"/>
                <a:cs typeface="+mn-lt"/>
              </a:rPr>
              <a:t>vm</a:t>
            </a:r>
            <a:r>
              <a:rPr lang="it-IT" sz="2400" i="1" dirty="0">
                <a:ea typeface="+mn-lt"/>
                <a:cs typeface="+mn-lt"/>
              </a:rPr>
              <a:t>/</a:t>
            </a:r>
            <a:r>
              <a:rPr lang="it-IT" sz="2400" i="1" dirty="0" err="1">
                <a:ea typeface="+mn-lt"/>
                <a:cs typeface="+mn-lt"/>
              </a:rPr>
              <a:t>ram.c</a:t>
            </a:r>
            <a:r>
              <a:rPr lang="it-IT" sz="2400" dirty="0">
                <a:ea typeface="+mn-lt"/>
                <a:cs typeface="+mn-lt"/>
              </a:rPr>
              <a:t> come la </a:t>
            </a:r>
            <a:r>
              <a:rPr lang="it-IT" sz="2400" i="1" dirty="0" err="1">
                <a:ea typeface="+mn-lt"/>
                <a:cs typeface="+mn-lt"/>
              </a:rPr>
              <a:t>getppages</a:t>
            </a:r>
            <a:r>
              <a:rPr lang="it-IT" sz="2400" dirty="0">
                <a:ea typeface="+mn-lt"/>
                <a:cs typeface="+mn-lt"/>
              </a:rPr>
              <a:t>.</a:t>
            </a:r>
            <a:endParaRPr lang="it-IT" dirty="0"/>
          </a:p>
          <a:p>
            <a:pPr marL="305435" indent="-305435"/>
            <a:r>
              <a:rPr lang="it-IT" sz="2400" dirty="0">
                <a:ea typeface="+mn-lt"/>
                <a:cs typeface="+mn-lt"/>
              </a:rPr>
              <a:t>Sarebbe inoltre necessaria una struttura “parallela” alle liste di blocchi liberi, che tenga invece traccia di quelli allocati. </a:t>
            </a:r>
            <a:endParaRPr lang="it-IT" dirty="0"/>
          </a:p>
        </p:txBody>
      </p:sp>
    </p:spTree>
    <p:extLst>
      <p:ext uri="{BB962C8B-B14F-4D97-AF65-F5344CB8AC3E}">
        <p14:creationId xmlns:p14="http://schemas.microsoft.com/office/powerpoint/2010/main" val="406327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1B0505-B17E-3739-60BA-D877E629E6C4}"/>
              </a:ext>
            </a:extLst>
          </p:cNvPr>
          <p:cNvSpPr>
            <a:spLocks noGrp="1"/>
          </p:cNvSpPr>
          <p:nvPr>
            <p:ph type="title"/>
          </p:nvPr>
        </p:nvSpPr>
        <p:spPr/>
        <p:txBody>
          <a:bodyPr/>
          <a:lstStyle/>
          <a:p>
            <a:r>
              <a:rPr lang="it-IT" dirty="0"/>
              <a:t>Registri</a:t>
            </a:r>
          </a:p>
        </p:txBody>
      </p:sp>
      <p:sp>
        <p:nvSpPr>
          <p:cNvPr id="3" name="Segnaposto contenuto 2">
            <a:extLst>
              <a:ext uri="{FF2B5EF4-FFF2-40B4-BE49-F238E27FC236}">
                <a16:creationId xmlns:a16="http://schemas.microsoft.com/office/drawing/2014/main" id="{7C07024F-2E11-0361-194C-3913D095B0E7}"/>
              </a:ext>
            </a:extLst>
          </p:cNvPr>
          <p:cNvSpPr>
            <a:spLocks noGrp="1"/>
          </p:cNvSpPr>
          <p:nvPr>
            <p:ph idx="1"/>
          </p:nvPr>
        </p:nvSpPr>
        <p:spPr/>
        <p:txBody>
          <a:bodyPr/>
          <a:lstStyle/>
          <a:p>
            <a:pPr marL="305435" indent="-305435"/>
            <a:r>
              <a:rPr lang="it-IT" sz="2400" dirty="0" err="1">
                <a:ea typeface="+mn-lt"/>
                <a:cs typeface="+mn-lt"/>
              </a:rPr>
              <a:t>MentOS</a:t>
            </a:r>
            <a:r>
              <a:rPr lang="it-IT" sz="2400" dirty="0">
                <a:ea typeface="+mn-lt"/>
                <a:cs typeface="+mn-lt"/>
              </a:rPr>
              <a:t> è pensato per dispositivi Intel x86. Le CPU di questa famiglia presentano 16 registri:</a:t>
            </a:r>
            <a:endParaRPr lang="it-IT" sz="2400" dirty="0"/>
          </a:p>
          <a:p>
            <a:pPr marL="629920" lvl="1" indent="-305435"/>
            <a:r>
              <a:rPr lang="it-IT" sz="2200" dirty="0">
                <a:ea typeface="+mn-lt"/>
                <a:cs typeface="+mn-lt"/>
              </a:rPr>
              <a:t>8 General-</a:t>
            </a:r>
            <a:r>
              <a:rPr lang="it-IT" sz="2200" dirty="0" err="1">
                <a:ea typeface="+mn-lt"/>
                <a:cs typeface="+mn-lt"/>
              </a:rPr>
              <a:t>purpose</a:t>
            </a:r>
            <a:r>
              <a:rPr lang="it-IT" sz="2200" dirty="0">
                <a:ea typeface="+mn-lt"/>
                <a:cs typeface="+mn-lt"/>
              </a:rPr>
              <a:t> Data </a:t>
            </a:r>
            <a:r>
              <a:rPr lang="it-IT" sz="2200" dirty="0" err="1">
                <a:ea typeface="+mn-lt"/>
                <a:cs typeface="+mn-lt"/>
              </a:rPr>
              <a:t>Registers</a:t>
            </a:r>
            <a:r>
              <a:rPr lang="it-IT" sz="2200" dirty="0">
                <a:ea typeface="+mn-lt"/>
                <a:cs typeface="+mn-lt"/>
              </a:rPr>
              <a:t> a 32 bit;</a:t>
            </a:r>
            <a:endParaRPr lang="it-IT" sz="2200" dirty="0"/>
          </a:p>
          <a:p>
            <a:pPr marL="629920" lvl="1" indent="-305435"/>
            <a:r>
              <a:rPr lang="it-IT" sz="2200" dirty="0">
                <a:ea typeface="+mn-lt"/>
                <a:cs typeface="+mn-lt"/>
              </a:rPr>
              <a:t>6 </a:t>
            </a:r>
            <a:r>
              <a:rPr lang="it-IT" sz="2200" dirty="0" err="1">
                <a:ea typeface="+mn-lt"/>
                <a:cs typeface="+mn-lt"/>
              </a:rPr>
              <a:t>Segment</a:t>
            </a:r>
            <a:r>
              <a:rPr lang="it-IT" sz="2200" dirty="0">
                <a:ea typeface="+mn-lt"/>
                <a:cs typeface="+mn-lt"/>
              </a:rPr>
              <a:t> </a:t>
            </a:r>
            <a:r>
              <a:rPr lang="it-IT" sz="2200" dirty="0" err="1">
                <a:ea typeface="+mn-lt"/>
                <a:cs typeface="+mn-lt"/>
              </a:rPr>
              <a:t>Registers</a:t>
            </a:r>
            <a:r>
              <a:rPr lang="it-IT" sz="2200" dirty="0">
                <a:ea typeface="+mn-lt"/>
                <a:cs typeface="+mn-lt"/>
              </a:rPr>
              <a:t> a 16 bit;</a:t>
            </a:r>
            <a:endParaRPr lang="it-IT" sz="2200" dirty="0"/>
          </a:p>
          <a:p>
            <a:pPr marL="629920" lvl="1" indent="-305435"/>
            <a:r>
              <a:rPr lang="it-IT" sz="2200" dirty="0">
                <a:ea typeface="+mn-lt"/>
                <a:cs typeface="+mn-lt"/>
              </a:rPr>
              <a:t>2 Status e Control </a:t>
            </a:r>
            <a:r>
              <a:rPr lang="it-IT" sz="2200" dirty="0" err="1">
                <a:ea typeface="+mn-lt"/>
                <a:cs typeface="+mn-lt"/>
              </a:rPr>
              <a:t>Register</a:t>
            </a:r>
            <a:r>
              <a:rPr lang="it-IT" sz="2200" dirty="0">
                <a:ea typeface="+mn-lt"/>
                <a:cs typeface="+mn-lt"/>
              </a:rPr>
              <a:t> a 32 bit (1 che funge da </a:t>
            </a:r>
            <a:r>
              <a:rPr lang="it-IT" sz="2200" dirty="0" err="1">
                <a:ea typeface="+mn-lt"/>
                <a:cs typeface="+mn-lt"/>
              </a:rPr>
              <a:t>program</a:t>
            </a:r>
            <a:r>
              <a:rPr lang="it-IT" sz="2200" dirty="0">
                <a:ea typeface="+mn-lt"/>
                <a:cs typeface="+mn-lt"/>
              </a:rPr>
              <a:t> counter e 1 che mantiene una serie di flag di controllo per il sistema).</a:t>
            </a:r>
            <a:endParaRPr lang="it-IT" sz="2200" dirty="0"/>
          </a:p>
        </p:txBody>
      </p:sp>
    </p:spTree>
    <p:extLst>
      <p:ext uri="{BB962C8B-B14F-4D97-AF65-F5344CB8AC3E}">
        <p14:creationId xmlns:p14="http://schemas.microsoft.com/office/powerpoint/2010/main" val="1732913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Mentre, se si vuole limitarsi alla semplice allocazione mediante </a:t>
            </a:r>
            <a:r>
              <a:rPr lang="it-IT" sz="2400" dirty="0" err="1">
                <a:ea typeface="+mn-lt"/>
                <a:cs typeface="+mn-lt"/>
              </a:rPr>
              <a:t>buddy</a:t>
            </a:r>
            <a:r>
              <a:rPr lang="it-IT" sz="2400" dirty="0">
                <a:ea typeface="+mn-lt"/>
                <a:cs typeface="+mn-lt"/>
              </a:rPr>
              <a:t> system, il numero di strutture di supporto e di metodi necessari può essere semplificato e ridotto rispetto alla versione usata su </a:t>
            </a:r>
            <a:r>
              <a:rPr lang="it-IT" sz="2400" dirty="0" err="1">
                <a:ea typeface="+mn-lt"/>
                <a:cs typeface="+mn-lt"/>
              </a:rPr>
              <a:t>MentOS</a:t>
            </a:r>
            <a:r>
              <a:rPr lang="it-IT" sz="2400" dirty="0">
                <a:ea typeface="+mn-lt"/>
                <a:cs typeface="+mn-lt"/>
              </a:rPr>
              <a:t>, ciò non è più vero in caso si voglia implementare la </a:t>
            </a:r>
            <a:r>
              <a:rPr lang="it-IT" sz="2400" dirty="0" err="1">
                <a:ea typeface="+mn-lt"/>
                <a:cs typeface="+mn-lt"/>
              </a:rPr>
              <a:t>deallocazione</a:t>
            </a:r>
            <a:r>
              <a:rPr lang="it-IT" sz="2400" dirty="0">
                <a:ea typeface="+mn-lt"/>
                <a:cs typeface="+mn-lt"/>
              </a:rPr>
              <a:t> (ovviamente a patto di volere un codice comprensibile e mantenibile). </a:t>
            </a:r>
          </a:p>
          <a:p>
            <a:pPr marL="305435" indent="-305435"/>
            <a:r>
              <a:rPr lang="it-IT" sz="2400" dirty="0">
                <a:ea typeface="+mn-lt"/>
                <a:cs typeface="+mn-lt"/>
              </a:rPr>
              <a:t>Sarebbe quindi opportuna l'implementazione dei metodi e delle strutture di supporto del </a:t>
            </a:r>
            <a:r>
              <a:rPr lang="it-IT" sz="2400" dirty="0" err="1">
                <a:ea typeface="+mn-lt"/>
                <a:cs typeface="+mn-lt"/>
              </a:rPr>
              <a:t>buddy</a:t>
            </a:r>
            <a:r>
              <a:rPr lang="it-IT" sz="2400" dirty="0">
                <a:ea typeface="+mn-lt"/>
                <a:cs typeface="+mn-lt"/>
              </a:rPr>
              <a:t> system in file ad hoc, ad esempio in un </a:t>
            </a:r>
            <a:r>
              <a:rPr lang="it-IT" sz="2400" i="1" dirty="0" err="1">
                <a:ea typeface="+mn-lt"/>
                <a:cs typeface="+mn-lt"/>
              </a:rPr>
              <a:t>buddysystem</a:t>
            </a:r>
            <a:r>
              <a:rPr lang="it-IT" sz="2400" dirty="0" err="1">
                <a:ea typeface="+mn-lt"/>
                <a:cs typeface="+mn-lt"/>
              </a:rPr>
              <a:t>.c</a:t>
            </a:r>
            <a:r>
              <a:rPr lang="it-IT" sz="2400" dirty="0">
                <a:ea typeface="+mn-lt"/>
                <a:cs typeface="+mn-lt"/>
              </a:rPr>
              <a:t> (e corrispettivo </a:t>
            </a:r>
            <a:r>
              <a:rPr lang="it-IT" sz="2400" i="1" dirty="0" err="1">
                <a:ea typeface="+mn-lt"/>
                <a:cs typeface="+mn-lt"/>
              </a:rPr>
              <a:t>buddysystem</a:t>
            </a:r>
            <a:r>
              <a:rPr lang="it-IT" sz="2400" dirty="0" err="1">
                <a:ea typeface="+mn-lt"/>
                <a:cs typeface="+mn-lt"/>
              </a:rPr>
              <a:t>.h</a:t>
            </a:r>
            <a:r>
              <a:rPr lang="it-IT" sz="2400" dirty="0">
                <a:ea typeface="+mn-lt"/>
                <a:cs typeface="+mn-lt"/>
              </a:rPr>
              <a:t>).</a:t>
            </a:r>
            <a:endParaRPr lang="it-IT" dirty="0"/>
          </a:p>
          <a:p>
            <a:pPr marL="305435" indent="-305435"/>
            <a:r>
              <a:rPr lang="it-IT" sz="2400" dirty="0">
                <a:ea typeface="+mn-lt"/>
                <a:cs typeface="+mn-lt"/>
              </a:rPr>
              <a:t>Tra le strutture che si suggerisce di realizzare, vi sono certamente una in grado di gestire i frame allocati, tenendo traccia dell'ordine di allocazione e degli indirizzi d'inizio e fine ( della dimensione), e quelle precedentemente nominata, usata per tenere traccia dei blocchi di frame ancora liberi.</a:t>
            </a:r>
            <a:endParaRPr lang="it-IT" dirty="0">
              <a:ea typeface="+mn-lt"/>
              <a:cs typeface="+mn-lt"/>
            </a:endParaRPr>
          </a:p>
        </p:txBody>
      </p:sp>
    </p:spTree>
    <p:extLst>
      <p:ext uri="{BB962C8B-B14F-4D97-AF65-F5344CB8AC3E}">
        <p14:creationId xmlns:p14="http://schemas.microsoft.com/office/powerpoint/2010/main" val="3953902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0D400A-AC88-A879-9EED-B847FA54E75D}"/>
              </a:ext>
            </a:extLst>
          </p:cNvPr>
          <p:cNvSpPr>
            <a:spLocks noGrp="1"/>
          </p:cNvSpPr>
          <p:nvPr>
            <p:ph type="title"/>
          </p:nvPr>
        </p:nvSpPr>
        <p:spPr/>
        <p:txBody>
          <a:bodyPr/>
          <a:lstStyle/>
          <a:p>
            <a:r>
              <a:rPr lang="it-IT" dirty="0"/>
              <a:t>Os161 - TLB </a:t>
            </a:r>
            <a:r>
              <a:rPr lang="it-IT" dirty="0" err="1"/>
              <a:t>handling</a:t>
            </a:r>
          </a:p>
        </p:txBody>
      </p:sp>
      <p:sp>
        <p:nvSpPr>
          <p:cNvPr id="3" name="Segnaposto contenuto 2">
            <a:extLst>
              <a:ext uri="{FF2B5EF4-FFF2-40B4-BE49-F238E27FC236}">
                <a16:creationId xmlns:a16="http://schemas.microsoft.com/office/drawing/2014/main" id="{FAC90AE7-07F0-A778-BCDE-5A625CBEAEF0}"/>
              </a:ext>
            </a:extLst>
          </p:cNvPr>
          <p:cNvSpPr>
            <a:spLocks noGrp="1"/>
          </p:cNvSpPr>
          <p:nvPr>
            <p:ph idx="1"/>
          </p:nvPr>
        </p:nvSpPr>
        <p:spPr/>
        <p:txBody>
          <a:bodyPr/>
          <a:lstStyle/>
          <a:p>
            <a:pPr marL="305435" indent="-305435"/>
            <a:r>
              <a:rPr lang="it-IT" sz="2400" dirty="0">
                <a:ea typeface="+mn-lt"/>
                <a:cs typeface="+mn-lt"/>
              </a:rPr>
              <a:t>In OS161 non vi è una gestione dei </a:t>
            </a:r>
            <a:r>
              <a:rPr lang="it-IT" sz="2400" i="1" dirty="0">
                <a:ea typeface="+mn-lt"/>
                <a:cs typeface="+mn-lt"/>
              </a:rPr>
              <a:t>fault</a:t>
            </a:r>
            <a:r>
              <a:rPr lang="it-IT" sz="2400" dirty="0">
                <a:ea typeface="+mn-lt"/>
                <a:cs typeface="+mn-lt"/>
              </a:rPr>
              <a:t> del TLB con sostituzione, il ché significa che una volta riempite tutte le entry del TLB il kernel andrà in crash. </a:t>
            </a:r>
          </a:p>
          <a:p>
            <a:pPr marL="305435" indent="-305435"/>
            <a:r>
              <a:rPr lang="it-IT" sz="2400" dirty="0">
                <a:ea typeface="+mn-lt"/>
                <a:cs typeface="+mn-lt"/>
              </a:rPr>
              <a:t>Questo perché al momento il gestore dei fault del TLB, </a:t>
            </a:r>
            <a:r>
              <a:rPr lang="it-IT" sz="2400" i="1" dirty="0" err="1">
                <a:ea typeface="+mn-lt"/>
                <a:cs typeface="+mn-lt"/>
              </a:rPr>
              <a:t>vm_fault</a:t>
            </a:r>
            <a:r>
              <a:rPr lang="it-IT" sz="2400" dirty="0">
                <a:ea typeface="+mn-lt"/>
                <a:cs typeface="+mn-lt"/>
              </a:rPr>
              <a:t> (in </a:t>
            </a:r>
            <a:r>
              <a:rPr lang="it-IT" sz="2400" i="1" dirty="0" err="1">
                <a:ea typeface="+mn-lt"/>
                <a:cs typeface="+mn-lt"/>
              </a:rPr>
              <a:t>kern</a:t>
            </a:r>
            <a:r>
              <a:rPr lang="it-IT" sz="2400" i="1" dirty="0">
                <a:ea typeface="+mn-lt"/>
                <a:cs typeface="+mn-lt"/>
              </a:rPr>
              <a:t>/</a:t>
            </a:r>
            <a:r>
              <a:rPr lang="it-IT" sz="2400" i="1" dirty="0" err="1">
                <a:ea typeface="+mn-lt"/>
                <a:cs typeface="+mn-lt"/>
              </a:rPr>
              <a:t>arch</a:t>
            </a:r>
            <a:r>
              <a:rPr lang="it-IT" sz="2400" i="1" dirty="0">
                <a:ea typeface="+mn-lt"/>
                <a:cs typeface="+mn-lt"/>
              </a:rPr>
              <a:t>/</a:t>
            </a:r>
            <a:r>
              <a:rPr lang="it-IT" sz="2400" i="1" dirty="0" err="1">
                <a:ea typeface="+mn-lt"/>
                <a:cs typeface="+mn-lt"/>
              </a:rPr>
              <a:t>mips</a:t>
            </a:r>
            <a:r>
              <a:rPr lang="it-IT" sz="2400" i="1" dirty="0">
                <a:ea typeface="+mn-lt"/>
                <a:cs typeface="+mn-lt"/>
              </a:rPr>
              <a:t>/</a:t>
            </a:r>
            <a:r>
              <a:rPr lang="it-IT" sz="2400" i="1" dirty="0" err="1">
                <a:ea typeface="+mn-lt"/>
                <a:cs typeface="+mn-lt"/>
              </a:rPr>
              <a:t>vm</a:t>
            </a:r>
            <a:r>
              <a:rPr lang="it-IT" sz="2400" i="1" dirty="0">
                <a:ea typeface="+mn-lt"/>
                <a:cs typeface="+mn-lt"/>
              </a:rPr>
              <a:t>/</a:t>
            </a:r>
            <a:r>
              <a:rPr lang="it-IT" sz="2400" i="1" dirty="0" err="1">
                <a:ea typeface="+mn-lt"/>
                <a:cs typeface="+mn-lt"/>
              </a:rPr>
              <a:t>dumbvm</a:t>
            </a:r>
            <a:r>
              <a:rPr lang="it-IT" sz="2400" dirty="0" err="1">
                <a:ea typeface="+mn-lt"/>
                <a:cs typeface="+mn-lt"/>
              </a:rPr>
              <a:t>.c</a:t>
            </a:r>
            <a:r>
              <a:rPr lang="it-IT" sz="2400" dirty="0">
                <a:ea typeface="+mn-lt"/>
                <a:cs typeface="+mn-lt"/>
              </a:rPr>
              <a:t>) non gestisce effettivamente i casi possibili (fault su entry in sola scrittura o r/w), ma si limita a cercare la prima entry libera del TLB e nel caso in cui non la trovi, restituisce un valore di errore alla funzione chiamante, ovvero </a:t>
            </a:r>
            <a:r>
              <a:rPr lang="it-IT" sz="2400" i="1" dirty="0" err="1">
                <a:ea typeface="+mn-lt"/>
                <a:cs typeface="+mn-lt"/>
              </a:rPr>
              <a:t>mips_trap</a:t>
            </a:r>
            <a:r>
              <a:rPr lang="it-IT" sz="2400" i="1" dirty="0">
                <a:ea typeface="+mn-lt"/>
                <a:cs typeface="+mn-lt"/>
              </a:rPr>
              <a:t>,</a:t>
            </a:r>
            <a:r>
              <a:rPr lang="it-IT" sz="2400" dirty="0">
                <a:ea typeface="+mn-lt"/>
                <a:cs typeface="+mn-lt"/>
              </a:rPr>
              <a:t> l'</a:t>
            </a:r>
            <a:r>
              <a:rPr lang="it-IT" sz="2400" dirty="0" err="1">
                <a:ea typeface="+mn-lt"/>
                <a:cs typeface="+mn-lt"/>
              </a:rPr>
              <a:t>exception</a:t>
            </a:r>
            <a:r>
              <a:rPr lang="it-IT" sz="2400" dirty="0">
                <a:ea typeface="+mn-lt"/>
                <a:cs typeface="+mn-lt"/>
              </a:rPr>
              <a:t>/trap </a:t>
            </a:r>
            <a:r>
              <a:rPr lang="it-IT" sz="2400" dirty="0" err="1">
                <a:ea typeface="+mn-lt"/>
                <a:cs typeface="+mn-lt"/>
              </a:rPr>
              <a:t>handler</a:t>
            </a:r>
            <a:r>
              <a:rPr lang="it-IT" sz="2400" dirty="0">
                <a:ea typeface="+mn-lt"/>
                <a:cs typeface="+mn-lt"/>
              </a:rPr>
              <a:t> di OS16 (sito in </a:t>
            </a:r>
            <a:r>
              <a:rPr lang="it-IT" sz="2400" i="1" dirty="0" err="1">
                <a:ea typeface="+mn-lt"/>
                <a:cs typeface="+mn-lt"/>
              </a:rPr>
              <a:t>kern</a:t>
            </a:r>
            <a:r>
              <a:rPr lang="it-IT" sz="2400" i="1" dirty="0">
                <a:ea typeface="+mn-lt"/>
                <a:cs typeface="+mn-lt"/>
              </a:rPr>
              <a:t>/</a:t>
            </a:r>
            <a:r>
              <a:rPr lang="it-IT" sz="2400" i="1" dirty="0" err="1">
                <a:ea typeface="+mn-lt"/>
                <a:cs typeface="+mn-lt"/>
              </a:rPr>
              <a:t>arch</a:t>
            </a:r>
            <a:r>
              <a:rPr lang="it-IT" sz="2400" i="1" dirty="0">
                <a:ea typeface="+mn-lt"/>
                <a:cs typeface="+mn-lt"/>
              </a:rPr>
              <a:t>/</a:t>
            </a:r>
            <a:r>
              <a:rPr lang="it-IT" sz="2400" i="1" dirty="0" err="1">
                <a:ea typeface="+mn-lt"/>
                <a:cs typeface="+mn-lt"/>
              </a:rPr>
              <a:t>mips</a:t>
            </a:r>
            <a:r>
              <a:rPr lang="it-IT" sz="2400" i="1" dirty="0">
                <a:ea typeface="+mn-lt"/>
                <a:cs typeface="+mn-lt"/>
              </a:rPr>
              <a:t>/</a:t>
            </a:r>
            <a:r>
              <a:rPr lang="it-IT" sz="2400" i="1" dirty="0" err="1">
                <a:ea typeface="+mn-lt"/>
                <a:cs typeface="+mn-lt"/>
              </a:rPr>
              <a:t>locore</a:t>
            </a:r>
            <a:r>
              <a:rPr lang="it-IT" sz="2400" i="1" dirty="0">
                <a:ea typeface="+mn-lt"/>
                <a:cs typeface="+mn-lt"/>
              </a:rPr>
              <a:t>/</a:t>
            </a:r>
            <a:r>
              <a:rPr lang="it-IT" sz="2400" i="1" dirty="0" err="1">
                <a:ea typeface="+mn-lt"/>
                <a:cs typeface="+mn-lt"/>
              </a:rPr>
              <a:t>trap</a:t>
            </a:r>
            <a:r>
              <a:rPr lang="it-IT" sz="2400" dirty="0" err="1">
                <a:ea typeface="+mn-lt"/>
                <a:cs typeface="+mn-lt"/>
              </a:rPr>
              <a:t>.c</a:t>
            </a:r>
            <a:r>
              <a:rPr lang="it-IT" sz="2400" dirty="0">
                <a:ea typeface="+mn-lt"/>
                <a:cs typeface="+mn-lt"/>
              </a:rPr>
              <a:t>).</a:t>
            </a:r>
            <a:endParaRPr lang="it-IT" dirty="0"/>
          </a:p>
        </p:txBody>
      </p:sp>
    </p:spTree>
    <p:extLst>
      <p:ext uri="{BB962C8B-B14F-4D97-AF65-F5344CB8AC3E}">
        <p14:creationId xmlns:p14="http://schemas.microsoft.com/office/powerpoint/2010/main" val="1002734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OS161 di base presenta delle funzioni di gestione del TLB definite </a:t>
            </a:r>
            <a:r>
              <a:rPr lang="it-IT" sz="2400" i="1" dirty="0" err="1">
                <a:ea typeface="+mn-lt"/>
                <a:cs typeface="+mn-lt"/>
              </a:rPr>
              <a:t>kern</a:t>
            </a:r>
            <a:r>
              <a:rPr lang="it-IT" sz="2400" i="1" dirty="0">
                <a:ea typeface="+mn-lt"/>
                <a:cs typeface="+mn-lt"/>
              </a:rPr>
              <a:t>/</a:t>
            </a:r>
            <a:r>
              <a:rPr lang="it-IT" sz="2400" i="1" dirty="0" err="1">
                <a:ea typeface="+mn-lt"/>
                <a:cs typeface="+mn-lt"/>
              </a:rPr>
              <a:t>arch</a:t>
            </a:r>
            <a:r>
              <a:rPr lang="it-IT" sz="2400" i="1" dirty="0">
                <a:ea typeface="+mn-lt"/>
                <a:cs typeface="+mn-lt"/>
              </a:rPr>
              <a:t>/</a:t>
            </a:r>
            <a:r>
              <a:rPr lang="it-IT" sz="2400" i="1" dirty="0" err="1">
                <a:ea typeface="+mn-lt"/>
                <a:cs typeface="+mn-lt"/>
              </a:rPr>
              <a:t>mips</a:t>
            </a:r>
            <a:r>
              <a:rPr lang="it-IT" sz="2400" i="1" dirty="0">
                <a:ea typeface="+mn-lt"/>
                <a:cs typeface="+mn-lt"/>
              </a:rPr>
              <a:t>/include/</a:t>
            </a:r>
            <a:r>
              <a:rPr lang="it-IT" sz="2400" i="1" dirty="0" err="1">
                <a:ea typeface="+mn-lt"/>
                <a:cs typeface="+mn-lt"/>
              </a:rPr>
              <a:t>TLB.h</a:t>
            </a:r>
            <a:r>
              <a:rPr lang="it-IT" sz="2400" dirty="0">
                <a:ea typeface="+mn-lt"/>
                <a:cs typeface="+mn-lt"/>
              </a:rPr>
              <a:t>:</a:t>
            </a:r>
          </a:p>
          <a:p>
            <a:pPr marL="629920" lvl="1" indent="-305435"/>
            <a:r>
              <a:rPr lang="it-IT" sz="2200" i="1" dirty="0" err="1">
                <a:ea typeface="+mn-lt"/>
                <a:cs typeface="+mn-lt"/>
              </a:rPr>
              <a:t>TLB_random</a:t>
            </a:r>
            <a:r>
              <a:rPr lang="it-IT" sz="2200" dirty="0">
                <a:ea typeface="+mn-lt"/>
                <a:cs typeface="+mn-lt"/>
              </a:rPr>
              <a:t>: scrive la entry passata come parametri (HI e LOW) in uno slot del TLB scelto a (pseudo)random dalla CPU;</a:t>
            </a:r>
            <a:endParaRPr lang="it-IT" sz="2200" dirty="0"/>
          </a:p>
          <a:p>
            <a:pPr marL="629920" lvl="1" indent="-305435"/>
            <a:r>
              <a:rPr lang="it-IT" sz="2200" i="1" dirty="0" err="1">
                <a:ea typeface="+mn-lt"/>
                <a:cs typeface="+mn-lt"/>
              </a:rPr>
              <a:t>TLB_write</a:t>
            </a:r>
            <a:r>
              <a:rPr lang="it-IT" sz="2200" dirty="0">
                <a:ea typeface="+mn-lt"/>
                <a:cs typeface="+mn-lt"/>
              </a:rPr>
              <a:t>: come la random, ma lo slot in cui scrivere viene specificato;</a:t>
            </a:r>
            <a:endParaRPr lang="it-IT" dirty="0"/>
          </a:p>
          <a:p>
            <a:pPr marL="629920" lvl="1" indent="-305435"/>
            <a:r>
              <a:rPr lang="it-IT" sz="2200" i="1" dirty="0" err="1">
                <a:ea typeface="+mn-lt"/>
                <a:cs typeface="+mn-lt"/>
              </a:rPr>
              <a:t>TLB_read</a:t>
            </a:r>
            <a:r>
              <a:rPr lang="it-IT" sz="2200" dirty="0">
                <a:ea typeface="+mn-lt"/>
                <a:cs typeface="+mn-lt"/>
              </a:rPr>
              <a:t>: salva il valore della entry TLB specificata nei parametri passati;</a:t>
            </a:r>
            <a:endParaRPr lang="it-IT" dirty="0"/>
          </a:p>
          <a:p>
            <a:pPr marL="629920" lvl="1" indent="-305435"/>
            <a:r>
              <a:rPr lang="it-IT" sz="2200" i="1" dirty="0" err="1">
                <a:ea typeface="+mn-lt"/>
                <a:cs typeface="+mn-lt"/>
              </a:rPr>
              <a:t>TLB_probe</a:t>
            </a:r>
            <a:r>
              <a:rPr lang="it-IT" sz="2200" dirty="0">
                <a:ea typeface="+mn-lt"/>
                <a:cs typeface="+mn-lt"/>
              </a:rPr>
              <a:t>: cerca una entry corrispondente al valore passato. Se questa non viene trovata, restituisce un valore negativo, altrimenti ritorna la posizione nel TLB della entry.</a:t>
            </a:r>
            <a:endParaRPr lang="it-IT" sz="2200" dirty="0"/>
          </a:p>
          <a:p>
            <a:pPr marL="305435" indent="-305435"/>
            <a:r>
              <a:rPr lang="it-IT" sz="2400" dirty="0">
                <a:ea typeface="+mn-lt"/>
                <a:cs typeface="+mn-lt"/>
              </a:rPr>
              <a:t>Sono funzioni assembly (</a:t>
            </a:r>
            <a:r>
              <a:rPr lang="it-IT" sz="2400" i="1" dirty="0" err="1">
                <a:ea typeface="+mn-lt"/>
                <a:cs typeface="+mn-lt"/>
              </a:rPr>
              <a:t>kern</a:t>
            </a:r>
            <a:r>
              <a:rPr lang="it-IT" sz="2400" i="1" dirty="0">
                <a:ea typeface="+mn-lt"/>
                <a:cs typeface="+mn-lt"/>
              </a:rPr>
              <a:t>/</a:t>
            </a:r>
            <a:r>
              <a:rPr lang="it-IT" sz="2400" i="1" dirty="0" err="1">
                <a:ea typeface="+mn-lt"/>
                <a:cs typeface="+mn-lt"/>
              </a:rPr>
              <a:t>arch</a:t>
            </a:r>
            <a:r>
              <a:rPr lang="it-IT" sz="2400" i="1" dirty="0">
                <a:ea typeface="+mn-lt"/>
                <a:cs typeface="+mn-lt"/>
              </a:rPr>
              <a:t>/</a:t>
            </a:r>
            <a:r>
              <a:rPr lang="it-IT" sz="2400" i="1" dirty="0" err="1">
                <a:ea typeface="+mn-lt"/>
                <a:cs typeface="+mn-lt"/>
              </a:rPr>
              <a:t>mips</a:t>
            </a:r>
            <a:r>
              <a:rPr lang="it-IT" sz="2400" i="1" dirty="0">
                <a:ea typeface="+mn-lt"/>
                <a:cs typeface="+mn-lt"/>
              </a:rPr>
              <a:t>/</a:t>
            </a:r>
            <a:r>
              <a:rPr lang="it-IT" sz="2400" i="1" dirty="0" err="1">
                <a:ea typeface="+mn-lt"/>
                <a:cs typeface="+mn-lt"/>
              </a:rPr>
              <a:t>vm</a:t>
            </a:r>
            <a:r>
              <a:rPr lang="it-IT" sz="2400" i="1" dirty="0">
                <a:ea typeface="+mn-lt"/>
                <a:cs typeface="+mn-lt"/>
              </a:rPr>
              <a:t>/TLB-mips161</a:t>
            </a:r>
            <a:r>
              <a:rPr lang="it-IT" sz="2400" dirty="0">
                <a:ea typeface="+mn-lt"/>
                <a:cs typeface="+mn-lt"/>
              </a:rPr>
              <a:t>.S)  e quindi architettura-dipendenti. Fortunatamente sono sufficienti per gestire appieno il TLB, bisogna però implementare la loro chiamata. </a:t>
            </a:r>
            <a:endParaRPr lang="it-IT" dirty="0"/>
          </a:p>
        </p:txBody>
      </p:sp>
    </p:spTree>
    <p:extLst>
      <p:ext uri="{BB962C8B-B14F-4D97-AF65-F5344CB8AC3E}">
        <p14:creationId xmlns:p14="http://schemas.microsoft.com/office/powerpoint/2010/main" val="30640393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Quando viene scatenata un'eccezione dovuta ad un TLB fault, il gestore delle eccezioni di OS161 invoca la </a:t>
            </a:r>
            <a:r>
              <a:rPr lang="it-IT" sz="2400" i="1" dirty="0" err="1">
                <a:ea typeface="+mn-lt"/>
                <a:cs typeface="+mn-lt"/>
              </a:rPr>
              <a:t>vm_fault</a:t>
            </a:r>
            <a:r>
              <a:rPr lang="it-IT" sz="2400" dirty="0">
                <a:ea typeface="+mn-lt"/>
                <a:cs typeface="+mn-lt"/>
              </a:rPr>
              <a:t>. È quindi questa la funzione da modificare per gestire i possibili casi:</a:t>
            </a:r>
            <a:endParaRPr lang="it-IT" dirty="0">
              <a:ea typeface="+mn-lt"/>
              <a:cs typeface="+mn-lt"/>
            </a:endParaRPr>
          </a:p>
          <a:p>
            <a:pPr marL="629920" lvl="1" indent="-305435"/>
            <a:r>
              <a:rPr lang="it-IT" sz="2200" dirty="0">
                <a:ea typeface="+mn-lt"/>
                <a:cs typeface="+mn-lt"/>
              </a:rPr>
              <a:t>VM_FAULT_READONLY: eccezione per TLB </a:t>
            </a:r>
            <a:r>
              <a:rPr lang="it-IT" sz="2200" dirty="0" err="1">
                <a:ea typeface="+mn-lt"/>
                <a:cs typeface="+mn-lt"/>
              </a:rPr>
              <a:t>write</a:t>
            </a:r>
            <a:r>
              <a:rPr lang="it-IT" sz="2200" dirty="0">
                <a:ea typeface="+mn-lt"/>
                <a:cs typeface="+mn-lt"/>
              </a:rPr>
              <a:t> su una pagina </a:t>
            </a:r>
            <a:r>
              <a:rPr lang="it-IT" sz="2200" dirty="0" err="1">
                <a:ea typeface="+mn-lt"/>
                <a:cs typeface="+mn-lt"/>
              </a:rPr>
              <a:t>readonly</a:t>
            </a:r>
            <a:r>
              <a:rPr lang="it-IT" sz="2200" dirty="0">
                <a:ea typeface="+mn-lt"/>
                <a:cs typeface="+mn-lt"/>
              </a:rPr>
              <a:t>. Non dovrebbe mai accadere, effettuiamo la </a:t>
            </a:r>
            <a:r>
              <a:rPr lang="it-IT" sz="2200" dirty="0" err="1">
                <a:ea typeface="+mn-lt"/>
                <a:cs typeface="+mn-lt"/>
              </a:rPr>
              <a:t>kill</a:t>
            </a:r>
            <a:r>
              <a:rPr lang="it-IT" sz="2200" dirty="0">
                <a:ea typeface="+mn-lt"/>
                <a:cs typeface="+mn-lt"/>
              </a:rPr>
              <a:t> del processo richiedente;</a:t>
            </a:r>
            <a:endParaRPr lang="it-IT" sz="2200" dirty="0"/>
          </a:p>
          <a:p>
            <a:pPr marL="629920" lvl="1" indent="-305435"/>
            <a:r>
              <a:rPr lang="it-IT" sz="2200" dirty="0">
                <a:ea typeface="+mn-lt"/>
                <a:cs typeface="+mn-lt"/>
              </a:rPr>
              <a:t>VM_FAULT_READ o VM_FAULT_WRITE: eccezione per TLB miss on load o store rispettivamente. Verifichiamo che la pagina mancante sia in memoria, in caso contrario scateniamo un</a:t>
            </a:r>
            <a:r>
              <a:rPr lang="it-IT" sz="2200" i="1" dirty="0">
                <a:ea typeface="+mn-lt"/>
                <a:cs typeface="+mn-lt"/>
              </a:rPr>
              <a:t> page fault</a:t>
            </a:r>
            <a:r>
              <a:rPr lang="it-IT" sz="2200" dirty="0">
                <a:ea typeface="+mn-lt"/>
                <a:cs typeface="+mn-lt"/>
              </a:rPr>
              <a:t> per inserirla. Con la pagina in memoria, si aggiorna l'entry del TLB con il nuovo frame. In caso di TLB pieno, si può sovrascrivere una entry con </a:t>
            </a:r>
            <a:r>
              <a:rPr lang="it-IT" sz="2200" i="1" dirty="0" err="1">
                <a:ea typeface="+mn-lt"/>
                <a:cs typeface="+mn-lt"/>
              </a:rPr>
              <a:t>TLB_random</a:t>
            </a:r>
            <a:r>
              <a:rPr lang="it-IT" sz="2200" dirty="0">
                <a:ea typeface="+mn-lt"/>
                <a:cs typeface="+mn-lt"/>
              </a:rPr>
              <a:t>, oppure adottare algoritmi più sofisticati (magari basati sulla località) in combinazione con </a:t>
            </a:r>
            <a:r>
              <a:rPr lang="it-IT" sz="2200" i="1" dirty="0" err="1">
                <a:ea typeface="+mn-lt"/>
                <a:cs typeface="+mn-lt"/>
              </a:rPr>
              <a:t>TLB_write</a:t>
            </a:r>
            <a:r>
              <a:rPr lang="it-IT" sz="2200" dirty="0">
                <a:ea typeface="+mn-lt"/>
                <a:cs typeface="+mn-lt"/>
              </a:rPr>
              <a:t>, per selezionare e sovrascrivere la pagina vittima.</a:t>
            </a:r>
          </a:p>
          <a:p>
            <a:pPr marL="305435" indent="-305435"/>
            <a:endParaRPr lang="it-IT" dirty="0"/>
          </a:p>
          <a:p>
            <a:pPr marL="305435" indent="-305435"/>
            <a:endParaRPr lang="it-IT" sz="2400" dirty="0"/>
          </a:p>
        </p:txBody>
      </p:sp>
    </p:spTree>
    <p:extLst>
      <p:ext uri="{BB962C8B-B14F-4D97-AF65-F5344CB8AC3E}">
        <p14:creationId xmlns:p14="http://schemas.microsoft.com/office/powerpoint/2010/main" val="3964863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In ogni caso bisogna sempre controllare la validità dell'indirizzo a cui si tenta di fare accesso (modo d'accesso, utente o kernel, spazio d'indirizzamento).</a:t>
            </a:r>
            <a:endParaRPr lang="it-IT" dirty="0">
              <a:ea typeface="+mn-lt"/>
              <a:cs typeface="+mn-lt"/>
            </a:endParaRPr>
          </a:p>
          <a:p>
            <a:pPr marL="305435" indent="-305435"/>
            <a:r>
              <a:rPr lang="it-IT" sz="2400" dirty="0">
                <a:ea typeface="+mn-lt"/>
                <a:cs typeface="+mn-lt"/>
              </a:rPr>
              <a:t>Bisogna inoltre gestire il flush del TLB ad ogni </a:t>
            </a:r>
            <a:r>
              <a:rPr lang="it-IT" sz="2400" dirty="0" err="1">
                <a:ea typeface="+mn-lt"/>
                <a:cs typeface="+mn-lt"/>
              </a:rPr>
              <a:t>context</a:t>
            </a:r>
            <a:r>
              <a:rPr lang="it-IT" sz="2400" dirty="0">
                <a:ea typeface="+mn-lt"/>
                <a:cs typeface="+mn-lt"/>
              </a:rPr>
              <a:t> switch. In realtà le TLB entry presentano dei bit, detti </a:t>
            </a:r>
            <a:r>
              <a:rPr lang="it-IT" sz="2400" dirty="0" err="1">
                <a:ea typeface="+mn-lt"/>
                <a:cs typeface="+mn-lt"/>
              </a:rPr>
              <a:t>Address</a:t>
            </a:r>
            <a:r>
              <a:rPr lang="it-IT" sz="2400" dirty="0">
                <a:ea typeface="+mn-lt"/>
                <a:cs typeface="+mn-lt"/>
              </a:rPr>
              <a:t> Space </a:t>
            </a:r>
            <a:r>
              <a:rPr lang="it-IT" sz="2400" dirty="0" err="1">
                <a:ea typeface="+mn-lt"/>
                <a:cs typeface="+mn-lt"/>
              </a:rPr>
              <a:t>Identifier</a:t>
            </a:r>
            <a:r>
              <a:rPr lang="it-IT" sz="2400" dirty="0">
                <a:ea typeface="+mn-lt"/>
                <a:cs typeface="+mn-lt"/>
              </a:rPr>
              <a:t> (ASID) che possono essere usati per mantenere entry di processi diversi da quello attuale. L'opzione d'invalidazione delle entry (il flush) resta più semplice da attuare.</a:t>
            </a:r>
            <a:endParaRPr lang="it-IT" dirty="0"/>
          </a:p>
          <a:p>
            <a:pPr marL="305435" indent="-305435"/>
            <a:r>
              <a:rPr lang="it-IT" sz="2400" b="1" dirty="0">
                <a:ea typeface="+mn-lt"/>
                <a:cs typeface="+mn-lt"/>
              </a:rPr>
              <a:t>Importante</a:t>
            </a:r>
            <a:r>
              <a:rPr lang="it-IT" sz="2400" dirty="0">
                <a:ea typeface="+mn-lt"/>
                <a:cs typeface="+mn-lt"/>
              </a:rPr>
              <a:t>: poiché il TLB è una risorsa condivisa, è necessario l'uso di meccanismi di sincronizzazione per la sua modifica. In OS161 di base ci si limita a disabilitare gli interrupts sulla </a:t>
            </a:r>
            <a:r>
              <a:rPr lang="it-IT" sz="2400" dirty="0" err="1">
                <a:ea typeface="+mn-lt"/>
                <a:cs typeface="+mn-lt"/>
              </a:rPr>
              <a:t>cpu</a:t>
            </a:r>
            <a:r>
              <a:rPr lang="it-IT" sz="2400" dirty="0">
                <a:ea typeface="+mn-lt"/>
                <a:cs typeface="+mn-lt"/>
              </a:rPr>
              <a:t> in cui sta venendo eseguita la </a:t>
            </a:r>
            <a:r>
              <a:rPr lang="it-IT" sz="2400" i="1" dirty="0" err="1">
                <a:ea typeface="+mn-lt"/>
                <a:cs typeface="+mn-lt"/>
              </a:rPr>
              <a:t>vm_fault</a:t>
            </a:r>
            <a:r>
              <a:rPr lang="it-IT" sz="2400" dirty="0">
                <a:ea typeface="+mn-lt"/>
                <a:cs typeface="+mn-lt"/>
              </a:rPr>
              <a:t>, ma non è un meccanismo sufficiente in caso di sistemi multiprocessore.</a:t>
            </a:r>
            <a:endParaRPr lang="it-IT" dirty="0">
              <a:ea typeface="+mn-lt"/>
              <a:cs typeface="+mn-lt"/>
            </a:endParaRPr>
          </a:p>
          <a:p>
            <a:pPr marL="305435" indent="-305435"/>
            <a:endParaRPr lang="it-IT" sz="2400" dirty="0"/>
          </a:p>
        </p:txBody>
      </p:sp>
    </p:spTree>
    <p:extLst>
      <p:ext uri="{BB962C8B-B14F-4D97-AF65-F5344CB8AC3E}">
        <p14:creationId xmlns:p14="http://schemas.microsoft.com/office/powerpoint/2010/main" val="27558961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0D400A-AC88-A879-9EED-B847FA54E75D}"/>
              </a:ext>
            </a:extLst>
          </p:cNvPr>
          <p:cNvSpPr>
            <a:spLocks noGrp="1"/>
          </p:cNvSpPr>
          <p:nvPr>
            <p:ph type="title"/>
          </p:nvPr>
        </p:nvSpPr>
        <p:spPr/>
        <p:txBody>
          <a:bodyPr/>
          <a:lstStyle/>
          <a:p>
            <a:r>
              <a:rPr lang="it-IT" dirty="0"/>
              <a:t>Os161 - </a:t>
            </a:r>
            <a:r>
              <a:rPr lang="it-IT" dirty="0" err="1"/>
              <a:t>paging</a:t>
            </a:r>
          </a:p>
        </p:txBody>
      </p:sp>
      <p:sp>
        <p:nvSpPr>
          <p:cNvPr id="3" name="Segnaposto contenuto 2">
            <a:extLst>
              <a:ext uri="{FF2B5EF4-FFF2-40B4-BE49-F238E27FC236}">
                <a16:creationId xmlns:a16="http://schemas.microsoft.com/office/drawing/2014/main" id="{FAC90AE7-07F0-A778-BCDE-5A625CBEAEF0}"/>
              </a:ext>
            </a:extLst>
          </p:cNvPr>
          <p:cNvSpPr>
            <a:spLocks noGrp="1"/>
          </p:cNvSpPr>
          <p:nvPr>
            <p:ph idx="1"/>
          </p:nvPr>
        </p:nvSpPr>
        <p:spPr/>
        <p:txBody>
          <a:bodyPr/>
          <a:lstStyle/>
          <a:p>
            <a:pPr marL="305435" indent="-305435"/>
            <a:r>
              <a:rPr lang="it-IT" sz="2400" dirty="0">
                <a:ea typeface="+mn-lt"/>
                <a:cs typeface="+mn-lt"/>
              </a:rPr>
              <a:t>Utilizzare il </a:t>
            </a:r>
            <a:r>
              <a:rPr lang="it-IT" sz="2400" dirty="0" err="1">
                <a:ea typeface="+mn-lt"/>
                <a:cs typeface="+mn-lt"/>
              </a:rPr>
              <a:t>paging</a:t>
            </a:r>
            <a:r>
              <a:rPr lang="it-IT" sz="2400" dirty="0">
                <a:ea typeface="+mn-lt"/>
                <a:cs typeface="+mn-lt"/>
              </a:rPr>
              <a:t> permette al sistema operativo di non dover necessariamente caricare in memoria tutte le pagine dello spazio d'indirizzamento di un processo.</a:t>
            </a:r>
          </a:p>
          <a:p>
            <a:pPr marL="305435" indent="-305435"/>
            <a:r>
              <a:rPr lang="it-IT" sz="2400" dirty="0">
                <a:ea typeface="+mn-lt"/>
                <a:cs typeface="+mn-lt"/>
              </a:rPr>
              <a:t>Per poter implementare la paginazione in OS161 bisogna soddisfare dei punti fondamentali:</a:t>
            </a:r>
            <a:endParaRPr lang="it-IT" dirty="0"/>
          </a:p>
          <a:p>
            <a:pPr marL="781685" lvl="1" indent="-457200">
              <a:buAutoNum type="arabicPeriod"/>
            </a:pPr>
            <a:r>
              <a:rPr lang="it-IT" sz="2200" dirty="0">
                <a:ea typeface="+mn-lt"/>
                <a:cs typeface="+mn-lt"/>
              </a:rPr>
              <a:t>tenere traccia delle pagine di un processo;</a:t>
            </a:r>
            <a:endParaRPr lang="it-IT" sz="2200" dirty="0"/>
          </a:p>
          <a:p>
            <a:pPr marL="781685" lvl="1" indent="-457200">
              <a:buAutoNum type="arabicPeriod"/>
            </a:pPr>
            <a:r>
              <a:rPr lang="it-IT" sz="2200" dirty="0">
                <a:ea typeface="+mn-lt"/>
                <a:cs typeface="+mn-lt"/>
              </a:rPr>
              <a:t>inizializzare le tabelle delle pagine ed il </a:t>
            </a:r>
            <a:r>
              <a:rPr lang="it-IT" sz="2200" dirty="0" err="1">
                <a:ea typeface="+mn-lt"/>
                <a:cs typeface="+mn-lt"/>
              </a:rPr>
              <a:t>paging</a:t>
            </a:r>
            <a:r>
              <a:rPr lang="it-IT" sz="2200" dirty="0">
                <a:ea typeface="+mn-lt"/>
                <a:cs typeface="+mn-lt"/>
              </a:rPr>
              <a:t> stesso;</a:t>
            </a:r>
            <a:endParaRPr lang="it-IT" sz="2200" dirty="0"/>
          </a:p>
          <a:p>
            <a:pPr marL="781685" lvl="1" indent="-457200">
              <a:buAutoNum type="arabicPeriod"/>
            </a:pPr>
            <a:r>
              <a:rPr lang="it-IT" sz="2200" dirty="0">
                <a:ea typeface="+mn-lt"/>
                <a:cs typeface="+mn-lt"/>
              </a:rPr>
              <a:t>gestire l'allocazione e </a:t>
            </a:r>
            <a:r>
              <a:rPr lang="it-IT" sz="2200" dirty="0" err="1">
                <a:ea typeface="+mn-lt"/>
                <a:cs typeface="+mn-lt"/>
              </a:rPr>
              <a:t>deallocazione</a:t>
            </a:r>
            <a:r>
              <a:rPr lang="it-IT" sz="2200" dirty="0">
                <a:ea typeface="+mn-lt"/>
                <a:cs typeface="+mn-lt"/>
              </a:rPr>
              <a:t> dei frame a tali pagine.</a:t>
            </a:r>
            <a:endParaRPr lang="it-IT" sz="2200" dirty="0"/>
          </a:p>
        </p:txBody>
      </p:sp>
    </p:spTree>
    <p:extLst>
      <p:ext uri="{BB962C8B-B14F-4D97-AF65-F5344CB8AC3E}">
        <p14:creationId xmlns:p14="http://schemas.microsoft.com/office/powerpoint/2010/main" val="2344624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32346" y="1457573"/>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Per tenere traccia delle pagine possiamo adottare la medesima struttura vista in </a:t>
            </a:r>
            <a:r>
              <a:rPr lang="it-IT" sz="2400" err="1">
                <a:ea typeface="+mn-lt"/>
                <a:cs typeface="+mn-lt"/>
              </a:rPr>
              <a:t>MentOS</a:t>
            </a:r>
            <a:r>
              <a:rPr lang="it-IT" sz="2400" dirty="0">
                <a:ea typeface="+mn-lt"/>
                <a:cs typeface="+mn-lt"/>
              </a:rPr>
              <a:t>: una tabella delle pagine gerarchica a due livelli. </a:t>
            </a:r>
          </a:p>
          <a:p>
            <a:pPr marL="305435" indent="-305435"/>
            <a:r>
              <a:rPr lang="it-IT" sz="2400" dirty="0">
                <a:ea typeface="+mn-lt"/>
                <a:cs typeface="+mn-lt"/>
              </a:rPr>
              <a:t>Serviranno quindi una </a:t>
            </a:r>
            <a:r>
              <a:rPr lang="it-IT" sz="2400" err="1">
                <a:ea typeface="+mn-lt"/>
                <a:cs typeface="+mn-lt"/>
              </a:rPr>
              <a:t>struct</a:t>
            </a:r>
            <a:r>
              <a:rPr lang="it-IT" sz="2400" dirty="0">
                <a:ea typeface="+mn-lt"/>
                <a:cs typeface="+mn-lt"/>
              </a:rPr>
              <a:t> per la tabella (con un campo array di union che corrispondono al riferimento alla tabella di secondo livello oppure ad una PTE) e una per definire le PTE. Sarebbe anche possibile realizzare una </a:t>
            </a:r>
            <a:r>
              <a:rPr lang="it-IT" sz="2400" err="1">
                <a:ea typeface="+mn-lt"/>
                <a:cs typeface="+mn-lt"/>
              </a:rPr>
              <a:t>struct</a:t>
            </a:r>
            <a:r>
              <a:rPr lang="it-IT" sz="2400" dirty="0">
                <a:ea typeface="+mn-lt"/>
                <a:cs typeface="+mn-lt"/>
              </a:rPr>
              <a:t> diversa per i diversi livelli della tabella, se servissero attributi particolari.</a:t>
            </a:r>
          </a:p>
          <a:p>
            <a:pPr marL="305435" indent="-305435"/>
            <a:r>
              <a:rPr lang="it-IT" sz="2400" dirty="0">
                <a:ea typeface="+mn-lt"/>
                <a:cs typeface="+mn-lt"/>
              </a:rPr>
              <a:t>Un campo che punti alla propria tabella di primo livello sarà inserito nella </a:t>
            </a:r>
            <a:r>
              <a:rPr lang="it-IT" sz="2400" i="1" dirty="0" err="1">
                <a:ea typeface="+mn-lt"/>
                <a:cs typeface="+mn-lt"/>
              </a:rPr>
              <a:t>struct</a:t>
            </a:r>
            <a:r>
              <a:rPr lang="it-IT" sz="2400" i="1" dirty="0">
                <a:ea typeface="+mn-lt"/>
                <a:cs typeface="+mn-lt"/>
              </a:rPr>
              <a:t> </a:t>
            </a:r>
            <a:r>
              <a:rPr lang="it-IT" sz="2400" i="1" dirty="0" err="1">
                <a:ea typeface="+mn-lt"/>
                <a:cs typeface="+mn-lt"/>
              </a:rPr>
              <a:t>addrspace</a:t>
            </a:r>
            <a:r>
              <a:rPr lang="it-IT" sz="2400" dirty="0">
                <a:ea typeface="+mn-lt"/>
                <a:cs typeface="+mn-lt"/>
              </a:rPr>
              <a:t> di ogni processo.</a:t>
            </a:r>
            <a:endParaRPr lang="it-IT" sz="2400"/>
          </a:p>
        </p:txBody>
      </p:sp>
    </p:spTree>
    <p:extLst>
      <p:ext uri="{BB962C8B-B14F-4D97-AF65-F5344CB8AC3E}">
        <p14:creationId xmlns:p14="http://schemas.microsoft.com/office/powerpoint/2010/main" val="656629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3912499" y="969112"/>
            <a:ext cx="7669000" cy="276976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Questa è la rappresentazione di una PTE all'interno di </a:t>
            </a:r>
            <a:r>
              <a:rPr lang="it-IT" sz="2400" dirty="0" err="1">
                <a:ea typeface="+mn-lt"/>
                <a:cs typeface="+mn-lt"/>
              </a:rPr>
              <a:t>MentOS</a:t>
            </a:r>
            <a:r>
              <a:rPr lang="it-IT" sz="2400" dirty="0">
                <a:ea typeface="+mn-lt"/>
                <a:cs typeface="+mn-lt"/>
              </a:rPr>
              <a:t>. I vari campi corrispondono ai flag (diritti di accesso, lettura/scrittura, se è in memoria o no, etc.). L'entry occupa 32bit. Sarebbe possibile realizzare un'implementazione simile anche in OS161 (non tutti i flag sarebbero necessari, come ad esempio il</a:t>
            </a:r>
            <a:r>
              <a:rPr lang="it-IT" sz="2400" i="1" dirty="0">
                <a:ea typeface="+mn-lt"/>
                <a:cs typeface="+mn-lt"/>
              </a:rPr>
              <a:t> </a:t>
            </a:r>
            <a:r>
              <a:rPr lang="it-IT" sz="2400" i="1" dirty="0" err="1">
                <a:ea typeface="+mn-lt"/>
                <a:cs typeface="+mn-lt"/>
              </a:rPr>
              <a:t>kernel_cow</a:t>
            </a:r>
            <a:r>
              <a:rPr lang="it-IT" sz="2400" dirty="0">
                <a:ea typeface="+mn-lt"/>
                <a:cs typeface="+mn-lt"/>
              </a:rPr>
              <a:t>, non essendo implementata la </a:t>
            </a:r>
            <a:r>
              <a:rPr lang="it-IT" sz="2400" i="1" dirty="0">
                <a:ea typeface="+mn-lt"/>
                <a:cs typeface="+mn-lt"/>
              </a:rPr>
              <a:t>copy on </a:t>
            </a:r>
            <a:r>
              <a:rPr lang="it-IT" sz="2400" i="1" dirty="0" err="1">
                <a:ea typeface="+mn-lt"/>
                <a:cs typeface="+mn-lt"/>
              </a:rPr>
              <a:t>write</a:t>
            </a:r>
            <a:r>
              <a:rPr lang="it-IT" sz="2400" dirty="0">
                <a:ea typeface="+mn-lt"/>
                <a:cs typeface="+mn-lt"/>
              </a:rPr>
              <a:t>).</a:t>
            </a:r>
            <a:endParaRPr lang="it-IT" dirty="0"/>
          </a:p>
        </p:txBody>
      </p:sp>
      <p:pic>
        <p:nvPicPr>
          <p:cNvPr id="2" name="Immagine 1" descr="Immagine che contiene testo, schermata, Carattere&#10;&#10;Descrizione generata automaticamente">
            <a:extLst>
              <a:ext uri="{FF2B5EF4-FFF2-40B4-BE49-F238E27FC236}">
                <a16:creationId xmlns:a16="http://schemas.microsoft.com/office/drawing/2014/main" id="{1D0DBD80-CA48-5745-86B0-10ABAE2E6B9B}"/>
              </a:ext>
            </a:extLst>
          </p:cNvPr>
          <p:cNvPicPr>
            <a:picLocks noChangeAspect="1"/>
          </p:cNvPicPr>
          <p:nvPr/>
        </p:nvPicPr>
        <p:blipFill>
          <a:blip r:embed="rId2"/>
          <a:stretch>
            <a:fillRect/>
          </a:stretch>
        </p:blipFill>
        <p:spPr>
          <a:xfrm>
            <a:off x="892175" y="740508"/>
            <a:ext cx="2826726" cy="3227753"/>
          </a:xfrm>
          <a:prstGeom prst="rect">
            <a:avLst/>
          </a:prstGeom>
        </p:spPr>
      </p:pic>
      <p:sp>
        <p:nvSpPr>
          <p:cNvPr id="3" name="Segnaposto contenuto 2">
            <a:extLst>
              <a:ext uri="{FF2B5EF4-FFF2-40B4-BE49-F238E27FC236}">
                <a16:creationId xmlns:a16="http://schemas.microsoft.com/office/drawing/2014/main" id="{61F0BD49-2CBE-56B1-E786-210A4F2494D1}"/>
              </a:ext>
            </a:extLst>
          </p:cNvPr>
          <p:cNvSpPr txBox="1">
            <a:spLocks/>
          </p:cNvSpPr>
          <p:nvPr/>
        </p:nvSpPr>
        <p:spPr>
          <a:xfrm>
            <a:off x="512806" y="4192957"/>
            <a:ext cx="11293384" cy="276976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Ovviamente le strutture usate occupano a loro volta memoria. È quindi opportuno realizzare delle funzioni dedite alla loro istanziazione e </a:t>
            </a:r>
            <a:r>
              <a:rPr lang="it-IT" sz="2400" dirty="0" err="1">
                <a:ea typeface="+mn-lt"/>
                <a:cs typeface="+mn-lt"/>
              </a:rPr>
              <a:t>deallocazione</a:t>
            </a:r>
            <a:r>
              <a:rPr lang="it-IT" sz="2400" dirty="0">
                <a:ea typeface="+mn-lt"/>
                <a:cs typeface="+mn-lt"/>
              </a:rPr>
              <a:t>. Tali funzioni verrebbero poi invocate al momento della creazione/distruzione dello spazio d'indirizzamento del processo, ad esempio dentro </a:t>
            </a:r>
            <a:r>
              <a:rPr lang="it-IT" sz="2400" i="1" dirty="0" err="1">
                <a:ea typeface="+mn-lt"/>
                <a:cs typeface="+mn-lt"/>
              </a:rPr>
              <a:t>as_create</a:t>
            </a:r>
            <a:r>
              <a:rPr lang="it-IT" sz="2400" dirty="0">
                <a:ea typeface="+mn-lt"/>
                <a:cs typeface="+mn-lt"/>
              </a:rPr>
              <a:t> e </a:t>
            </a:r>
            <a:r>
              <a:rPr lang="it-IT" sz="2400" i="1" dirty="0" err="1">
                <a:ea typeface="+mn-lt"/>
                <a:cs typeface="+mn-lt"/>
              </a:rPr>
              <a:t>as_destroy</a:t>
            </a:r>
            <a:r>
              <a:rPr lang="it-IT" sz="2400" i="1" dirty="0">
                <a:ea typeface="+mn-lt"/>
                <a:cs typeface="+mn-lt"/>
              </a:rPr>
              <a:t>.</a:t>
            </a:r>
            <a:endParaRPr lang="it-IT" i="1" dirty="0"/>
          </a:p>
        </p:txBody>
      </p:sp>
    </p:spTree>
    <p:extLst>
      <p:ext uri="{BB962C8B-B14F-4D97-AF65-F5344CB8AC3E}">
        <p14:creationId xmlns:p14="http://schemas.microsoft.com/office/powerpoint/2010/main" val="3899451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Allocare i frames alle pagine di un processo è più complicato. In primis, supponendo di voler seguire le linee guida Linux come per </a:t>
            </a:r>
            <a:r>
              <a:rPr lang="it-IT" sz="2400" dirty="0" err="1">
                <a:ea typeface="+mn-lt"/>
                <a:cs typeface="+mn-lt"/>
              </a:rPr>
              <a:t>MentOS</a:t>
            </a:r>
            <a:r>
              <a:rPr lang="it-IT" sz="2400" dirty="0">
                <a:ea typeface="+mn-lt"/>
                <a:cs typeface="+mn-lt"/>
              </a:rPr>
              <a:t>, bisogna ricordare che il </a:t>
            </a:r>
            <a:r>
              <a:rPr lang="it-IT" sz="2400" dirty="0" err="1">
                <a:ea typeface="+mn-lt"/>
                <a:cs typeface="+mn-lt"/>
              </a:rPr>
              <a:t>paging</a:t>
            </a:r>
            <a:r>
              <a:rPr lang="it-IT" sz="2400" dirty="0">
                <a:ea typeface="+mn-lt"/>
                <a:cs typeface="+mn-lt"/>
              </a:rPr>
              <a:t> è limitato allo spazio utente, mentre lo spazio kernel continua ad essere mappato direttamente in memoria.</a:t>
            </a:r>
            <a:endParaRPr lang="it-IT" dirty="0">
              <a:ea typeface="+mn-lt"/>
              <a:cs typeface="+mn-lt"/>
            </a:endParaRPr>
          </a:p>
          <a:p>
            <a:pPr marL="305435" indent="-305435"/>
            <a:r>
              <a:rPr lang="it-IT" sz="2400" dirty="0">
                <a:ea typeface="+mn-lt"/>
                <a:cs typeface="+mn-lt"/>
              </a:rPr>
              <a:t>Per prima cosa sarà quindi necessario modificare l'allocazione dello spazio richiesto da un processo utente. Ad esempio, immaginiamo di implementare la </a:t>
            </a:r>
            <a:r>
              <a:rPr lang="it-IT" sz="2400" i="1" dirty="0" err="1">
                <a:ea typeface="+mn-lt"/>
                <a:cs typeface="+mn-lt"/>
              </a:rPr>
              <a:t>as_prepare_load</a:t>
            </a:r>
            <a:r>
              <a:rPr lang="it-IT" sz="2400" dirty="0">
                <a:ea typeface="+mn-lt"/>
                <a:cs typeface="+mn-lt"/>
              </a:rPr>
              <a:t> (in </a:t>
            </a:r>
            <a:r>
              <a:rPr lang="it-IT" sz="2400" i="1" dirty="0" err="1">
                <a:ea typeface="+mn-lt"/>
                <a:cs typeface="+mn-lt"/>
              </a:rPr>
              <a:t>kern</a:t>
            </a:r>
            <a:r>
              <a:rPr lang="it-IT" sz="2400" i="1" dirty="0">
                <a:ea typeface="+mn-lt"/>
                <a:cs typeface="+mn-lt"/>
              </a:rPr>
              <a:t>/</a:t>
            </a:r>
            <a:r>
              <a:rPr lang="it-IT" sz="2400" i="1" dirty="0" err="1">
                <a:ea typeface="+mn-lt"/>
                <a:cs typeface="+mn-lt"/>
              </a:rPr>
              <a:t>vm</a:t>
            </a:r>
            <a:r>
              <a:rPr lang="it-IT" sz="2400" i="1" dirty="0">
                <a:ea typeface="+mn-lt"/>
                <a:cs typeface="+mn-lt"/>
              </a:rPr>
              <a:t>/</a:t>
            </a:r>
            <a:r>
              <a:rPr lang="it-IT" sz="2400" i="1" dirty="0" err="1">
                <a:ea typeface="+mn-lt"/>
                <a:cs typeface="+mn-lt"/>
              </a:rPr>
              <a:t>addrspace.c</a:t>
            </a:r>
            <a:r>
              <a:rPr lang="it-IT" sz="2400" dirty="0">
                <a:ea typeface="+mn-lt"/>
                <a:cs typeface="+mn-lt"/>
              </a:rPr>
              <a:t>) in modo tale che vada a chiamare la </a:t>
            </a:r>
            <a:r>
              <a:rPr lang="it-IT" sz="2400" i="1" dirty="0" err="1">
                <a:ea typeface="+mn-lt"/>
                <a:cs typeface="+mn-lt"/>
              </a:rPr>
              <a:t>getppages</a:t>
            </a:r>
            <a:r>
              <a:rPr lang="it-IT" sz="2400" dirty="0">
                <a:ea typeface="+mn-lt"/>
                <a:cs typeface="+mn-lt"/>
              </a:rPr>
              <a:t> solo per istanziare lo spazio necessario (segmenti di data, </a:t>
            </a:r>
            <a:r>
              <a:rPr lang="it-IT" sz="2400" dirty="0" err="1">
                <a:ea typeface="+mn-lt"/>
                <a:cs typeface="+mn-lt"/>
              </a:rPr>
              <a:t>stack</a:t>
            </a:r>
            <a:r>
              <a:rPr lang="it-IT" sz="2400" dirty="0">
                <a:ea typeface="+mn-lt"/>
                <a:cs typeface="+mn-lt"/>
              </a:rPr>
              <a:t>, </a:t>
            </a:r>
            <a:r>
              <a:rPr lang="it-IT" sz="2400" dirty="0" err="1">
                <a:ea typeface="+mn-lt"/>
                <a:cs typeface="+mn-lt"/>
              </a:rPr>
              <a:t>etc</a:t>
            </a:r>
            <a:r>
              <a:rPr lang="it-IT" sz="2400" dirty="0">
                <a:ea typeface="+mn-lt"/>
                <a:cs typeface="+mn-lt"/>
              </a:rPr>
              <a:t>), ma non richiedendo memoria pari a quella richiesta dallo spazio d'indirizzamento.</a:t>
            </a:r>
            <a:endParaRPr lang="it-IT" dirty="0">
              <a:ea typeface="+mn-lt"/>
              <a:cs typeface="+mn-lt"/>
            </a:endParaRPr>
          </a:p>
          <a:p>
            <a:pPr marL="305435" indent="-305435"/>
            <a:r>
              <a:rPr lang="it-IT" sz="2400" dirty="0">
                <a:ea typeface="+mn-lt"/>
                <a:cs typeface="+mn-lt"/>
              </a:rPr>
              <a:t>In pratica vogliamo andare ad ottenere un meccanismo di </a:t>
            </a:r>
            <a:r>
              <a:rPr lang="it-IT" sz="2400" i="1" dirty="0">
                <a:ea typeface="+mn-lt"/>
                <a:cs typeface="+mn-lt"/>
              </a:rPr>
              <a:t>demand </a:t>
            </a:r>
            <a:r>
              <a:rPr lang="it-IT" sz="2400" i="1" dirty="0" err="1">
                <a:ea typeface="+mn-lt"/>
                <a:cs typeface="+mn-lt"/>
              </a:rPr>
              <a:t>paging</a:t>
            </a:r>
            <a:r>
              <a:rPr lang="it-IT" sz="2400" dirty="0">
                <a:ea typeface="+mn-lt"/>
                <a:cs typeface="+mn-lt"/>
              </a:rPr>
              <a:t>  come quello implementato da </a:t>
            </a:r>
            <a:r>
              <a:rPr lang="it-IT" sz="2400" dirty="0" err="1">
                <a:ea typeface="+mn-lt"/>
                <a:cs typeface="+mn-lt"/>
              </a:rPr>
              <a:t>MentOS</a:t>
            </a:r>
            <a:r>
              <a:rPr lang="it-IT" sz="2400" dirty="0">
                <a:ea typeface="+mn-lt"/>
                <a:cs typeface="+mn-lt"/>
              </a:rPr>
              <a:t>, in cui al momento della creazione di un processo si alloca lo stretto indispensabile, e si caricano le pagine in memoria solo quando vengono richieste.</a:t>
            </a:r>
            <a:endParaRPr lang="it-IT" dirty="0"/>
          </a:p>
        </p:txBody>
      </p:sp>
    </p:spTree>
    <p:extLst>
      <p:ext uri="{BB962C8B-B14F-4D97-AF65-F5344CB8AC3E}">
        <p14:creationId xmlns:p14="http://schemas.microsoft.com/office/powerpoint/2010/main" val="3200615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1193804"/>
            <a:ext cx="11019846"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it-IT" dirty="0">
              <a:ea typeface="+mn-lt"/>
              <a:cs typeface="+mn-lt"/>
            </a:endParaRPr>
          </a:p>
          <a:p>
            <a:pPr marL="305435" indent="-305435"/>
            <a:r>
              <a:rPr lang="it-IT" sz="2400" dirty="0">
                <a:ea typeface="+mn-lt"/>
                <a:cs typeface="+mn-lt"/>
              </a:rPr>
              <a:t>Bisognerà poi realizzare una funzione in grado di gestire i page fault, ovvero che si occupi di recuperare le pagine dal disco, allocare lo spazio necessario in </a:t>
            </a:r>
            <a:r>
              <a:rPr lang="it-IT" sz="2400" dirty="0" err="1">
                <a:ea typeface="+mn-lt"/>
                <a:cs typeface="+mn-lt"/>
              </a:rPr>
              <a:t>ram</a:t>
            </a:r>
            <a:r>
              <a:rPr lang="it-IT" sz="2400" dirty="0">
                <a:ea typeface="+mn-lt"/>
                <a:cs typeface="+mn-lt"/>
              </a:rPr>
              <a:t> (eventualmente rimuovendo pagine già trovate) e far ripartire il processo.</a:t>
            </a:r>
            <a:endParaRPr lang="it-IT" dirty="0">
              <a:ea typeface="+mn-lt"/>
              <a:cs typeface="+mn-lt"/>
            </a:endParaRPr>
          </a:p>
          <a:p>
            <a:pPr marL="305435" indent="-305435"/>
            <a:r>
              <a:rPr lang="it-IT" sz="2400" dirty="0">
                <a:ea typeface="+mn-lt"/>
                <a:cs typeface="+mn-lt"/>
              </a:rPr>
              <a:t>In </a:t>
            </a:r>
            <a:r>
              <a:rPr lang="it-IT" sz="2400" dirty="0" err="1">
                <a:ea typeface="+mn-lt"/>
                <a:cs typeface="+mn-lt"/>
              </a:rPr>
              <a:t>MentOS</a:t>
            </a:r>
            <a:r>
              <a:rPr lang="it-IT" sz="2400" dirty="0">
                <a:ea typeface="+mn-lt"/>
                <a:cs typeface="+mn-lt"/>
              </a:rPr>
              <a:t> questi compiti sono svolti dalla </a:t>
            </a:r>
            <a:r>
              <a:rPr lang="it-IT" sz="2400" i="1" dirty="0" err="1">
                <a:ea typeface="+mn-lt"/>
                <a:cs typeface="+mn-lt"/>
              </a:rPr>
              <a:t>page_fault_handler</a:t>
            </a:r>
            <a:r>
              <a:rPr lang="it-IT" sz="2400" dirty="0">
                <a:ea typeface="+mn-lt"/>
                <a:cs typeface="+mn-lt"/>
              </a:rPr>
              <a:t> (in </a:t>
            </a:r>
            <a:r>
              <a:rPr lang="it-IT" sz="2400" i="1" dirty="0" err="1">
                <a:ea typeface="+mn-lt"/>
                <a:cs typeface="+mn-lt"/>
              </a:rPr>
              <a:t>src</a:t>
            </a:r>
            <a:r>
              <a:rPr lang="it-IT" sz="2400" i="1" dirty="0">
                <a:ea typeface="+mn-lt"/>
                <a:cs typeface="+mn-lt"/>
              </a:rPr>
              <a:t>/</a:t>
            </a:r>
            <a:r>
              <a:rPr lang="it-IT" sz="2400" i="1" dirty="0" err="1">
                <a:ea typeface="+mn-lt"/>
                <a:cs typeface="+mn-lt"/>
              </a:rPr>
              <a:t>mem</a:t>
            </a:r>
            <a:r>
              <a:rPr lang="it-IT" sz="2400" i="1" dirty="0">
                <a:ea typeface="+mn-lt"/>
                <a:cs typeface="+mn-lt"/>
              </a:rPr>
              <a:t>/</a:t>
            </a:r>
            <a:r>
              <a:rPr lang="it-IT" sz="2400" i="1" dirty="0" err="1">
                <a:ea typeface="+mn-lt"/>
                <a:cs typeface="+mn-lt"/>
              </a:rPr>
              <a:t>paging.c</a:t>
            </a:r>
            <a:r>
              <a:rPr lang="it-IT" sz="2400" dirty="0">
                <a:ea typeface="+mn-lt"/>
                <a:cs typeface="+mn-lt"/>
              </a:rPr>
              <a:t>). In OS161 si potrebbe pensare di realizzare una funzione omonima in </a:t>
            </a:r>
            <a:r>
              <a:rPr lang="it-IT" sz="2400" i="1" dirty="0" err="1">
                <a:ea typeface="+mn-lt"/>
                <a:cs typeface="+mn-lt"/>
              </a:rPr>
              <a:t>dumbvm</a:t>
            </a:r>
            <a:r>
              <a:rPr lang="it-IT" sz="2400" dirty="0">
                <a:ea typeface="+mn-lt"/>
                <a:cs typeface="+mn-lt"/>
              </a:rPr>
              <a:t> che venga invocata in caso di page fault. Vale a dirsi quando, a seguito di un TLB miss, la</a:t>
            </a:r>
            <a:r>
              <a:rPr lang="it-IT" sz="2400" i="1" dirty="0">
                <a:ea typeface="+mn-lt"/>
                <a:cs typeface="+mn-lt"/>
              </a:rPr>
              <a:t> </a:t>
            </a:r>
            <a:r>
              <a:rPr lang="it-IT" sz="2400" i="1" dirty="0" err="1">
                <a:ea typeface="+mn-lt"/>
                <a:cs typeface="+mn-lt"/>
              </a:rPr>
              <a:t>vm_fault</a:t>
            </a:r>
            <a:r>
              <a:rPr lang="it-IT" sz="2400" dirty="0">
                <a:ea typeface="+mn-lt"/>
                <a:cs typeface="+mn-lt"/>
              </a:rPr>
              <a:t> rilevi la mancanza della pagina cercata anche in memoria principale. In questo caso la </a:t>
            </a:r>
            <a:r>
              <a:rPr lang="it-IT" sz="2400" dirty="0" err="1">
                <a:ea typeface="+mn-lt"/>
                <a:cs typeface="+mn-lt"/>
              </a:rPr>
              <a:t>page_fault_handler</a:t>
            </a:r>
            <a:r>
              <a:rPr lang="it-IT" sz="2400" dirty="0">
                <a:ea typeface="+mn-lt"/>
                <a:cs typeface="+mn-lt"/>
              </a:rPr>
              <a:t> dovrebbe solo occuparsi di gestire l'allocazione della nuova pagina.</a:t>
            </a:r>
            <a:endParaRPr lang="it-IT" dirty="0"/>
          </a:p>
        </p:txBody>
      </p:sp>
    </p:spTree>
    <p:extLst>
      <p:ext uri="{BB962C8B-B14F-4D97-AF65-F5344CB8AC3E}">
        <p14:creationId xmlns:p14="http://schemas.microsoft.com/office/powerpoint/2010/main" val="23568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2">
            <a:extLst>
              <a:ext uri="{FF2B5EF4-FFF2-40B4-BE49-F238E27FC236}">
                <a16:creationId xmlns:a16="http://schemas.microsoft.com/office/drawing/2014/main" id="{2183F78E-99E2-AA74-25DA-A2D64E732110}"/>
              </a:ext>
            </a:extLst>
          </p:cNvPr>
          <p:cNvSpPr txBox="1">
            <a:spLocks/>
          </p:cNvSpPr>
          <p:nvPr/>
        </p:nvSpPr>
        <p:spPr>
          <a:xfrm>
            <a:off x="581192" y="871420"/>
            <a:ext cx="11029615" cy="493533"/>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Rappresentazione schematica dei registri dell'architettura x86:</a:t>
            </a:r>
          </a:p>
        </p:txBody>
      </p:sp>
      <p:pic>
        <p:nvPicPr>
          <p:cNvPr id="7" name="Immagine 6" descr="Immagine che contiene testo, schermata, diagramma, numero&#10;&#10;Descrizione generata automaticamente">
            <a:extLst>
              <a:ext uri="{FF2B5EF4-FFF2-40B4-BE49-F238E27FC236}">
                <a16:creationId xmlns:a16="http://schemas.microsoft.com/office/drawing/2014/main" id="{0A48B690-430D-71D5-38AE-730579FC5AE6}"/>
              </a:ext>
            </a:extLst>
          </p:cNvPr>
          <p:cNvPicPr>
            <a:picLocks noChangeAspect="1"/>
          </p:cNvPicPr>
          <p:nvPr/>
        </p:nvPicPr>
        <p:blipFill>
          <a:blip r:embed="rId2"/>
          <a:stretch>
            <a:fillRect/>
          </a:stretch>
        </p:blipFill>
        <p:spPr>
          <a:xfrm>
            <a:off x="973016" y="1826212"/>
            <a:ext cx="8682891" cy="3908959"/>
          </a:xfrm>
          <a:prstGeom prst="rect">
            <a:avLst/>
          </a:prstGeom>
        </p:spPr>
      </p:pic>
    </p:spTree>
    <p:extLst>
      <p:ext uri="{BB962C8B-B14F-4D97-AF65-F5344CB8AC3E}">
        <p14:creationId xmlns:p14="http://schemas.microsoft.com/office/powerpoint/2010/main" val="30295742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900727"/>
            <a:ext cx="11019846" cy="5632148"/>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Nel caso in cui si dovesse rimuovere una pagina già in memoria per allocare quella richiesta, la </a:t>
            </a:r>
            <a:r>
              <a:rPr lang="it-IT" sz="2400" dirty="0" err="1">
                <a:ea typeface="+mn-lt"/>
                <a:cs typeface="+mn-lt"/>
              </a:rPr>
              <a:t>page_fault_handler</a:t>
            </a:r>
            <a:r>
              <a:rPr lang="it-IT" sz="2400" dirty="0">
                <a:ea typeface="+mn-lt"/>
                <a:cs typeface="+mn-lt"/>
              </a:rPr>
              <a:t> dovrebbe anche occuparsi di chiamare le subroutine per salvare la pagina su disco (se il </a:t>
            </a:r>
            <a:r>
              <a:rPr lang="it-IT" sz="2400" dirty="0" err="1">
                <a:ea typeface="+mn-lt"/>
                <a:cs typeface="+mn-lt"/>
              </a:rPr>
              <a:t>dirty</a:t>
            </a:r>
            <a:r>
              <a:rPr lang="it-IT" sz="2400" dirty="0">
                <a:ea typeface="+mn-lt"/>
                <a:cs typeface="+mn-lt"/>
              </a:rPr>
              <a:t> bit è settato) e invalidare l'eventuale entry del TLB della pagina rimossa.</a:t>
            </a:r>
          </a:p>
          <a:p>
            <a:pPr marL="305435" indent="-305435"/>
            <a:r>
              <a:rPr lang="it-IT" sz="2400" dirty="0">
                <a:ea typeface="+mn-lt"/>
                <a:cs typeface="+mn-lt"/>
              </a:rPr>
              <a:t>Nelle funzioni messe a disposizione da OS161 per la gestione del TLB non ce n'è una per implementare direttamente l'invalidazione di una entry. Di conseguenza ci si presentano due opzioni:</a:t>
            </a:r>
            <a:endParaRPr lang="it-IT" sz="2400" dirty="0"/>
          </a:p>
          <a:p>
            <a:pPr marL="629920" lvl="1" indent="-305435"/>
            <a:r>
              <a:rPr lang="it-IT" sz="2200" dirty="0">
                <a:ea typeface="+mn-lt"/>
                <a:cs typeface="+mn-lt"/>
              </a:rPr>
              <a:t>Implementare una funzione apposita per invalidare (settando a 0 il </a:t>
            </a:r>
            <a:r>
              <a:rPr lang="it-IT" sz="2200" dirty="0" err="1">
                <a:ea typeface="+mn-lt"/>
                <a:cs typeface="+mn-lt"/>
              </a:rPr>
              <a:t>valid</a:t>
            </a:r>
            <a:r>
              <a:rPr lang="it-IT" sz="2200" dirty="0">
                <a:ea typeface="+mn-lt"/>
                <a:cs typeface="+mn-lt"/>
              </a:rPr>
              <a:t> bit sito nei 32 bit più bassi della TLB entry) l'entry nel TLB della pagina rimossa (se esiste);</a:t>
            </a:r>
            <a:endParaRPr lang="it-IT" sz="2200" dirty="0"/>
          </a:p>
          <a:p>
            <a:pPr marL="629920" lvl="1" indent="-305435"/>
            <a:r>
              <a:rPr lang="it-IT" sz="2200" dirty="0">
                <a:ea typeface="+mn-lt"/>
                <a:cs typeface="+mn-lt"/>
              </a:rPr>
              <a:t>Restituire al </a:t>
            </a:r>
            <a:r>
              <a:rPr lang="it-IT" sz="2200" dirty="0" err="1">
                <a:ea typeface="+mn-lt"/>
                <a:cs typeface="+mn-lt"/>
              </a:rPr>
              <a:t>vm_fault</a:t>
            </a:r>
            <a:r>
              <a:rPr lang="it-IT" sz="2200" dirty="0">
                <a:ea typeface="+mn-lt"/>
                <a:cs typeface="+mn-lt"/>
              </a:rPr>
              <a:t> l'identificativo della pagina rimossa così da inserire direttamente al suo posto nel TLB (se c'era) la nuova pagina.</a:t>
            </a:r>
          </a:p>
          <a:p>
            <a:pPr marL="305435" indent="-305435"/>
            <a:r>
              <a:rPr lang="it-IT" sz="2400" dirty="0">
                <a:ea typeface="+mn-lt"/>
                <a:cs typeface="+mn-lt"/>
              </a:rPr>
              <a:t>In entrambi i casi possiamo sfruttare le funzioni </a:t>
            </a:r>
            <a:r>
              <a:rPr lang="it-IT" sz="2400" dirty="0" err="1">
                <a:ea typeface="+mn-lt"/>
                <a:cs typeface="+mn-lt"/>
              </a:rPr>
              <a:t>TLB_write</a:t>
            </a:r>
            <a:r>
              <a:rPr lang="it-IT" sz="2400" dirty="0">
                <a:ea typeface="+mn-lt"/>
                <a:cs typeface="+mn-lt"/>
              </a:rPr>
              <a:t> e </a:t>
            </a:r>
            <a:r>
              <a:rPr lang="it-IT" sz="2400" dirty="0" err="1">
                <a:ea typeface="+mn-lt"/>
                <a:cs typeface="+mn-lt"/>
              </a:rPr>
              <a:t>TLB_probe</a:t>
            </a:r>
            <a:r>
              <a:rPr lang="it-IT" sz="2400" dirty="0">
                <a:ea typeface="+mn-lt"/>
                <a:cs typeface="+mn-lt"/>
              </a:rPr>
              <a:t> per la realizzazione. </a:t>
            </a:r>
            <a:endParaRPr lang="it-IT" dirty="0"/>
          </a:p>
        </p:txBody>
      </p:sp>
    </p:spTree>
    <p:extLst>
      <p:ext uri="{BB962C8B-B14F-4D97-AF65-F5344CB8AC3E}">
        <p14:creationId xmlns:p14="http://schemas.microsoft.com/office/powerpoint/2010/main" val="3969413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a:extLst>
              <a:ext uri="{FF2B5EF4-FFF2-40B4-BE49-F238E27FC236}">
                <a16:creationId xmlns:a16="http://schemas.microsoft.com/office/drawing/2014/main" id="{281F3306-F9E3-2491-54FE-9416B1D378E3}"/>
              </a:ext>
            </a:extLst>
          </p:cNvPr>
          <p:cNvSpPr txBox="1">
            <a:spLocks/>
          </p:cNvSpPr>
          <p:nvPr/>
        </p:nvSpPr>
        <p:spPr>
          <a:xfrm>
            <a:off x="581192" y="900727"/>
            <a:ext cx="11019846" cy="5632148"/>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it-IT" sz="2400" dirty="0">
                <a:ea typeface="+mn-lt"/>
                <a:cs typeface="+mn-lt"/>
              </a:rPr>
              <a:t>L'inserimento di una nuova pagina in memoria comporta la necessità di aggiornamento delle strutture dati viste precedentemente (page </a:t>
            </a:r>
            <a:r>
              <a:rPr lang="it-IT" sz="2400" dirty="0" err="1">
                <a:ea typeface="+mn-lt"/>
                <a:cs typeface="+mn-lt"/>
              </a:rPr>
              <a:t>table</a:t>
            </a:r>
            <a:r>
              <a:rPr lang="it-IT" sz="2400" dirty="0">
                <a:ea typeface="+mn-lt"/>
                <a:cs typeface="+mn-lt"/>
              </a:rPr>
              <a:t> di primo e secondo livello) per tenere traccia della nuova page </a:t>
            </a:r>
            <a:r>
              <a:rPr lang="it-IT" sz="2400" dirty="0" err="1">
                <a:ea typeface="+mn-lt"/>
                <a:cs typeface="+mn-lt"/>
              </a:rPr>
              <a:t>table</a:t>
            </a:r>
            <a:r>
              <a:rPr lang="it-IT" sz="2400" dirty="0">
                <a:ea typeface="+mn-lt"/>
                <a:cs typeface="+mn-lt"/>
              </a:rPr>
              <a:t> entry. </a:t>
            </a:r>
            <a:endParaRPr lang="it-IT" dirty="0"/>
          </a:p>
          <a:p>
            <a:pPr marL="305435" indent="-305435"/>
            <a:r>
              <a:rPr lang="it-IT" sz="2400" dirty="0">
                <a:ea typeface="+mn-lt"/>
                <a:cs typeface="+mn-lt"/>
              </a:rPr>
              <a:t>Allo stesso modo, quando una pagina viene rimossa dalla memoria principale, è necessario aggiornare i campi delle </a:t>
            </a:r>
            <a:r>
              <a:rPr lang="it-IT" sz="2400" dirty="0" err="1">
                <a:ea typeface="+mn-lt"/>
                <a:cs typeface="+mn-lt"/>
              </a:rPr>
              <a:t>struct</a:t>
            </a:r>
            <a:r>
              <a:rPr lang="it-IT" sz="2400" dirty="0">
                <a:ea typeface="+mn-lt"/>
                <a:cs typeface="+mn-lt"/>
              </a:rPr>
              <a:t> in modo tale da segnalare che la pagina non è più presente in memoria.</a:t>
            </a:r>
            <a:endParaRPr lang="it-IT" dirty="0">
              <a:ea typeface="+mn-lt"/>
              <a:cs typeface="+mn-lt"/>
            </a:endParaRPr>
          </a:p>
          <a:p>
            <a:pPr marL="305435" indent="-305435"/>
            <a:r>
              <a:rPr lang="it-IT" sz="2400" dirty="0">
                <a:ea typeface="+mn-lt"/>
                <a:cs typeface="+mn-lt"/>
              </a:rPr>
              <a:t>Come per la gestione del TLB, bisogna tenere a mente che la versione di OS161 studiata è pensata per </a:t>
            </a:r>
            <a:r>
              <a:rPr lang="it-IT" sz="2400" i="1" dirty="0">
                <a:ea typeface="+mn-lt"/>
                <a:cs typeface="+mn-lt"/>
              </a:rPr>
              <a:t>sistemi</a:t>
            </a:r>
            <a:r>
              <a:rPr lang="it-IT" sz="2400" dirty="0">
                <a:ea typeface="+mn-lt"/>
                <a:cs typeface="+mn-lt"/>
              </a:rPr>
              <a:t> </a:t>
            </a:r>
            <a:r>
              <a:rPr lang="it-IT" sz="2400" i="1" dirty="0">
                <a:ea typeface="+mn-lt"/>
                <a:cs typeface="+mn-lt"/>
              </a:rPr>
              <a:t>multicore</a:t>
            </a:r>
            <a:r>
              <a:rPr lang="it-IT" sz="2400" dirty="0">
                <a:ea typeface="+mn-lt"/>
                <a:cs typeface="+mn-lt"/>
              </a:rPr>
              <a:t>. Ne consegue che la gestione delle </a:t>
            </a:r>
            <a:r>
              <a:rPr lang="it-IT" sz="2400" i="1" dirty="0">
                <a:ea typeface="+mn-lt"/>
                <a:cs typeface="+mn-lt"/>
              </a:rPr>
              <a:t>risorse</a:t>
            </a:r>
            <a:r>
              <a:rPr lang="it-IT" sz="2400" dirty="0">
                <a:ea typeface="+mn-lt"/>
                <a:cs typeface="+mn-lt"/>
              </a:rPr>
              <a:t> </a:t>
            </a:r>
            <a:r>
              <a:rPr lang="it-IT" sz="2400" i="1" dirty="0">
                <a:ea typeface="+mn-lt"/>
                <a:cs typeface="+mn-lt"/>
              </a:rPr>
              <a:t>condivise</a:t>
            </a:r>
            <a:r>
              <a:rPr lang="it-IT" sz="2400" dirty="0">
                <a:ea typeface="+mn-lt"/>
                <a:cs typeface="+mn-lt"/>
              </a:rPr>
              <a:t> (qui la memoria) necessita di sistemi di sincronizzazione per ridurre la possibilità di errore.  Ad esempio, al momento dell'allocazione della memoria alle pagine, sarebbe opportuno l'uso di uno </a:t>
            </a:r>
            <a:r>
              <a:rPr lang="it-IT" sz="2400" i="1" dirty="0" err="1">
                <a:ea typeface="+mn-lt"/>
                <a:cs typeface="+mn-lt"/>
              </a:rPr>
              <a:t>spinlock</a:t>
            </a:r>
            <a:r>
              <a:rPr lang="it-IT" sz="2400" dirty="0">
                <a:ea typeface="+mn-lt"/>
                <a:cs typeface="+mn-lt"/>
              </a:rPr>
              <a:t> (o altri costrutti, che non sono tuttavia implementati in OS161 di base) sulle page </a:t>
            </a:r>
            <a:r>
              <a:rPr lang="it-IT" sz="2400" dirty="0" err="1">
                <a:ea typeface="+mn-lt"/>
                <a:cs typeface="+mn-lt"/>
              </a:rPr>
              <a:t>table</a:t>
            </a:r>
            <a:r>
              <a:rPr lang="it-IT" sz="2400" dirty="0">
                <a:ea typeface="+mn-lt"/>
                <a:cs typeface="+mn-lt"/>
              </a:rPr>
              <a:t> (che risultano associate ad un processo, quindi in comune tra i suoi </a:t>
            </a:r>
            <a:r>
              <a:rPr lang="it-IT" sz="2400" dirty="0" err="1">
                <a:ea typeface="+mn-lt"/>
                <a:cs typeface="+mn-lt"/>
              </a:rPr>
              <a:t>thread</a:t>
            </a:r>
            <a:r>
              <a:rPr lang="it-IT" sz="2400" dirty="0">
                <a:ea typeface="+mn-lt"/>
                <a:cs typeface="+mn-lt"/>
              </a:rPr>
              <a:t>).</a:t>
            </a:r>
            <a:endParaRPr lang="it-IT" dirty="0"/>
          </a:p>
        </p:txBody>
      </p:sp>
    </p:spTree>
    <p:extLst>
      <p:ext uri="{BB962C8B-B14F-4D97-AF65-F5344CB8AC3E}">
        <p14:creationId xmlns:p14="http://schemas.microsoft.com/office/powerpoint/2010/main" val="21339004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ABD8CBF-1782-456F-AF12-36CD021CC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8A186C0-DD3C-4FF4-B165-943244CB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0016306D-FC72-D101-8F24-4560E12CCF1B}"/>
              </a:ext>
            </a:extLst>
          </p:cNvPr>
          <p:cNvSpPr>
            <a:spLocks noGrp="1"/>
          </p:cNvSpPr>
          <p:nvPr>
            <p:ph type="title"/>
          </p:nvPr>
        </p:nvSpPr>
        <p:spPr>
          <a:xfrm>
            <a:off x="581192" y="702156"/>
            <a:ext cx="11029616" cy="1013800"/>
          </a:xfrm>
        </p:spPr>
        <p:txBody>
          <a:bodyPr>
            <a:normAutofit/>
          </a:bodyPr>
          <a:lstStyle/>
          <a:p>
            <a:r>
              <a:rPr lang="it-IT" dirty="0">
                <a:ea typeface="+mj-lt"/>
                <a:cs typeface="+mj-lt"/>
              </a:rPr>
              <a:t>Sources &amp; Credits</a:t>
            </a:r>
            <a:endParaRPr lang="it-IT" dirty="0"/>
          </a:p>
        </p:txBody>
      </p:sp>
      <p:grpSp>
        <p:nvGrpSpPr>
          <p:cNvPr id="89" name="Group 88">
            <a:extLst>
              <a:ext uri="{FF2B5EF4-FFF2-40B4-BE49-F238E27FC236}">
                <a16:creationId xmlns:a16="http://schemas.microsoft.com/office/drawing/2014/main" id="{7E6B15A5-F4B5-4786-934F-E57C7FA30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64C8356C-9FE6-4DFB-8DBF-FDC1EE310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91" name="Rectangle 90">
              <a:extLst>
                <a:ext uri="{FF2B5EF4-FFF2-40B4-BE49-F238E27FC236}">
                  <a16:creationId xmlns:a16="http://schemas.microsoft.com/office/drawing/2014/main" id="{5DDAF1C0-5210-43EC-A140-4032C6EBE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92" name="Rectangle 91">
              <a:extLst>
                <a:ext uri="{FF2B5EF4-FFF2-40B4-BE49-F238E27FC236}">
                  <a16:creationId xmlns:a16="http://schemas.microsoft.com/office/drawing/2014/main" id="{71A89CEF-B8CB-4CA8-BD58-AE4392F2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graphicFrame>
        <p:nvGraphicFramePr>
          <p:cNvPr id="44" name="Segnaposto contenuto 2">
            <a:extLst>
              <a:ext uri="{FF2B5EF4-FFF2-40B4-BE49-F238E27FC236}">
                <a16:creationId xmlns:a16="http://schemas.microsoft.com/office/drawing/2014/main" id="{7383550D-1395-B865-C82E-4BC558EC09EC}"/>
              </a:ext>
            </a:extLst>
          </p:cNvPr>
          <p:cNvGraphicFramePr>
            <a:graphicFrameLocks noGrp="1"/>
          </p:cNvGraphicFramePr>
          <p:nvPr>
            <p:ph idx="1"/>
            <p:extLst>
              <p:ext uri="{D42A27DB-BD31-4B8C-83A1-F6EECF244321}">
                <p14:modId xmlns:p14="http://schemas.microsoft.com/office/powerpoint/2010/main" val="2800846276"/>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560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it-IT">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7998910" y="3505095"/>
            <a:ext cx="3657720" cy="2629006"/>
          </a:xfrm>
        </p:spPr>
        <p:txBody>
          <a:bodyPr rtlCol="0">
            <a:normAutofit/>
          </a:bodyPr>
          <a:lstStyle/>
          <a:p>
            <a:r>
              <a:rPr lang="it-IT" dirty="0">
                <a:solidFill>
                  <a:schemeClr val="bg2"/>
                </a:solidFill>
              </a:rPr>
              <a:t>Contatti:</a:t>
            </a:r>
          </a:p>
          <a:p>
            <a:r>
              <a:rPr lang="it-IT" sz="1400" u="sng" dirty="0">
                <a:solidFill>
                  <a:schemeClr val="bg1"/>
                </a:solidFill>
                <a:hlinkClick r:id="rId4">
                  <a:extLst>
                    <a:ext uri="{A12FA001-AC4F-418D-AE19-62706E023703}">
                      <ahyp:hlinkClr xmlns:ahyp="http://schemas.microsoft.com/office/drawing/2018/hyperlinkcolor" val="tx"/>
                    </a:ext>
                  </a:extLst>
                </a:hlinkClick>
              </a:rPr>
              <a:t>Endri.sefa@studenti.polito.it</a:t>
            </a:r>
            <a:endParaRPr lang="it-IT">
              <a:solidFill>
                <a:schemeClr val="bg1"/>
              </a:solidFill>
              <a:hlinkClick r:id="rId4">
                <a:extLst>
                  <a:ext uri="{A12FA001-AC4F-418D-AE19-62706E023703}">
                    <ahyp:hlinkClr xmlns:ahyp="http://schemas.microsoft.com/office/drawing/2018/hyperlinkcolor" val="tx"/>
                  </a:ext>
                </a:extLst>
              </a:hlinkClick>
            </a:endParaRPr>
          </a:p>
          <a:p>
            <a:r>
              <a:rPr lang="it-IT" sz="1400" dirty="0">
                <a:solidFill>
                  <a:schemeClr val="bg1"/>
                </a:solidFill>
                <a:hlinkClick r:id="rId5">
                  <a:extLst>
                    <a:ext uri="{A12FA001-AC4F-418D-AE19-62706E023703}">
                      <ahyp:hlinkClr xmlns:ahyp="http://schemas.microsoft.com/office/drawing/2018/hyperlinkcolor" val="tx"/>
                    </a:ext>
                  </a:extLst>
                </a:hlinkClick>
              </a:rPr>
              <a:t>MATTIA.OLIVA@STUDENTI.POLITO.IT</a:t>
            </a:r>
            <a:endParaRPr lang="it-IT"/>
          </a:p>
          <a:p>
            <a:endParaRPr lang="it-IT" sz="1400" dirty="0">
              <a:solidFill>
                <a:schemeClr val="bg1"/>
              </a:solidFill>
            </a:endParaRPr>
          </a:p>
          <a:p>
            <a:endParaRPr lang="it-IT" sz="1400" u="sng" dirty="0">
              <a:solidFill>
                <a:schemeClr val="bg2"/>
              </a:solidFill>
            </a:endParaRPr>
          </a:p>
          <a:p>
            <a:endParaRPr lang="it-IT" sz="1400" u="sng" dirty="0">
              <a:solidFill>
                <a:schemeClr val="bg2"/>
              </a:solidFill>
            </a:endParaRPr>
          </a:p>
          <a:p>
            <a:endParaRPr lang="it-IT">
              <a:solidFill>
                <a:schemeClr val="bg2"/>
              </a:solidFill>
            </a:endParaRPr>
          </a:p>
          <a:p>
            <a:endParaRPr lang="it-IT">
              <a:solidFill>
                <a:schemeClr val="bg2"/>
              </a:solidFill>
            </a:endParaRPr>
          </a:p>
        </p:txBody>
      </p:sp>
    </p:spTree>
    <p:extLst>
      <p:ext uri="{BB962C8B-B14F-4D97-AF65-F5344CB8AC3E}">
        <p14:creationId xmlns:p14="http://schemas.microsoft.com/office/powerpoint/2010/main" val="372493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DB5EBD-AD63-B2F1-FF2C-9307D8B9E47F}"/>
              </a:ext>
            </a:extLst>
          </p:cNvPr>
          <p:cNvSpPr>
            <a:spLocks noGrp="1"/>
          </p:cNvSpPr>
          <p:nvPr>
            <p:ph type="ctrTitle"/>
          </p:nvPr>
        </p:nvSpPr>
        <p:spPr/>
        <p:txBody>
          <a:bodyPr/>
          <a:lstStyle/>
          <a:p>
            <a:r>
              <a:rPr lang="it-IT" sz="2800" dirty="0"/>
              <a:t>Gestione della memoria fisica</a:t>
            </a:r>
            <a:endParaRPr lang="it-IT" dirty="0"/>
          </a:p>
        </p:txBody>
      </p:sp>
      <p:sp>
        <p:nvSpPr>
          <p:cNvPr id="3" name="Segnaposto contenuto 2">
            <a:extLst>
              <a:ext uri="{FF2B5EF4-FFF2-40B4-BE49-F238E27FC236}">
                <a16:creationId xmlns:a16="http://schemas.microsoft.com/office/drawing/2014/main" id="{264A7B08-17E4-6EDE-B920-03B6A399892F}"/>
              </a:ext>
            </a:extLst>
          </p:cNvPr>
          <p:cNvSpPr>
            <a:spLocks noGrp="1"/>
          </p:cNvSpPr>
          <p:nvPr>
            <p:ph type="subTitle" idx="1"/>
          </p:nvPr>
        </p:nvSpPr>
        <p:spPr>
          <a:xfrm>
            <a:off x="581194" y="3335599"/>
            <a:ext cx="10993546" cy="2944704"/>
          </a:xfrm>
        </p:spPr>
        <p:txBody>
          <a:bodyPr>
            <a:normAutofit/>
          </a:bodyPr>
          <a:lstStyle/>
          <a:p>
            <a:pPr marL="285750" indent="-285750">
              <a:buFont typeface="Wingdings" panose="05020102010507070707" pitchFamily="18" charset="2"/>
              <a:buChar char="§"/>
            </a:pPr>
            <a:r>
              <a:rPr lang="it-IT" dirty="0"/>
              <a:t>Descrittore di pagina</a:t>
            </a:r>
          </a:p>
          <a:p>
            <a:pPr marL="285750" indent="-285750">
              <a:buFont typeface="Wingdings" panose="05020102010507070707" pitchFamily="18" charset="2"/>
              <a:buChar char="§"/>
            </a:pPr>
            <a:r>
              <a:rPr lang="it-IT" dirty="0"/>
              <a:t>Zone</a:t>
            </a:r>
          </a:p>
          <a:p>
            <a:pPr marL="285750" indent="-285750">
              <a:buFont typeface="Wingdings" panose="05020102010507070707" pitchFamily="18" charset="2"/>
              <a:buChar char="§"/>
            </a:pPr>
            <a:r>
              <a:rPr lang="it-IT" dirty="0" err="1"/>
              <a:t>Zoned</a:t>
            </a:r>
            <a:r>
              <a:rPr lang="it-IT" dirty="0"/>
              <a:t> page frame </a:t>
            </a:r>
            <a:r>
              <a:rPr lang="it-IT" dirty="0" err="1"/>
              <a:t>allocator</a:t>
            </a:r>
            <a:endParaRPr lang="it-IT" dirty="0"/>
          </a:p>
          <a:p>
            <a:pPr marL="742950" lvl="1" indent="-285750" algn="l">
              <a:buFont typeface="Wingdings" panose="05020102010507070707" pitchFamily="18" charset="2"/>
              <a:buChar char="§"/>
            </a:pPr>
            <a:r>
              <a:rPr lang="it-IT" sz="1400" cap="all" dirty="0" err="1">
                <a:solidFill>
                  <a:srgbClr val="8CB64A"/>
                </a:solidFill>
              </a:rPr>
              <a:t>Alloc_pages</a:t>
            </a:r>
            <a:endParaRPr lang="it-IT" sz="1400"/>
          </a:p>
          <a:p>
            <a:pPr marL="742950" lvl="1" indent="-285750" algn="l">
              <a:buFont typeface="Wingdings" panose="05020102010507070707" pitchFamily="18" charset="2"/>
              <a:buChar char="§"/>
            </a:pPr>
            <a:r>
              <a:rPr lang="it-IT" sz="1400" cap="all" dirty="0" err="1">
                <a:solidFill>
                  <a:srgbClr val="8CB64A"/>
                </a:solidFill>
              </a:rPr>
              <a:t>Free_pages</a:t>
            </a:r>
            <a:endParaRPr lang="it-IT" sz="1400" cap="all" dirty="0">
              <a:solidFill>
                <a:srgbClr val="8CB64A"/>
              </a:solidFill>
            </a:endParaRPr>
          </a:p>
          <a:p>
            <a:pPr marL="742950" lvl="1" indent="-285750" algn="l">
              <a:buFont typeface="Wingdings" panose="05020102010507070707" pitchFamily="18" charset="2"/>
              <a:buChar char="§"/>
            </a:pPr>
            <a:r>
              <a:rPr lang="it-IT" sz="1400" cap="all" dirty="0">
                <a:solidFill>
                  <a:srgbClr val="8CB64A"/>
                </a:solidFill>
              </a:rPr>
              <a:t>With cache</a:t>
            </a:r>
          </a:p>
          <a:p>
            <a:pPr marL="285750" indent="-285750">
              <a:buFont typeface="Wingdings" panose="05020102010507070707" pitchFamily="18" charset="2"/>
              <a:buChar char="§"/>
            </a:pPr>
            <a:r>
              <a:rPr lang="it-IT" dirty="0"/>
              <a:t>Buddy System</a:t>
            </a:r>
            <a:endParaRPr lang="it-IT" cap="all" dirty="0"/>
          </a:p>
          <a:p>
            <a:pPr marL="285750" indent="-285750">
              <a:buFont typeface="Wingdings" panose="05020102010507070707" pitchFamily="18" charset="2"/>
              <a:buChar char="§"/>
            </a:pPr>
            <a:r>
              <a:rPr lang="it-IT" dirty="0" err="1"/>
              <a:t>Slab</a:t>
            </a:r>
            <a:r>
              <a:rPr lang="it-IT" dirty="0"/>
              <a:t> System</a:t>
            </a:r>
          </a:p>
          <a:p>
            <a:pPr marL="285750" indent="-285750">
              <a:buFont typeface="Wingdings" panose="05020102010507070707" pitchFamily="18" charset="2"/>
              <a:buChar char="§"/>
            </a:pPr>
            <a:endParaRPr lang="it-IT" cap="none" dirty="0"/>
          </a:p>
          <a:p>
            <a:pPr marL="285750" indent="-285750">
              <a:buFont typeface="Wingdings" panose="05020102010507070707" pitchFamily="18" charset="2"/>
              <a:buChar char="§"/>
            </a:pPr>
            <a:endParaRPr lang="it-IT" dirty="0"/>
          </a:p>
        </p:txBody>
      </p:sp>
    </p:spTree>
    <p:extLst>
      <p:ext uri="{BB962C8B-B14F-4D97-AF65-F5344CB8AC3E}">
        <p14:creationId xmlns:p14="http://schemas.microsoft.com/office/powerpoint/2010/main" val="346324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F24AB6-48E8-2244-C044-C72917D27A95}"/>
              </a:ext>
            </a:extLst>
          </p:cNvPr>
          <p:cNvSpPr>
            <a:spLocks noGrp="1"/>
          </p:cNvSpPr>
          <p:nvPr>
            <p:ph type="title"/>
          </p:nvPr>
        </p:nvSpPr>
        <p:spPr/>
        <p:txBody>
          <a:bodyPr/>
          <a:lstStyle/>
          <a:p>
            <a:r>
              <a:rPr lang="it-IT" dirty="0"/>
              <a:t>Gestione della memoria fisica</a:t>
            </a:r>
          </a:p>
        </p:txBody>
      </p:sp>
      <p:sp>
        <p:nvSpPr>
          <p:cNvPr id="3" name="Segnaposto contenuto 2">
            <a:extLst>
              <a:ext uri="{FF2B5EF4-FFF2-40B4-BE49-F238E27FC236}">
                <a16:creationId xmlns:a16="http://schemas.microsoft.com/office/drawing/2014/main" id="{57196C8A-1B92-C33C-ABFE-FB1AFA586F33}"/>
              </a:ext>
            </a:extLst>
          </p:cNvPr>
          <p:cNvSpPr>
            <a:spLocks noGrp="1"/>
          </p:cNvSpPr>
          <p:nvPr>
            <p:ph idx="1"/>
          </p:nvPr>
        </p:nvSpPr>
        <p:spPr/>
        <p:txBody>
          <a:bodyPr/>
          <a:lstStyle/>
          <a:p>
            <a:pPr marL="305435" indent="-305435"/>
            <a:r>
              <a:rPr lang="it-IT" sz="2400" dirty="0">
                <a:ea typeface="+mn-lt"/>
                <a:cs typeface="+mn-lt"/>
              </a:rPr>
              <a:t>La dimensione della </a:t>
            </a:r>
            <a:r>
              <a:rPr lang="it-IT" sz="2400" dirty="0" err="1">
                <a:ea typeface="+mn-lt"/>
                <a:cs typeface="+mn-lt"/>
              </a:rPr>
              <a:t>ram</a:t>
            </a:r>
            <a:r>
              <a:rPr lang="it-IT" sz="2400" dirty="0">
                <a:ea typeface="+mn-lt"/>
                <a:cs typeface="+mn-lt"/>
              </a:rPr>
              <a:t> è di 4GB (</a:t>
            </a:r>
            <a:r>
              <a:rPr lang="it-IT" sz="2400" dirty="0"/>
              <a:t>2</a:t>
            </a:r>
            <a:r>
              <a:rPr lang="it-IT" sz="2400" baseline="30000" dirty="0"/>
              <a:t>32</a:t>
            </a:r>
            <a:r>
              <a:rPr lang="it-IT" sz="2400" dirty="0">
                <a:ea typeface="+mn-lt"/>
                <a:cs typeface="+mn-lt"/>
              </a:rPr>
              <a:t> bits). </a:t>
            </a:r>
            <a:endParaRPr lang="it-IT" sz="2400" dirty="0"/>
          </a:p>
          <a:p>
            <a:pPr marL="305435" indent="-305435"/>
            <a:r>
              <a:rPr lang="it-IT" sz="2400" dirty="0">
                <a:ea typeface="+mn-lt"/>
                <a:cs typeface="+mn-lt"/>
              </a:rPr>
              <a:t>La dimensione dei frame fisici (l'unità di base per la gestione della memoria, per il kernel) è di 4KB, quella standard adottata da Linux, garantendo quindi un totale di </a:t>
            </a:r>
          </a:p>
          <a:p>
            <a:pPr marL="0" indent="0" algn="ctr">
              <a:buNone/>
            </a:pPr>
            <a:r>
              <a:rPr lang="it-IT" sz="2400" dirty="0"/>
              <a:t>2</a:t>
            </a:r>
            <a:r>
              <a:rPr lang="it-IT" sz="2400" baseline="30000" dirty="0"/>
              <a:t>20</a:t>
            </a:r>
            <a:r>
              <a:rPr lang="it-IT" sz="2400" dirty="0">
                <a:ea typeface="+mn-lt"/>
                <a:cs typeface="+mn-lt"/>
              </a:rPr>
              <a:t> = 2M frames.</a:t>
            </a:r>
            <a:endParaRPr lang="it-IT" sz="2400" dirty="0"/>
          </a:p>
          <a:p>
            <a:pPr marL="305435" indent="-305435"/>
            <a:endParaRPr lang="it-IT" dirty="0"/>
          </a:p>
        </p:txBody>
      </p:sp>
    </p:spTree>
    <p:extLst>
      <p:ext uri="{BB962C8B-B14F-4D97-AF65-F5344CB8AC3E}">
        <p14:creationId xmlns:p14="http://schemas.microsoft.com/office/powerpoint/2010/main" val="323888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1DF0CA-5D2A-4433-2737-47A5DE76BABF}"/>
              </a:ext>
            </a:extLst>
          </p:cNvPr>
          <p:cNvSpPr>
            <a:spLocks noGrp="1"/>
          </p:cNvSpPr>
          <p:nvPr>
            <p:ph type="title"/>
          </p:nvPr>
        </p:nvSpPr>
        <p:spPr/>
        <p:txBody>
          <a:bodyPr/>
          <a:lstStyle/>
          <a:p>
            <a:r>
              <a:rPr lang="it-IT" dirty="0">
                <a:ea typeface="+mj-lt"/>
                <a:cs typeface="+mj-lt"/>
              </a:rPr>
              <a:t>GMF – Descrittore di pagina</a:t>
            </a:r>
            <a:endParaRPr lang="it-IT" dirty="0"/>
          </a:p>
        </p:txBody>
      </p:sp>
      <p:sp>
        <p:nvSpPr>
          <p:cNvPr id="3" name="Segnaposto contenuto 2">
            <a:extLst>
              <a:ext uri="{FF2B5EF4-FFF2-40B4-BE49-F238E27FC236}">
                <a16:creationId xmlns:a16="http://schemas.microsoft.com/office/drawing/2014/main" id="{1CE69787-266C-83EC-DBD7-965596FDC9AF}"/>
              </a:ext>
            </a:extLst>
          </p:cNvPr>
          <p:cNvSpPr>
            <a:spLocks noGrp="1"/>
          </p:cNvSpPr>
          <p:nvPr>
            <p:ph idx="1"/>
          </p:nvPr>
        </p:nvSpPr>
        <p:spPr/>
        <p:txBody>
          <a:bodyPr/>
          <a:lstStyle/>
          <a:p>
            <a:pPr marL="305435" indent="-305435"/>
            <a:r>
              <a:rPr lang="it-IT" sz="2400" dirty="0">
                <a:ea typeface="+mn-lt"/>
                <a:cs typeface="+mn-lt"/>
              </a:rPr>
              <a:t>Il sistema operativo alloca la memoria disponibile in multipli di frame. </a:t>
            </a:r>
            <a:endParaRPr lang="it-IT" sz="2400" dirty="0"/>
          </a:p>
          <a:p>
            <a:pPr marL="305435" indent="-305435"/>
            <a:r>
              <a:rPr lang="it-IT" sz="2400" dirty="0">
                <a:ea typeface="+mn-lt"/>
                <a:cs typeface="+mn-lt"/>
              </a:rPr>
              <a:t>Deve quindi tener traccia delle informazioni legate al singolo frame, tra cui:</a:t>
            </a:r>
            <a:endParaRPr lang="it-IT" sz="2400" dirty="0"/>
          </a:p>
          <a:p>
            <a:pPr marL="629920" lvl="1" indent="-305435"/>
            <a:r>
              <a:rPr lang="it-IT" sz="2200" dirty="0">
                <a:ea typeface="+mn-lt"/>
                <a:cs typeface="+mn-lt"/>
              </a:rPr>
              <a:t>Se esso è libero o occupato;</a:t>
            </a:r>
            <a:endParaRPr lang="it-IT" sz="2200" dirty="0"/>
          </a:p>
          <a:p>
            <a:pPr marL="629920" lvl="1" indent="-305435"/>
            <a:r>
              <a:rPr lang="it-IT" sz="2200" dirty="0">
                <a:ea typeface="+mn-lt"/>
                <a:cs typeface="+mn-lt"/>
              </a:rPr>
              <a:t>Se contiene codice/strutture dati del kernel;</a:t>
            </a:r>
            <a:endParaRPr lang="it-IT" sz="2200" dirty="0"/>
          </a:p>
          <a:p>
            <a:pPr marL="629920" lvl="1" indent="-305435"/>
            <a:r>
              <a:rPr lang="it-IT" sz="2200" dirty="0">
                <a:ea typeface="+mn-lt"/>
                <a:cs typeface="+mn-lt"/>
              </a:rPr>
              <a:t>Se appartiene o meno ad un processo utente.</a:t>
            </a:r>
            <a:endParaRPr lang="it-IT" sz="2200" dirty="0"/>
          </a:p>
        </p:txBody>
      </p:sp>
    </p:spTree>
    <p:extLst>
      <p:ext uri="{BB962C8B-B14F-4D97-AF65-F5344CB8AC3E}">
        <p14:creationId xmlns:p14="http://schemas.microsoft.com/office/powerpoint/2010/main" val="52943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a:extLst>
              <a:ext uri="{FF2B5EF4-FFF2-40B4-BE49-F238E27FC236}">
                <a16:creationId xmlns:a16="http://schemas.microsoft.com/office/drawing/2014/main" id="{0819C07F-54DB-5F61-7A5E-72B43978B049}"/>
              </a:ext>
            </a:extLst>
          </p:cNvPr>
          <p:cNvSpPr txBox="1">
            <a:spLocks/>
          </p:cNvSpPr>
          <p:nvPr/>
        </p:nvSpPr>
        <p:spPr>
          <a:xfrm>
            <a:off x="581192" y="685804"/>
            <a:ext cx="11029615" cy="5172995"/>
          </a:xfrm>
          <a:prstGeom prst="rect">
            <a:avLst/>
          </a:prstGeom>
        </p:spPr>
        <p:txBody>
          <a:bodyPr lIns="91440" tIns="45720" rIns="91440" bIns="45720" anchor="t"/>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it-IT" sz="2400" dirty="0">
                <a:ea typeface="+mn-lt"/>
                <a:cs typeface="+mn-lt"/>
              </a:rPr>
              <a:t>Al contrario di quanto avviene in OS161, che nella versione base contiene un gestore di memoria che effettua unicamente allocazione contigua di memoria reale, senza mai rilasciarla, e quindi non tiene traccia dei frame assegnati (se non come “ultimo indirizzo assegnato”),</a:t>
            </a:r>
            <a:r>
              <a:rPr lang="it-IT" sz="2400" dirty="0"/>
              <a:t> </a:t>
            </a:r>
            <a:r>
              <a:rPr lang="it-IT" sz="2400" dirty="0">
                <a:ea typeface="+mn-lt"/>
                <a:cs typeface="+mn-lt"/>
              </a:rPr>
              <a:t>in </a:t>
            </a:r>
            <a:r>
              <a:rPr lang="it-IT" sz="2400" dirty="0" err="1">
                <a:ea typeface="+mn-lt"/>
                <a:cs typeface="+mn-lt"/>
              </a:rPr>
              <a:t>MentOS</a:t>
            </a:r>
            <a:r>
              <a:rPr lang="it-IT" sz="2400" dirty="0">
                <a:ea typeface="+mn-lt"/>
                <a:cs typeface="+mn-lt"/>
              </a:rPr>
              <a:t> queste informazioni vengono gestite in una struttura dati, </a:t>
            </a:r>
            <a:r>
              <a:rPr lang="it-IT" sz="2400" i="1" dirty="0" err="1">
                <a:ea typeface="+mn-lt"/>
                <a:cs typeface="+mn-lt"/>
              </a:rPr>
              <a:t>page_t</a:t>
            </a:r>
            <a:r>
              <a:rPr lang="it-IT" sz="2400" i="1" dirty="0">
                <a:ea typeface="+mn-lt"/>
                <a:cs typeface="+mn-lt"/>
              </a:rPr>
              <a:t> </a:t>
            </a:r>
            <a:r>
              <a:rPr lang="it-IT" sz="2400" dirty="0">
                <a:ea typeface="+mn-lt"/>
                <a:cs typeface="+mn-lt"/>
              </a:rPr>
              <a:t>(definita in </a:t>
            </a:r>
            <a:r>
              <a:rPr lang="it-IT" sz="2400" i="1" dirty="0" err="1">
                <a:ea typeface="+mn-lt"/>
                <a:cs typeface="+mn-lt"/>
              </a:rPr>
              <a:t>inc</a:t>
            </a:r>
            <a:r>
              <a:rPr lang="it-IT" sz="2400" i="1" dirty="0">
                <a:ea typeface="+mn-lt"/>
                <a:cs typeface="+mn-lt"/>
              </a:rPr>
              <a:t>/</a:t>
            </a:r>
            <a:r>
              <a:rPr lang="it-IT" sz="2400" i="1" dirty="0" err="1">
                <a:ea typeface="+mn-lt"/>
                <a:cs typeface="+mn-lt"/>
              </a:rPr>
              <a:t>mem</a:t>
            </a:r>
            <a:r>
              <a:rPr lang="it-IT" sz="2400" i="1" dirty="0">
                <a:ea typeface="+mn-lt"/>
                <a:cs typeface="+mn-lt"/>
              </a:rPr>
              <a:t>/</a:t>
            </a:r>
            <a:r>
              <a:rPr lang="it-IT" sz="2400" i="1" dirty="0" err="1">
                <a:ea typeface="+mn-lt"/>
                <a:cs typeface="+mn-lt"/>
              </a:rPr>
              <a:t>zone_allocator.h</a:t>
            </a:r>
            <a:r>
              <a:rPr lang="it-IT" sz="2400" dirty="0">
                <a:ea typeface="+mn-lt"/>
                <a:cs typeface="+mn-lt"/>
              </a:rPr>
              <a:t>).</a:t>
            </a:r>
            <a:endParaRPr lang="it-IT" dirty="0"/>
          </a:p>
        </p:txBody>
      </p:sp>
      <p:pic>
        <p:nvPicPr>
          <p:cNvPr id="6" name="Immagine 5" descr="Immagine che contiene testo, schermata, Carattere&#10;&#10;Descrizione generata automaticamente">
            <a:extLst>
              <a:ext uri="{FF2B5EF4-FFF2-40B4-BE49-F238E27FC236}">
                <a16:creationId xmlns:a16="http://schemas.microsoft.com/office/drawing/2014/main" id="{68EF5239-390E-4616-C4BB-1C6D43A8D2DB}"/>
              </a:ext>
            </a:extLst>
          </p:cNvPr>
          <p:cNvPicPr>
            <a:picLocks noChangeAspect="1"/>
          </p:cNvPicPr>
          <p:nvPr/>
        </p:nvPicPr>
        <p:blipFill>
          <a:blip r:embed="rId2"/>
          <a:stretch>
            <a:fillRect/>
          </a:stretch>
        </p:blipFill>
        <p:spPr>
          <a:xfrm>
            <a:off x="2682631" y="3274472"/>
            <a:ext cx="6514123" cy="2878365"/>
          </a:xfrm>
          <a:prstGeom prst="rect">
            <a:avLst/>
          </a:prstGeom>
        </p:spPr>
      </p:pic>
    </p:spTree>
    <p:extLst>
      <p:ext uri="{BB962C8B-B14F-4D97-AF65-F5344CB8AC3E}">
        <p14:creationId xmlns:p14="http://schemas.microsoft.com/office/powerpoint/2010/main" val="298951405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4131</Words>
  <Application>Microsoft Office PowerPoint</Application>
  <PresentationFormat>Widescreen</PresentationFormat>
  <Paragraphs>231</Paragraphs>
  <Slides>53</Slides>
  <Notes>2</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53</vt:i4>
      </vt:variant>
    </vt:vector>
  </HeadingPairs>
  <TitlesOfParts>
    <vt:vector size="59" baseType="lpstr">
      <vt:lpstr>Calibri</vt:lpstr>
      <vt:lpstr>Gill Sans MT</vt:lpstr>
      <vt:lpstr>Wingdings</vt:lpstr>
      <vt:lpstr>Wingdings 2</vt:lpstr>
      <vt:lpstr>Wingdings,Sans-Serif</vt:lpstr>
      <vt:lpstr>Dividend</vt:lpstr>
      <vt:lpstr>gestione della memoria in MentOS  </vt:lpstr>
      <vt:lpstr>Indice</vt:lpstr>
      <vt:lpstr>Registri dell'architettura</vt:lpstr>
      <vt:lpstr>Registri</vt:lpstr>
      <vt:lpstr>Presentazione standard di PowerPoint</vt:lpstr>
      <vt:lpstr>Gestione della memoria fisica</vt:lpstr>
      <vt:lpstr>Gestione della memoria fisica</vt:lpstr>
      <vt:lpstr>GMF – Descrittore di pagina</vt:lpstr>
      <vt:lpstr>Presentazione standard di PowerPoint</vt:lpstr>
      <vt:lpstr>GMF - Zone</vt:lpstr>
      <vt:lpstr>Presentazione standard di PowerPoint</vt:lpstr>
      <vt:lpstr>Presentazione standard di PowerPoint</vt:lpstr>
      <vt:lpstr>Presentazione standard di PowerPoint</vt:lpstr>
      <vt:lpstr>GMF - Zoned page frame allocator</vt:lpstr>
      <vt:lpstr>GMF – alloc pages</vt:lpstr>
      <vt:lpstr>Presentazione standard di PowerPoint</vt:lpstr>
      <vt:lpstr>GMF – free pages</vt:lpstr>
      <vt:lpstr>Presentazione standard di PowerPoint</vt:lpstr>
      <vt:lpstr>GMF – Zone allocator with cache</vt:lpstr>
      <vt:lpstr>GMF – Buddy System</vt:lpstr>
      <vt:lpstr>Presentazione standard di PowerPoint</vt:lpstr>
      <vt:lpstr>GMF – Slab System</vt:lpstr>
      <vt:lpstr>Presentazione standard di PowerPoint</vt:lpstr>
      <vt:lpstr>Gestione della memoria Virtuale</vt:lpstr>
      <vt:lpstr>Gestione della memoria virtuale</vt:lpstr>
      <vt:lpstr>Presentazione standard di PowerPoint</vt:lpstr>
      <vt:lpstr>GMV – MMU e TLB</vt:lpstr>
      <vt:lpstr>Presentazione standard di PowerPoint</vt:lpstr>
      <vt:lpstr>GMV -  Demand Paging </vt:lpstr>
      <vt:lpstr>GMV – Page Table</vt:lpstr>
      <vt:lpstr>GMV – Page Table</vt:lpstr>
      <vt:lpstr>GMV – Page Table</vt:lpstr>
      <vt:lpstr>GMV – Memory Descriptors</vt:lpstr>
      <vt:lpstr>GMV – Segment Descriptor</vt:lpstr>
      <vt:lpstr>GMV – Page Table</vt:lpstr>
      <vt:lpstr>implementazione in os161</vt:lpstr>
      <vt:lpstr>Os161 - Buddy system</vt:lpstr>
      <vt:lpstr>Presentazione standard di PowerPoint</vt:lpstr>
      <vt:lpstr>Presentazione standard di PowerPoint</vt:lpstr>
      <vt:lpstr>Presentazione standard di PowerPoint</vt:lpstr>
      <vt:lpstr>Os161 - TLB handling</vt:lpstr>
      <vt:lpstr>Presentazione standard di PowerPoint</vt:lpstr>
      <vt:lpstr>Presentazione standard di PowerPoint</vt:lpstr>
      <vt:lpstr>Presentazione standard di PowerPoint</vt:lpstr>
      <vt:lpstr>Os161 - paging</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Sources &amp; Credits</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lastModifiedBy>SEFA ENDRI</cp:lastModifiedBy>
  <cp:revision>519</cp:revision>
  <dcterms:created xsi:type="dcterms:W3CDTF">2023-08-20T14:23:12Z</dcterms:created>
  <dcterms:modified xsi:type="dcterms:W3CDTF">2023-08-29T12:46:05Z</dcterms:modified>
</cp:coreProperties>
</file>