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6"/>
  </p:notesMasterIdLst>
  <p:sldIdLst>
    <p:sldId id="259" r:id="rId3"/>
    <p:sldId id="260" r:id="rId4"/>
    <p:sldId id="262" r:id="rId5"/>
    <p:sldId id="270" r:id="rId6"/>
    <p:sldId id="272" r:id="rId7"/>
    <p:sldId id="261" r:id="rId8"/>
    <p:sldId id="263" r:id="rId9"/>
    <p:sldId id="264" r:id="rId10"/>
    <p:sldId id="265" r:id="rId11"/>
    <p:sldId id="266" r:id="rId12"/>
    <p:sldId id="267" r:id="rId13"/>
    <p:sldId id="268" r:id="rId14"/>
    <p:sldId id="269" r:id="rId15"/>
    <p:sldId id="271" r:id="rId16"/>
    <p:sldId id="273" r:id="rId17"/>
    <p:sldId id="274" r:id="rId18"/>
    <p:sldId id="275" r:id="rId19"/>
    <p:sldId id="276" r:id="rId20"/>
    <p:sldId id="277" r:id="rId21"/>
    <p:sldId id="278" r:id="rId22"/>
    <p:sldId id="279" r:id="rId23"/>
    <p:sldId id="258" r:id="rId24"/>
    <p:sldId id="257"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A876D-A374-4F18-A1B3-B74A414B76E0}" v="303" dt="2023-08-23T19:39:37.748"/>
    <p1510:client id="{18D85C1F-D6EC-4483-8F17-EB11BDA4B75F}" v="24" dt="2023-08-24T20:22:16.230"/>
    <p1510:client id="{2BC2F41B-92C1-45C6-8BD3-047DD25DD8BD}" v="84" dt="2023-08-21T15:43:17.172"/>
    <p1510:client id="{52B6296E-1590-4B0D-9F3A-4550FC71FC67}" v="1256" dt="2023-08-27T09:55:07.456"/>
    <p1510:client id="{54E84A9F-CD8C-4E3F-A663-B9CEEAA4E392}" v="23" dt="2023-08-22T18:13:14.706"/>
    <p1510:client id="{7ED6C132-1E4D-4E9F-930D-8F032D84F7BF}" v="3" dt="2023-08-23T16:21:32.476"/>
    <p1510:client id="{8DE3C47F-1934-457E-A8B6-5E42E4E33CE7}" v="5230" dt="2023-08-27T20:17:01.568"/>
    <p1510:client id="{ECD0DF55-46F4-41D7-B04A-F7473FBBF905}" v="10" dt="2023-08-28T18:04:18.987"/>
    <p1510:client id="{F9FB13FC-ADCE-448C-8F67-2F4D113C6EAC}" v="173" dt="2023-08-21T19:49:01.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2362-3D01-45E9-8FCD-91AF06AC06CA}"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95B74B8E-BF46-45F0-AA3B-9B8C7AADD9FC}">
      <dgm:prSet/>
      <dgm:spPr/>
      <dgm:t>
        <a:bodyPr/>
        <a:lstStyle/>
        <a:p>
          <a:pPr>
            <a:lnSpc>
              <a:spcPct val="100000"/>
            </a:lnSpc>
            <a:defRPr b="1"/>
          </a:pPr>
          <a:r>
            <a:rPr lang="it-IT" dirty="0"/>
            <a:t>Sources:</a:t>
          </a:r>
          <a:endParaRPr lang="en-US" dirty="0"/>
        </a:p>
      </dgm:t>
    </dgm:pt>
    <dgm:pt modelId="{3E9CDF75-3AB8-4574-BACE-ED72C5E53600}" type="parTrans" cxnId="{53BCA0E3-BBF6-49E7-93C6-A284EB7D4BFF}">
      <dgm:prSet/>
      <dgm:spPr/>
      <dgm:t>
        <a:bodyPr/>
        <a:lstStyle/>
        <a:p>
          <a:endParaRPr lang="en-US"/>
        </a:p>
      </dgm:t>
    </dgm:pt>
    <dgm:pt modelId="{CEABFF2F-9FE8-4AC1-84E2-F6B170E22884}" type="sibTrans" cxnId="{53BCA0E3-BBF6-49E7-93C6-A284EB7D4BFF}">
      <dgm:prSet/>
      <dgm:spPr/>
      <dgm:t>
        <a:bodyPr/>
        <a:lstStyle/>
        <a:p>
          <a:endParaRPr lang="en-US"/>
        </a:p>
      </dgm:t>
    </dgm:pt>
    <dgm:pt modelId="{A02FBFA1-55E3-4427-B85E-2B2F75E64DBB}">
      <dgm:prSet/>
      <dgm:spPr/>
      <dgm:t>
        <a:bodyPr/>
        <a:lstStyle/>
        <a:p>
          <a:pPr rtl="0">
            <a:lnSpc>
              <a:spcPct val="100000"/>
            </a:lnSpc>
          </a:pPr>
          <a:r>
            <a:rPr lang="it-IT" dirty="0"/>
            <a:t>MentOS:</a:t>
          </a:r>
          <a:r>
            <a:rPr lang="it-IT" dirty="0">
              <a:solidFill>
                <a:srgbClr val="000000"/>
              </a:solidFill>
              <a:latin typeface="Calibri"/>
              <a:ea typeface="Calibri"/>
              <a:cs typeface="Calibri"/>
            </a:rPr>
            <a:t> </a:t>
          </a:r>
          <a:r>
            <a:rPr lang="it-IT" u="none" dirty="0">
              <a:latin typeface="Calibri"/>
              <a:ea typeface="Calibri"/>
              <a:cs typeface="Calibri"/>
              <a:hlinkClick xmlns:r="http://schemas.openxmlformats.org/officeDocument/2006/relationships" r:id="" action="ppaction://noaction"/>
            </a:rPr>
            <a:t>https://mentos-team.github.</a:t>
          </a:r>
          <a:r>
            <a:rPr lang="it-IT" u="none" dirty="0">
              <a:solidFill>
                <a:srgbClr val="000000"/>
              </a:solidFill>
              <a:latin typeface="Calibri"/>
              <a:ea typeface="Calibri"/>
              <a:cs typeface="Calibri"/>
              <a:hlinkClick xmlns:r="http://schemas.openxmlformats.org/officeDocument/2006/relationships" r:id="" action="ppaction://noaction"/>
            </a:rPr>
            <a:t>io/doc/doxygen/index.html</a:t>
          </a:r>
        </a:p>
      </dgm:t>
    </dgm:pt>
    <dgm:pt modelId="{28031501-72A1-43B1-84B9-44E65E8E79D9}" type="parTrans" cxnId="{6EF86B2F-23DA-47BD-8F11-D380C05CD9E3}">
      <dgm:prSet/>
      <dgm:spPr/>
      <dgm:t>
        <a:bodyPr/>
        <a:lstStyle/>
        <a:p>
          <a:endParaRPr lang="en-US"/>
        </a:p>
      </dgm:t>
    </dgm:pt>
    <dgm:pt modelId="{6D3E68DF-5005-4D84-BA29-4164ED5E0AEE}" type="sibTrans" cxnId="{6EF86B2F-23DA-47BD-8F11-D380C05CD9E3}">
      <dgm:prSet/>
      <dgm:spPr/>
      <dgm:t>
        <a:bodyPr/>
        <a:lstStyle/>
        <a:p>
          <a:endParaRPr lang="en-US"/>
        </a:p>
      </dgm:t>
    </dgm:pt>
    <dgm:pt modelId="{CD0C2B99-AD72-484B-B771-69921F3C0E41}">
      <dgm:prSet/>
      <dgm:spPr/>
      <dgm:t>
        <a:bodyPr/>
        <a:lstStyle/>
        <a:p>
          <a:pPr>
            <a:lnSpc>
              <a:spcPct val="100000"/>
            </a:lnSpc>
          </a:pPr>
          <a:r>
            <a:rPr lang="it-IT" dirty="0"/>
            <a:t>Linux Kernel: “</a:t>
          </a:r>
          <a:r>
            <a:rPr lang="it-IT" dirty="0" err="1"/>
            <a:t>Understanding</a:t>
          </a:r>
          <a:r>
            <a:rPr lang="it-IT" dirty="0"/>
            <a:t> the Linux Kernel, Third Edition 3rd Edition”, M. Cesati, D. P. Bovet</a:t>
          </a:r>
          <a:endParaRPr lang="en-US" dirty="0"/>
        </a:p>
      </dgm:t>
    </dgm:pt>
    <dgm:pt modelId="{155E0981-2C9E-4AA7-931C-ED74F7E1346D}" type="parTrans" cxnId="{1F14AF1B-E209-436C-9362-DCF4AE65A04C}">
      <dgm:prSet/>
      <dgm:spPr/>
      <dgm:t>
        <a:bodyPr/>
        <a:lstStyle/>
        <a:p>
          <a:endParaRPr lang="en-US"/>
        </a:p>
      </dgm:t>
    </dgm:pt>
    <dgm:pt modelId="{A3F54CF2-7820-4BA9-A656-85F2005DB8FB}" type="sibTrans" cxnId="{1F14AF1B-E209-436C-9362-DCF4AE65A04C}">
      <dgm:prSet/>
      <dgm:spPr/>
      <dgm:t>
        <a:bodyPr/>
        <a:lstStyle/>
        <a:p>
          <a:endParaRPr lang="en-US"/>
        </a:p>
      </dgm:t>
    </dgm:pt>
    <dgm:pt modelId="{130B7427-C1A4-45B7-8912-D7A7B73722BD}">
      <dgm:prSet/>
      <dgm:spPr/>
      <dgm:t>
        <a:bodyPr/>
        <a:lstStyle/>
        <a:p>
          <a:pPr>
            <a:lnSpc>
              <a:spcPct val="100000"/>
            </a:lnSpc>
            <a:defRPr b="1"/>
          </a:pPr>
          <a:r>
            <a:rPr lang="it-IT" dirty="0"/>
            <a:t>Credits and Thanks:</a:t>
          </a:r>
          <a:r>
            <a:rPr lang="it-IT" dirty="0">
              <a:latin typeface="Gill Sans MT" panose="020B0502020104020203"/>
            </a:rPr>
            <a:t> </a:t>
          </a:r>
          <a:endParaRPr lang="en-US" dirty="0"/>
        </a:p>
      </dgm:t>
    </dgm:pt>
    <dgm:pt modelId="{8740D98B-6865-4452-92EB-0D014A3BFE5B}" type="parTrans" cxnId="{934D39DF-4D3B-4AC2-8B4E-4B093B81D8B7}">
      <dgm:prSet/>
      <dgm:spPr/>
      <dgm:t>
        <a:bodyPr/>
        <a:lstStyle/>
        <a:p>
          <a:endParaRPr lang="en-US"/>
        </a:p>
      </dgm:t>
    </dgm:pt>
    <dgm:pt modelId="{6DC4EF41-0FE5-4875-9FC3-E4C137B69871}" type="sibTrans" cxnId="{934D39DF-4D3B-4AC2-8B4E-4B093B81D8B7}">
      <dgm:prSet/>
      <dgm:spPr/>
      <dgm:t>
        <a:bodyPr/>
        <a:lstStyle/>
        <a:p>
          <a:endParaRPr lang="en-US"/>
        </a:p>
      </dgm:t>
    </dgm:pt>
    <dgm:pt modelId="{6BE5200B-71AE-4D2A-963B-06BAA8E50666}">
      <dgm:prSet/>
      <dgm:spPr/>
      <dgm:t>
        <a:bodyPr/>
        <a:lstStyle/>
        <a:p>
          <a:pPr>
            <a:lnSpc>
              <a:spcPct val="100000"/>
            </a:lnSpc>
          </a:pPr>
          <a:r>
            <a:rPr lang="it-IT" dirty="0" err="1"/>
            <a:t>All</a:t>
          </a:r>
          <a:r>
            <a:rPr lang="it-IT" dirty="0"/>
            <a:t> of the </a:t>
          </a:r>
          <a:r>
            <a:rPr lang="it-IT" dirty="0">
              <a:latin typeface="Gill Sans MT" panose="020B0502020104020203"/>
            </a:rPr>
            <a:t>previous</a:t>
          </a:r>
          <a:endParaRPr lang="en-US" dirty="0" err="1"/>
        </a:p>
      </dgm:t>
    </dgm:pt>
    <dgm:pt modelId="{371B3EDB-E72F-48F0-8D5C-8AA3477B073A}" type="parTrans" cxnId="{56481BC8-EDC1-4281-AE0D-DC9EF93EB24F}">
      <dgm:prSet/>
      <dgm:spPr/>
      <dgm:t>
        <a:bodyPr/>
        <a:lstStyle/>
        <a:p>
          <a:endParaRPr lang="en-US"/>
        </a:p>
      </dgm:t>
    </dgm:pt>
    <dgm:pt modelId="{7EA2334F-C227-46C9-BF30-57320895FF24}" type="sibTrans" cxnId="{56481BC8-EDC1-4281-AE0D-DC9EF93EB24F}">
      <dgm:prSet/>
      <dgm:spPr/>
      <dgm:t>
        <a:bodyPr/>
        <a:lstStyle/>
        <a:p>
          <a:endParaRPr lang="en-US"/>
        </a:p>
      </dgm:t>
    </dgm:pt>
    <dgm:pt modelId="{92571C8D-64DD-4E80-AC21-5D63DE3A4DC5}">
      <dgm:prSet/>
      <dgm:spPr/>
      <dgm:t>
        <a:bodyPr/>
        <a:lstStyle/>
        <a:p>
          <a:pPr>
            <a:lnSpc>
              <a:spcPct val="100000"/>
            </a:lnSpc>
            <a:defRPr b="1"/>
          </a:pPr>
          <a:r>
            <a:rPr lang="it-IT" dirty="0"/>
            <a:t>Copyright </a:t>
          </a:r>
          <a:r>
            <a:rPr lang="it-IT" dirty="0" err="1"/>
            <a:t>Licence</a:t>
          </a:r>
          <a:r>
            <a:rPr lang="it-IT" dirty="0"/>
            <a:t>:</a:t>
          </a:r>
          <a:r>
            <a:rPr lang="it-IT" dirty="0">
              <a:latin typeface="Gill Sans MT" panose="020B0502020104020203"/>
            </a:rPr>
            <a:t> </a:t>
          </a:r>
          <a:endParaRPr lang="en-US" dirty="0">
            <a:latin typeface="Gill Sans MT" panose="020B0502020104020203"/>
          </a:endParaRPr>
        </a:p>
      </dgm:t>
    </dgm:pt>
    <dgm:pt modelId="{ABCCAA1B-FCCE-455B-A276-7B856A861EDB}" type="parTrans" cxnId="{C7762CF1-F41A-493A-A80C-E29D8F1701E3}">
      <dgm:prSet/>
      <dgm:spPr/>
      <dgm:t>
        <a:bodyPr/>
        <a:lstStyle/>
        <a:p>
          <a:endParaRPr lang="en-US"/>
        </a:p>
      </dgm:t>
    </dgm:pt>
    <dgm:pt modelId="{1854FF51-4B82-436E-AC45-8EDADCB9CAC4}" type="sibTrans" cxnId="{C7762CF1-F41A-493A-A80C-E29D8F1701E3}">
      <dgm:prSet/>
      <dgm:spPr/>
      <dgm:t>
        <a:bodyPr/>
        <a:lstStyle/>
        <a:p>
          <a:endParaRPr lang="en-US"/>
        </a:p>
      </dgm:t>
    </dgm:pt>
    <dgm:pt modelId="{60138E9A-DF95-419E-9451-A9A42E0D79B4}">
      <dgm:prSet phldr="0"/>
      <dgm:spPr/>
      <dgm:t>
        <a:bodyPr/>
        <a:lstStyle/>
        <a:p>
          <a:pPr>
            <a:lnSpc>
              <a:spcPct val="100000"/>
            </a:lnSpc>
          </a:pPr>
          <a:r>
            <a:rPr lang="it-IT" dirty="0"/>
            <a:t>Creative Commons CC2023</a:t>
          </a:r>
          <a:endParaRPr lang="en-US" dirty="0"/>
        </a:p>
      </dgm:t>
    </dgm:pt>
    <dgm:pt modelId="{6827D8B6-8C7D-47A7-B2C7-B7297F3A1F9F}" type="parTrans" cxnId="{F484269C-45AB-429E-8DB9-1F2A249EF38B}">
      <dgm:prSet/>
      <dgm:spPr/>
    </dgm:pt>
    <dgm:pt modelId="{6A4F8AA3-F477-48A6-97CE-D5CFDBFF5A2D}" type="sibTrans" cxnId="{F484269C-45AB-429E-8DB9-1F2A249EF38B}">
      <dgm:prSet/>
      <dgm:spPr/>
      <dgm:t>
        <a:bodyPr/>
        <a:lstStyle/>
        <a:p>
          <a:endParaRPr lang="en-US"/>
        </a:p>
      </dgm:t>
    </dgm:pt>
    <dgm:pt modelId="{9B1339B0-6FBF-4CAC-B8C1-2D1F819B7EE0}" type="pres">
      <dgm:prSet presAssocID="{73D02362-3D01-45E9-8FCD-91AF06AC06CA}" presName="root" presStyleCnt="0">
        <dgm:presLayoutVars>
          <dgm:dir/>
          <dgm:resizeHandles val="exact"/>
        </dgm:presLayoutVars>
      </dgm:prSet>
      <dgm:spPr/>
    </dgm:pt>
    <dgm:pt modelId="{7F15EA1D-9F93-4846-9733-A640DE2410C9}" type="pres">
      <dgm:prSet presAssocID="{95B74B8E-BF46-45F0-AA3B-9B8C7AADD9FC}" presName="compNode" presStyleCnt="0"/>
      <dgm:spPr/>
    </dgm:pt>
    <dgm:pt modelId="{B195A37D-6F68-4BB5-9A52-C325D8F9AB41}" type="pres">
      <dgm:prSet presAssocID="{95B74B8E-BF46-45F0-AA3B-9B8C7AADD9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e"/>
        </a:ext>
      </dgm:extLst>
    </dgm:pt>
    <dgm:pt modelId="{9F2B8B30-3009-4EF4-9980-CCA4392DB54F}" type="pres">
      <dgm:prSet presAssocID="{95B74B8E-BF46-45F0-AA3B-9B8C7AADD9FC}" presName="iconSpace" presStyleCnt="0"/>
      <dgm:spPr/>
    </dgm:pt>
    <dgm:pt modelId="{38D61B99-C922-44AE-B054-45726B824B12}" type="pres">
      <dgm:prSet presAssocID="{95B74B8E-BF46-45F0-AA3B-9B8C7AADD9FC}" presName="parTx" presStyleLbl="revTx" presStyleIdx="0" presStyleCnt="6">
        <dgm:presLayoutVars>
          <dgm:chMax val="0"/>
          <dgm:chPref val="0"/>
        </dgm:presLayoutVars>
      </dgm:prSet>
      <dgm:spPr/>
    </dgm:pt>
    <dgm:pt modelId="{B97BA402-A986-4FFD-8DC5-3DD3B3318A87}" type="pres">
      <dgm:prSet presAssocID="{95B74B8E-BF46-45F0-AA3B-9B8C7AADD9FC}" presName="txSpace" presStyleCnt="0"/>
      <dgm:spPr/>
    </dgm:pt>
    <dgm:pt modelId="{5FFBE124-ABE7-4DE1-984E-C9A839FD4089}" type="pres">
      <dgm:prSet presAssocID="{95B74B8E-BF46-45F0-AA3B-9B8C7AADD9FC}" presName="desTx" presStyleLbl="revTx" presStyleIdx="1" presStyleCnt="6">
        <dgm:presLayoutVars/>
      </dgm:prSet>
      <dgm:spPr/>
    </dgm:pt>
    <dgm:pt modelId="{D00451B2-376A-4AAB-B66B-22CF3C1B30C9}" type="pres">
      <dgm:prSet presAssocID="{CEABFF2F-9FE8-4AC1-84E2-F6B170E22884}" presName="sibTrans" presStyleCnt="0"/>
      <dgm:spPr/>
    </dgm:pt>
    <dgm:pt modelId="{3180FDE2-7329-4CB1-91B7-669D2AC3EDB9}" type="pres">
      <dgm:prSet presAssocID="{130B7427-C1A4-45B7-8912-D7A7B73722BD}" presName="compNode" presStyleCnt="0"/>
      <dgm:spPr/>
    </dgm:pt>
    <dgm:pt modelId="{D056E12C-C0C6-43A5-B70D-6F013F07B5A2}" type="pres">
      <dgm:prSet presAssocID="{130B7427-C1A4-45B7-8912-D7A7B73722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670C6FEB-2F63-4861-AAC2-97966ABD18B9}" type="pres">
      <dgm:prSet presAssocID="{130B7427-C1A4-45B7-8912-D7A7B73722BD}" presName="iconSpace" presStyleCnt="0"/>
      <dgm:spPr/>
    </dgm:pt>
    <dgm:pt modelId="{A03846A4-9C94-4128-82C8-C2146248D8FE}" type="pres">
      <dgm:prSet presAssocID="{130B7427-C1A4-45B7-8912-D7A7B73722BD}" presName="parTx" presStyleLbl="revTx" presStyleIdx="2" presStyleCnt="6">
        <dgm:presLayoutVars>
          <dgm:chMax val="0"/>
          <dgm:chPref val="0"/>
        </dgm:presLayoutVars>
      </dgm:prSet>
      <dgm:spPr/>
    </dgm:pt>
    <dgm:pt modelId="{0151948B-47EE-470B-86DF-B3D918A8BAD5}" type="pres">
      <dgm:prSet presAssocID="{130B7427-C1A4-45B7-8912-D7A7B73722BD}" presName="txSpace" presStyleCnt="0"/>
      <dgm:spPr/>
    </dgm:pt>
    <dgm:pt modelId="{420765C4-FDE2-4FC0-84F0-F871DDBF974B}" type="pres">
      <dgm:prSet presAssocID="{130B7427-C1A4-45B7-8912-D7A7B73722BD}" presName="desTx" presStyleLbl="revTx" presStyleIdx="3" presStyleCnt="6">
        <dgm:presLayoutVars/>
      </dgm:prSet>
      <dgm:spPr/>
    </dgm:pt>
    <dgm:pt modelId="{7CECFA15-1C7A-4095-9747-BE7279297D33}" type="pres">
      <dgm:prSet presAssocID="{6DC4EF41-0FE5-4875-9FC3-E4C137B69871}" presName="sibTrans" presStyleCnt="0"/>
      <dgm:spPr/>
    </dgm:pt>
    <dgm:pt modelId="{AF1FD9D5-AAC3-46C1-ADE0-AEC3D6334CD2}" type="pres">
      <dgm:prSet presAssocID="{92571C8D-64DD-4E80-AC21-5D63DE3A4DC5}" presName="compNode" presStyleCnt="0"/>
      <dgm:spPr/>
    </dgm:pt>
    <dgm:pt modelId="{5CD93740-B453-4613-BA78-AAA1E9F828BE}" type="pres">
      <dgm:prSet presAssocID="{92571C8D-64DD-4E80-AC21-5D63DE3A4D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telletto"/>
        </a:ext>
      </dgm:extLst>
    </dgm:pt>
    <dgm:pt modelId="{7D195786-549D-4ACA-8B47-F4F2B1E96058}" type="pres">
      <dgm:prSet presAssocID="{92571C8D-64DD-4E80-AC21-5D63DE3A4DC5}" presName="iconSpace" presStyleCnt="0"/>
      <dgm:spPr/>
    </dgm:pt>
    <dgm:pt modelId="{264FA485-238E-4BFD-AB3E-607B9B2E4CF7}" type="pres">
      <dgm:prSet presAssocID="{92571C8D-64DD-4E80-AC21-5D63DE3A4DC5}" presName="parTx" presStyleLbl="revTx" presStyleIdx="4" presStyleCnt="6">
        <dgm:presLayoutVars>
          <dgm:chMax val="0"/>
          <dgm:chPref val="0"/>
        </dgm:presLayoutVars>
      </dgm:prSet>
      <dgm:spPr/>
    </dgm:pt>
    <dgm:pt modelId="{3EC53C7F-7F3B-41A2-8529-F55D1BF53499}" type="pres">
      <dgm:prSet presAssocID="{92571C8D-64DD-4E80-AC21-5D63DE3A4DC5}" presName="txSpace" presStyleCnt="0"/>
      <dgm:spPr/>
    </dgm:pt>
    <dgm:pt modelId="{32AAB3A6-98AD-4721-8B76-ED058B92CA3F}" type="pres">
      <dgm:prSet presAssocID="{92571C8D-64DD-4E80-AC21-5D63DE3A4DC5}" presName="desTx" presStyleLbl="revTx" presStyleIdx="5" presStyleCnt="6">
        <dgm:presLayoutVars/>
      </dgm:prSet>
      <dgm:spPr/>
    </dgm:pt>
  </dgm:ptLst>
  <dgm:cxnLst>
    <dgm:cxn modelId="{F6153015-B824-4B48-9064-469742A7C178}" type="presOf" srcId="{95B74B8E-BF46-45F0-AA3B-9B8C7AADD9FC}" destId="{38D61B99-C922-44AE-B054-45726B824B12}" srcOrd="0" destOrd="0" presId="urn:microsoft.com/office/officeart/2018/5/layout/CenteredIconLabelDescriptionList"/>
    <dgm:cxn modelId="{1F14AF1B-E209-436C-9362-DCF4AE65A04C}" srcId="{95B74B8E-BF46-45F0-AA3B-9B8C7AADD9FC}" destId="{CD0C2B99-AD72-484B-B771-69921F3C0E41}" srcOrd="1" destOrd="0" parTransId="{155E0981-2C9E-4AA7-931C-ED74F7E1346D}" sibTransId="{A3F54CF2-7820-4BA9-A656-85F2005DB8FB}"/>
    <dgm:cxn modelId="{6EF86B2F-23DA-47BD-8F11-D380C05CD9E3}" srcId="{95B74B8E-BF46-45F0-AA3B-9B8C7AADD9FC}" destId="{A02FBFA1-55E3-4427-B85E-2B2F75E64DBB}" srcOrd="0" destOrd="0" parTransId="{28031501-72A1-43B1-84B9-44E65E8E79D9}" sibTransId="{6D3E68DF-5005-4D84-BA29-4164ED5E0AEE}"/>
    <dgm:cxn modelId="{0280A539-006E-488D-886D-8ED58404086E}" type="presOf" srcId="{73D02362-3D01-45E9-8FCD-91AF06AC06CA}" destId="{9B1339B0-6FBF-4CAC-B8C1-2D1F819B7EE0}" srcOrd="0" destOrd="0" presId="urn:microsoft.com/office/officeart/2018/5/layout/CenteredIconLabelDescriptionList"/>
    <dgm:cxn modelId="{516A203F-FDBB-427B-8185-E9625FDFD337}" type="presOf" srcId="{60138E9A-DF95-419E-9451-A9A42E0D79B4}" destId="{32AAB3A6-98AD-4721-8B76-ED058B92CA3F}" srcOrd="0" destOrd="0" presId="urn:microsoft.com/office/officeart/2018/5/layout/CenteredIconLabelDescriptionList"/>
    <dgm:cxn modelId="{A9B50871-EBC8-4DF7-9BEB-35A116757391}" type="presOf" srcId="{6BE5200B-71AE-4D2A-963B-06BAA8E50666}" destId="{420765C4-FDE2-4FC0-84F0-F871DDBF974B}" srcOrd="0" destOrd="0" presId="urn:microsoft.com/office/officeart/2018/5/layout/CenteredIconLabelDescriptionList"/>
    <dgm:cxn modelId="{C618AB58-1616-401C-B93E-1675D58D707C}" type="presOf" srcId="{CD0C2B99-AD72-484B-B771-69921F3C0E41}" destId="{5FFBE124-ABE7-4DE1-984E-C9A839FD4089}" srcOrd="0" destOrd="1" presId="urn:microsoft.com/office/officeart/2018/5/layout/CenteredIconLabelDescriptionList"/>
    <dgm:cxn modelId="{05F44F9A-21FB-4CEF-AED9-781D87C50DD6}" type="presOf" srcId="{130B7427-C1A4-45B7-8912-D7A7B73722BD}" destId="{A03846A4-9C94-4128-82C8-C2146248D8FE}" srcOrd="0" destOrd="0" presId="urn:microsoft.com/office/officeart/2018/5/layout/CenteredIconLabelDescriptionList"/>
    <dgm:cxn modelId="{F484269C-45AB-429E-8DB9-1F2A249EF38B}" srcId="{92571C8D-64DD-4E80-AC21-5D63DE3A4DC5}" destId="{60138E9A-DF95-419E-9451-A9A42E0D79B4}" srcOrd="0" destOrd="0" parTransId="{6827D8B6-8C7D-47A7-B2C7-B7297F3A1F9F}" sibTransId="{6A4F8AA3-F477-48A6-97CE-D5CFDBFF5A2D}"/>
    <dgm:cxn modelId="{56481BC8-EDC1-4281-AE0D-DC9EF93EB24F}" srcId="{130B7427-C1A4-45B7-8912-D7A7B73722BD}" destId="{6BE5200B-71AE-4D2A-963B-06BAA8E50666}" srcOrd="0" destOrd="0" parTransId="{371B3EDB-E72F-48F0-8D5C-8AA3477B073A}" sibTransId="{7EA2334F-C227-46C9-BF30-57320895FF24}"/>
    <dgm:cxn modelId="{F02E00DE-9944-443C-A66F-46C3C5A34020}" type="presOf" srcId="{A02FBFA1-55E3-4427-B85E-2B2F75E64DBB}" destId="{5FFBE124-ABE7-4DE1-984E-C9A839FD4089}" srcOrd="0" destOrd="0" presId="urn:microsoft.com/office/officeart/2018/5/layout/CenteredIconLabelDescriptionList"/>
    <dgm:cxn modelId="{934D39DF-4D3B-4AC2-8B4E-4B093B81D8B7}" srcId="{73D02362-3D01-45E9-8FCD-91AF06AC06CA}" destId="{130B7427-C1A4-45B7-8912-D7A7B73722BD}" srcOrd="1" destOrd="0" parTransId="{8740D98B-6865-4452-92EB-0D014A3BFE5B}" sibTransId="{6DC4EF41-0FE5-4875-9FC3-E4C137B69871}"/>
    <dgm:cxn modelId="{53BCA0E3-BBF6-49E7-93C6-A284EB7D4BFF}" srcId="{73D02362-3D01-45E9-8FCD-91AF06AC06CA}" destId="{95B74B8E-BF46-45F0-AA3B-9B8C7AADD9FC}" srcOrd="0" destOrd="0" parTransId="{3E9CDF75-3AB8-4574-BACE-ED72C5E53600}" sibTransId="{CEABFF2F-9FE8-4AC1-84E2-F6B170E22884}"/>
    <dgm:cxn modelId="{C7762CF1-F41A-493A-A80C-E29D8F1701E3}" srcId="{73D02362-3D01-45E9-8FCD-91AF06AC06CA}" destId="{92571C8D-64DD-4E80-AC21-5D63DE3A4DC5}" srcOrd="2" destOrd="0" parTransId="{ABCCAA1B-FCCE-455B-A276-7B856A861EDB}" sibTransId="{1854FF51-4B82-436E-AC45-8EDADCB9CAC4}"/>
    <dgm:cxn modelId="{62BD67F7-B727-444C-A814-7677B0DBFE08}" type="presOf" srcId="{92571C8D-64DD-4E80-AC21-5D63DE3A4DC5}" destId="{264FA485-238E-4BFD-AB3E-607B9B2E4CF7}" srcOrd="0" destOrd="0" presId="urn:microsoft.com/office/officeart/2018/5/layout/CenteredIconLabelDescriptionList"/>
    <dgm:cxn modelId="{CA9EEADA-2947-4A62-A8D6-5CBC067D3C65}" type="presParOf" srcId="{9B1339B0-6FBF-4CAC-B8C1-2D1F819B7EE0}" destId="{7F15EA1D-9F93-4846-9733-A640DE2410C9}" srcOrd="0" destOrd="0" presId="urn:microsoft.com/office/officeart/2018/5/layout/CenteredIconLabelDescriptionList"/>
    <dgm:cxn modelId="{E92D0F31-CA58-402F-AB92-D211CBD9ED0E}" type="presParOf" srcId="{7F15EA1D-9F93-4846-9733-A640DE2410C9}" destId="{B195A37D-6F68-4BB5-9A52-C325D8F9AB41}" srcOrd="0" destOrd="0" presId="urn:microsoft.com/office/officeart/2018/5/layout/CenteredIconLabelDescriptionList"/>
    <dgm:cxn modelId="{F11EE2AB-CD4F-49E6-AF7C-C15D505E1950}" type="presParOf" srcId="{7F15EA1D-9F93-4846-9733-A640DE2410C9}" destId="{9F2B8B30-3009-4EF4-9980-CCA4392DB54F}" srcOrd="1" destOrd="0" presId="urn:microsoft.com/office/officeart/2018/5/layout/CenteredIconLabelDescriptionList"/>
    <dgm:cxn modelId="{ED602D28-F3BC-468B-B1DF-AB6F0BC35141}" type="presParOf" srcId="{7F15EA1D-9F93-4846-9733-A640DE2410C9}" destId="{38D61B99-C922-44AE-B054-45726B824B12}" srcOrd="2" destOrd="0" presId="urn:microsoft.com/office/officeart/2018/5/layout/CenteredIconLabelDescriptionList"/>
    <dgm:cxn modelId="{09E9D852-255B-406B-8F42-0B51C553E744}" type="presParOf" srcId="{7F15EA1D-9F93-4846-9733-A640DE2410C9}" destId="{B97BA402-A986-4FFD-8DC5-3DD3B3318A87}" srcOrd="3" destOrd="0" presId="urn:microsoft.com/office/officeart/2018/5/layout/CenteredIconLabelDescriptionList"/>
    <dgm:cxn modelId="{984D0E18-657D-40A1-B17E-B8E48AFF4FED}" type="presParOf" srcId="{7F15EA1D-9F93-4846-9733-A640DE2410C9}" destId="{5FFBE124-ABE7-4DE1-984E-C9A839FD4089}" srcOrd="4" destOrd="0" presId="urn:microsoft.com/office/officeart/2018/5/layout/CenteredIconLabelDescriptionList"/>
    <dgm:cxn modelId="{C64F7170-A2E8-451F-A0E2-DF3113CFDD8D}" type="presParOf" srcId="{9B1339B0-6FBF-4CAC-B8C1-2D1F819B7EE0}" destId="{D00451B2-376A-4AAB-B66B-22CF3C1B30C9}" srcOrd="1" destOrd="0" presId="urn:microsoft.com/office/officeart/2018/5/layout/CenteredIconLabelDescriptionList"/>
    <dgm:cxn modelId="{BD61DEAC-ADDB-45D7-89F8-46599D705565}" type="presParOf" srcId="{9B1339B0-6FBF-4CAC-B8C1-2D1F819B7EE0}" destId="{3180FDE2-7329-4CB1-91B7-669D2AC3EDB9}" srcOrd="2" destOrd="0" presId="urn:microsoft.com/office/officeart/2018/5/layout/CenteredIconLabelDescriptionList"/>
    <dgm:cxn modelId="{B6D7F593-C9FD-4160-8002-5B75634B75B0}" type="presParOf" srcId="{3180FDE2-7329-4CB1-91B7-669D2AC3EDB9}" destId="{D056E12C-C0C6-43A5-B70D-6F013F07B5A2}" srcOrd="0" destOrd="0" presId="urn:microsoft.com/office/officeart/2018/5/layout/CenteredIconLabelDescriptionList"/>
    <dgm:cxn modelId="{ABF551E9-8818-4A9B-BEE6-9BFB0D983AFB}" type="presParOf" srcId="{3180FDE2-7329-4CB1-91B7-669D2AC3EDB9}" destId="{670C6FEB-2F63-4861-AAC2-97966ABD18B9}" srcOrd="1" destOrd="0" presId="urn:microsoft.com/office/officeart/2018/5/layout/CenteredIconLabelDescriptionList"/>
    <dgm:cxn modelId="{1A583CBA-4D86-45AE-B4FD-E9D1A6867C87}" type="presParOf" srcId="{3180FDE2-7329-4CB1-91B7-669D2AC3EDB9}" destId="{A03846A4-9C94-4128-82C8-C2146248D8FE}" srcOrd="2" destOrd="0" presId="urn:microsoft.com/office/officeart/2018/5/layout/CenteredIconLabelDescriptionList"/>
    <dgm:cxn modelId="{1004087B-164E-489E-A968-8FE884B302FB}" type="presParOf" srcId="{3180FDE2-7329-4CB1-91B7-669D2AC3EDB9}" destId="{0151948B-47EE-470B-86DF-B3D918A8BAD5}" srcOrd="3" destOrd="0" presId="urn:microsoft.com/office/officeart/2018/5/layout/CenteredIconLabelDescriptionList"/>
    <dgm:cxn modelId="{60EA3F16-5B23-4CAE-A99E-29F8565F950A}" type="presParOf" srcId="{3180FDE2-7329-4CB1-91B7-669D2AC3EDB9}" destId="{420765C4-FDE2-4FC0-84F0-F871DDBF974B}" srcOrd="4" destOrd="0" presId="urn:microsoft.com/office/officeart/2018/5/layout/CenteredIconLabelDescriptionList"/>
    <dgm:cxn modelId="{A10D9ACB-39EC-4E5D-B3E0-055B32919A7A}" type="presParOf" srcId="{9B1339B0-6FBF-4CAC-B8C1-2D1F819B7EE0}" destId="{7CECFA15-1C7A-4095-9747-BE7279297D33}" srcOrd="3" destOrd="0" presId="urn:microsoft.com/office/officeart/2018/5/layout/CenteredIconLabelDescriptionList"/>
    <dgm:cxn modelId="{D44F3B1B-4B43-4B77-9A27-6C308B1E161B}" type="presParOf" srcId="{9B1339B0-6FBF-4CAC-B8C1-2D1F819B7EE0}" destId="{AF1FD9D5-AAC3-46C1-ADE0-AEC3D6334CD2}" srcOrd="4" destOrd="0" presId="urn:microsoft.com/office/officeart/2018/5/layout/CenteredIconLabelDescriptionList"/>
    <dgm:cxn modelId="{C847CD93-7606-4E37-B9D0-71635123962D}" type="presParOf" srcId="{AF1FD9D5-AAC3-46C1-ADE0-AEC3D6334CD2}" destId="{5CD93740-B453-4613-BA78-AAA1E9F828BE}" srcOrd="0" destOrd="0" presId="urn:microsoft.com/office/officeart/2018/5/layout/CenteredIconLabelDescriptionList"/>
    <dgm:cxn modelId="{7FCB88C1-46E8-42C0-AA4B-BBF754E0127E}" type="presParOf" srcId="{AF1FD9D5-AAC3-46C1-ADE0-AEC3D6334CD2}" destId="{7D195786-549D-4ACA-8B47-F4F2B1E96058}" srcOrd="1" destOrd="0" presId="urn:microsoft.com/office/officeart/2018/5/layout/CenteredIconLabelDescriptionList"/>
    <dgm:cxn modelId="{708180B4-A88A-4734-B69D-8B5094AA0EEB}" type="presParOf" srcId="{AF1FD9D5-AAC3-46C1-ADE0-AEC3D6334CD2}" destId="{264FA485-238E-4BFD-AB3E-607B9B2E4CF7}" srcOrd="2" destOrd="0" presId="urn:microsoft.com/office/officeart/2018/5/layout/CenteredIconLabelDescriptionList"/>
    <dgm:cxn modelId="{5FF8C6AE-BD48-43BF-A9D6-A2E36BA5F4E5}" type="presParOf" srcId="{AF1FD9D5-AAC3-46C1-ADE0-AEC3D6334CD2}" destId="{3EC53C7F-7F3B-41A2-8529-F55D1BF53499}" srcOrd="3" destOrd="0" presId="urn:microsoft.com/office/officeart/2018/5/layout/CenteredIconLabelDescriptionList"/>
    <dgm:cxn modelId="{2912E947-E201-4EE4-9BE1-6616A476B599}" type="presParOf" srcId="{AF1FD9D5-AAC3-46C1-ADE0-AEC3D6334CD2}" destId="{32AAB3A6-98AD-4721-8B76-ED058B92CA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5A37D-6F68-4BB5-9A52-C325D8F9AB41}">
      <dsp:nvSpPr>
        <dsp:cNvPr id="0" name=""/>
        <dsp:cNvSpPr/>
      </dsp:nvSpPr>
      <dsp:spPr>
        <a:xfrm>
          <a:off x="1076801" y="86928"/>
          <a:ext cx="1150594" cy="11505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D61B99-C922-44AE-B054-45726B824B12}">
      <dsp:nvSpPr>
        <dsp:cNvPr id="0" name=""/>
        <dsp:cNvSpPr/>
      </dsp:nvSpPr>
      <dsp:spPr>
        <a:xfrm>
          <a:off x="8393" y="1388213"/>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Sources:</a:t>
          </a:r>
          <a:endParaRPr lang="en-US" sz="2700" kern="1200" dirty="0"/>
        </a:p>
      </dsp:txBody>
      <dsp:txXfrm>
        <a:off x="8393" y="1388213"/>
        <a:ext cx="3287411" cy="493111"/>
      </dsp:txXfrm>
    </dsp:sp>
    <dsp:sp modelId="{5FFBE124-ABE7-4DE1-984E-C9A839FD4089}">
      <dsp:nvSpPr>
        <dsp:cNvPr id="0" name=""/>
        <dsp:cNvSpPr/>
      </dsp:nvSpPr>
      <dsp:spPr>
        <a:xfrm>
          <a:off x="8393" y="1951414"/>
          <a:ext cx="3287411" cy="1639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rtl="0">
            <a:lnSpc>
              <a:spcPct val="100000"/>
            </a:lnSpc>
            <a:spcBef>
              <a:spcPct val="0"/>
            </a:spcBef>
            <a:spcAft>
              <a:spcPct val="35000"/>
            </a:spcAft>
            <a:buNone/>
          </a:pPr>
          <a:r>
            <a:rPr lang="it-IT" sz="1700" kern="1200" dirty="0"/>
            <a:t>MentOS:</a:t>
          </a:r>
          <a:r>
            <a:rPr lang="it-IT" sz="1700" kern="1200" dirty="0">
              <a:solidFill>
                <a:srgbClr val="000000"/>
              </a:solidFill>
              <a:latin typeface="Calibri"/>
              <a:ea typeface="Calibri"/>
              <a:cs typeface="Calibri"/>
            </a:rPr>
            <a:t> </a:t>
          </a:r>
          <a:r>
            <a:rPr lang="it-IT" sz="1700" u="none" kern="1200" dirty="0">
              <a:latin typeface="Calibri"/>
              <a:ea typeface="Calibri"/>
              <a:cs typeface="Calibri"/>
              <a:hlinkClick xmlns:r="http://schemas.openxmlformats.org/officeDocument/2006/relationships" r:id="" action="ppaction://noaction"/>
            </a:rPr>
            <a:t>https://mentos-team.github.</a:t>
          </a:r>
          <a:r>
            <a:rPr lang="it-IT" sz="1700" u="none" kern="1200" dirty="0">
              <a:solidFill>
                <a:srgbClr val="000000"/>
              </a:solidFill>
              <a:latin typeface="Calibri"/>
              <a:ea typeface="Calibri"/>
              <a:cs typeface="Calibri"/>
              <a:hlinkClick xmlns:r="http://schemas.openxmlformats.org/officeDocument/2006/relationships" r:id="" action="ppaction://noaction"/>
            </a:rPr>
            <a:t>io/doc/doxygen/index.html</a:t>
          </a:r>
        </a:p>
        <a:p>
          <a:pPr marL="0" lvl="0" indent="0" algn="ctr" defTabSz="755650">
            <a:lnSpc>
              <a:spcPct val="100000"/>
            </a:lnSpc>
            <a:spcBef>
              <a:spcPct val="0"/>
            </a:spcBef>
            <a:spcAft>
              <a:spcPct val="35000"/>
            </a:spcAft>
            <a:buNone/>
          </a:pPr>
          <a:r>
            <a:rPr lang="it-IT" sz="1700" kern="1200" dirty="0"/>
            <a:t>Linux Kernel: “</a:t>
          </a:r>
          <a:r>
            <a:rPr lang="it-IT" sz="1700" kern="1200" dirty="0" err="1"/>
            <a:t>Understanding</a:t>
          </a:r>
          <a:r>
            <a:rPr lang="it-IT" sz="1700" kern="1200" dirty="0"/>
            <a:t> the Linux Kernel, Third Edition 3rd Edition”, M. Cesati, D. P. Bovet</a:t>
          </a:r>
          <a:endParaRPr lang="en-US" sz="1700" kern="1200" dirty="0"/>
        </a:p>
      </dsp:txBody>
      <dsp:txXfrm>
        <a:off x="8393" y="1951414"/>
        <a:ext cx="3287411" cy="1639959"/>
      </dsp:txXfrm>
    </dsp:sp>
    <dsp:sp modelId="{D056E12C-C0C6-43A5-B70D-6F013F07B5A2}">
      <dsp:nvSpPr>
        <dsp:cNvPr id="0" name=""/>
        <dsp:cNvSpPr/>
      </dsp:nvSpPr>
      <dsp:spPr>
        <a:xfrm>
          <a:off x="4939510" y="86928"/>
          <a:ext cx="1150594" cy="11505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3846A4-9C94-4128-82C8-C2146248D8FE}">
      <dsp:nvSpPr>
        <dsp:cNvPr id="0" name=""/>
        <dsp:cNvSpPr/>
      </dsp:nvSpPr>
      <dsp:spPr>
        <a:xfrm>
          <a:off x="3871101" y="1388213"/>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Credits and Thanks:</a:t>
          </a:r>
          <a:r>
            <a:rPr lang="it-IT" sz="2700" kern="1200" dirty="0">
              <a:latin typeface="Gill Sans MT" panose="020B0502020104020203"/>
            </a:rPr>
            <a:t> </a:t>
          </a:r>
          <a:endParaRPr lang="en-US" sz="2700" kern="1200" dirty="0"/>
        </a:p>
      </dsp:txBody>
      <dsp:txXfrm>
        <a:off x="3871101" y="1388213"/>
        <a:ext cx="3287411" cy="493111"/>
      </dsp:txXfrm>
    </dsp:sp>
    <dsp:sp modelId="{420765C4-FDE2-4FC0-84F0-F871DDBF974B}">
      <dsp:nvSpPr>
        <dsp:cNvPr id="0" name=""/>
        <dsp:cNvSpPr/>
      </dsp:nvSpPr>
      <dsp:spPr>
        <a:xfrm>
          <a:off x="3871101" y="1951414"/>
          <a:ext cx="3287411" cy="1639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err="1"/>
            <a:t>All</a:t>
          </a:r>
          <a:r>
            <a:rPr lang="it-IT" sz="1700" kern="1200" dirty="0"/>
            <a:t> of the </a:t>
          </a:r>
          <a:r>
            <a:rPr lang="it-IT" sz="1700" kern="1200" dirty="0">
              <a:latin typeface="Gill Sans MT" panose="020B0502020104020203"/>
            </a:rPr>
            <a:t>previous</a:t>
          </a:r>
          <a:endParaRPr lang="en-US" sz="1700" kern="1200" dirty="0" err="1"/>
        </a:p>
      </dsp:txBody>
      <dsp:txXfrm>
        <a:off x="3871101" y="1951414"/>
        <a:ext cx="3287411" cy="1639959"/>
      </dsp:txXfrm>
    </dsp:sp>
    <dsp:sp modelId="{5CD93740-B453-4613-BA78-AAA1E9F828BE}">
      <dsp:nvSpPr>
        <dsp:cNvPr id="0" name=""/>
        <dsp:cNvSpPr/>
      </dsp:nvSpPr>
      <dsp:spPr>
        <a:xfrm>
          <a:off x="8802218" y="86928"/>
          <a:ext cx="1150594" cy="11505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4FA485-238E-4BFD-AB3E-607B9B2E4CF7}">
      <dsp:nvSpPr>
        <dsp:cNvPr id="0" name=""/>
        <dsp:cNvSpPr/>
      </dsp:nvSpPr>
      <dsp:spPr>
        <a:xfrm>
          <a:off x="7733810" y="1388213"/>
          <a:ext cx="3287411" cy="49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Copyright </a:t>
          </a:r>
          <a:r>
            <a:rPr lang="it-IT" sz="2700" kern="1200" dirty="0" err="1"/>
            <a:t>Licence</a:t>
          </a:r>
          <a:r>
            <a:rPr lang="it-IT" sz="2700" kern="1200" dirty="0"/>
            <a:t>:</a:t>
          </a:r>
          <a:r>
            <a:rPr lang="it-IT" sz="2700" kern="1200" dirty="0">
              <a:latin typeface="Gill Sans MT" panose="020B0502020104020203"/>
            </a:rPr>
            <a:t> </a:t>
          </a:r>
          <a:endParaRPr lang="en-US" sz="2700" kern="1200" dirty="0">
            <a:latin typeface="Gill Sans MT" panose="020B0502020104020203"/>
          </a:endParaRPr>
        </a:p>
      </dsp:txBody>
      <dsp:txXfrm>
        <a:off x="7733810" y="1388213"/>
        <a:ext cx="3287411" cy="493111"/>
      </dsp:txXfrm>
    </dsp:sp>
    <dsp:sp modelId="{32AAB3A6-98AD-4721-8B76-ED058B92CA3F}">
      <dsp:nvSpPr>
        <dsp:cNvPr id="0" name=""/>
        <dsp:cNvSpPr/>
      </dsp:nvSpPr>
      <dsp:spPr>
        <a:xfrm>
          <a:off x="7733810" y="1951414"/>
          <a:ext cx="3287411" cy="1639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a:t>Creative Commons CC2023</a:t>
          </a:r>
          <a:endParaRPr lang="en-US" sz="1700" kern="1200" dirty="0"/>
        </a:p>
      </dsp:txBody>
      <dsp:txXfrm>
        <a:off x="7733810" y="1951414"/>
        <a:ext cx="3287411" cy="1639959"/>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B8049-E9E1-4155-BDBB-289E4CF46440}" type="datetimeFigureOut">
              <a:t>29/08/2023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B35B9-0C8D-4154-AD60-818FA0ECB19F}" type="slidenum">
              <a:t>‹N›</a:t>
            </a:fld>
            <a:endParaRPr lang="it-IT"/>
          </a:p>
        </p:txBody>
      </p:sp>
    </p:spTree>
    <p:extLst>
      <p:ext uri="{BB962C8B-B14F-4D97-AF65-F5344CB8AC3E}">
        <p14:creationId xmlns:p14="http://schemas.microsoft.com/office/powerpoint/2010/main" val="462773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9DE85E5F-4810-48A4-BB48-64D5F821BD7F}" type="slidenum">
              <a:rPr lang="it-IT" smtClean="0"/>
              <a:t>1</a:t>
            </a:fld>
            <a:endParaRPr lang="it-IT"/>
          </a:p>
        </p:txBody>
      </p:sp>
    </p:spTree>
    <p:extLst>
      <p:ext uri="{BB962C8B-B14F-4D97-AF65-F5344CB8AC3E}">
        <p14:creationId xmlns:p14="http://schemas.microsoft.com/office/powerpoint/2010/main" val="20176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23</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endParaRPr lang="de-DE"/>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29.08.2023</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186192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29.08.2023</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42446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endParaRPr lang="de-DE"/>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29.08.2023</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026842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8/29/2023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110677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726763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676066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899224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350701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118807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9076392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234117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29.08.2023</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6318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646469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14858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8/29/2023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294750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endParaRPr lang="de-DE"/>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F64A8E5F-40E5-4553-9F3C-699F1A5B8145}" type="datetimeFigureOut">
              <a:rPr lang="de-DE" smtClean="0"/>
              <a:t>29.08.2023</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57739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data 4"/>
          <p:cNvSpPr>
            <a:spLocks noGrp="1"/>
          </p:cNvSpPr>
          <p:nvPr>
            <p:ph type="dt" sz="half" idx="10"/>
          </p:nvPr>
        </p:nvSpPr>
        <p:spPr/>
        <p:txBody>
          <a:bodyPr/>
          <a:lstStyle/>
          <a:p>
            <a:fld id="{F64A8E5F-40E5-4553-9F3C-699F1A5B8145}" type="datetimeFigureOut">
              <a:rPr lang="de-DE" smtClean="0"/>
              <a:t>29.08.2023</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84089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endParaRPr lang="de-DE"/>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7" name="Segnaposto data 6"/>
          <p:cNvSpPr>
            <a:spLocks noGrp="1"/>
          </p:cNvSpPr>
          <p:nvPr>
            <p:ph type="dt" sz="half" idx="10"/>
          </p:nvPr>
        </p:nvSpPr>
        <p:spPr/>
        <p:txBody>
          <a:bodyPr/>
          <a:lstStyle/>
          <a:p>
            <a:fld id="{F64A8E5F-40E5-4553-9F3C-699F1A5B8145}" type="datetimeFigureOut">
              <a:rPr lang="de-DE" smtClean="0"/>
              <a:t>29.08.2023</a:t>
            </a:fld>
            <a:endParaRPr lang="de-DE"/>
          </a:p>
        </p:txBody>
      </p:sp>
      <p:sp>
        <p:nvSpPr>
          <p:cNvPr id="8" name="Segnaposto piè di pagina 7"/>
          <p:cNvSpPr>
            <a:spLocks noGrp="1"/>
          </p:cNvSpPr>
          <p:nvPr>
            <p:ph type="ftr" sz="quarter" idx="11"/>
          </p:nvPr>
        </p:nvSpPr>
        <p:spPr/>
        <p:txBody>
          <a:bodyPr/>
          <a:lstStyle/>
          <a:p>
            <a:endParaRPr lang="de-DE"/>
          </a:p>
        </p:txBody>
      </p:sp>
      <p:sp>
        <p:nvSpPr>
          <p:cNvPr id="9" name="Segnaposto numero diapositiva 8"/>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74798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data 2"/>
          <p:cNvSpPr>
            <a:spLocks noGrp="1"/>
          </p:cNvSpPr>
          <p:nvPr>
            <p:ph type="dt" sz="half" idx="10"/>
          </p:nvPr>
        </p:nvSpPr>
        <p:spPr/>
        <p:txBody>
          <a:bodyPr/>
          <a:lstStyle/>
          <a:p>
            <a:fld id="{F64A8E5F-40E5-4553-9F3C-699F1A5B8145}" type="datetimeFigureOut">
              <a:rPr lang="de-DE" smtClean="0"/>
              <a:t>29.08.2023</a:t>
            </a:fld>
            <a:endParaRPr lang="de-DE"/>
          </a:p>
        </p:txBody>
      </p:sp>
      <p:sp>
        <p:nvSpPr>
          <p:cNvPr id="4" name="Segnaposto piè di pagina 3"/>
          <p:cNvSpPr>
            <a:spLocks noGrp="1"/>
          </p:cNvSpPr>
          <p:nvPr>
            <p:ph type="ftr" sz="quarter" idx="11"/>
          </p:nvPr>
        </p:nvSpPr>
        <p:spPr/>
        <p:txBody>
          <a:bodyPr/>
          <a:lstStyle/>
          <a:p>
            <a:endParaRPr lang="de-DE"/>
          </a:p>
        </p:txBody>
      </p:sp>
      <p:sp>
        <p:nvSpPr>
          <p:cNvPr id="5" name="Segnaposto numero diapositiva 4"/>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317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64A8E5F-40E5-4553-9F3C-699F1A5B8145}" type="datetimeFigureOut">
              <a:rPr lang="de-DE" smtClean="0"/>
              <a:t>29.08.2023</a:t>
            </a:fld>
            <a:endParaRPr lang="de-DE"/>
          </a:p>
        </p:txBody>
      </p:sp>
      <p:sp>
        <p:nvSpPr>
          <p:cNvPr id="3" name="Segnaposto piè di pagina 2"/>
          <p:cNvSpPr>
            <a:spLocks noGrp="1"/>
          </p:cNvSpPr>
          <p:nvPr>
            <p:ph type="ftr" sz="quarter" idx="11"/>
          </p:nvPr>
        </p:nvSpPr>
        <p:spPr/>
        <p:txBody>
          <a:bodyPr/>
          <a:lstStyle/>
          <a:p>
            <a:endParaRPr lang="de-DE"/>
          </a:p>
        </p:txBody>
      </p:sp>
      <p:sp>
        <p:nvSpPr>
          <p:cNvPr id="4" name="Segnaposto numero diapositiva 3"/>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89409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29.08.2023</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36581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de-DE"/>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4A8E5F-40E5-4553-9F3C-699F1A5B8145}" type="datetimeFigureOut">
              <a:rPr lang="de-DE" smtClean="0"/>
              <a:t>29.08.2023</a:t>
            </a:fld>
            <a:endParaRPr lang="de-DE"/>
          </a:p>
        </p:txBody>
      </p:sp>
      <p:sp>
        <p:nvSpPr>
          <p:cNvPr id="6" name="Segnaposto piè di pagina 5"/>
          <p:cNvSpPr>
            <a:spLocks noGrp="1"/>
          </p:cNvSpPr>
          <p:nvPr>
            <p:ph type="ftr" sz="quarter" idx="11"/>
          </p:nvPr>
        </p:nvSpPr>
        <p:spPr/>
        <p:txBody>
          <a:bodyPr/>
          <a:lstStyle/>
          <a:p>
            <a:endParaRPr lang="de-DE"/>
          </a:p>
        </p:txBody>
      </p:sp>
      <p:sp>
        <p:nvSpPr>
          <p:cNvPr id="7" name="Segnaposto numero diapositiva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68857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endParaRPr lang="de-DE"/>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A8E5F-40E5-4553-9F3C-699F1A5B8145}" type="datetimeFigureOut">
              <a:rPr lang="de-DE" smtClean="0"/>
              <a:t>29.08.2023</a:t>
            </a:fld>
            <a:endParaRPr lang="de-DE"/>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D45B7-DFE2-4393-8D37-380FC36BF3AA}" type="slidenum">
              <a:rPr lang="de-DE" smtClean="0"/>
              <a:t>‹N›</a:t>
            </a:fld>
            <a:endParaRPr lang="de-DE"/>
          </a:p>
        </p:txBody>
      </p:sp>
    </p:spTree>
    <p:extLst>
      <p:ext uri="{BB962C8B-B14F-4D97-AF65-F5344CB8AC3E}">
        <p14:creationId xmlns:p14="http://schemas.microsoft.com/office/powerpoint/2010/main" val="1801931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8/29/2023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585925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mailto:Mattia.oliva@studenti.polito.it" TargetMode="External"/><Relationship Id="rId4" Type="http://schemas.openxmlformats.org/officeDocument/2006/relationships/hyperlink" Target="mailto:Endri.sefa@studenti.polito.i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85" name="Rectangle 68">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4480665" y="336766"/>
            <a:ext cx="7538562" cy="6245390"/>
          </a:xfrm>
        </p:spPr>
        <p:txBody>
          <a:bodyPr rtlCol="0" anchor="ctr">
            <a:normAutofit/>
          </a:bodyPr>
          <a:lstStyle/>
          <a:p>
            <a:pPr algn="ctr">
              <a:lnSpc>
                <a:spcPct val="90000"/>
              </a:lnSpc>
            </a:pPr>
            <a:r>
              <a:rPr lang="it-IT" sz="1800" dirty="0">
                <a:solidFill>
                  <a:schemeClr val="bg1"/>
                </a:solidFill>
                <a:ea typeface="+mj-lt"/>
                <a:cs typeface="+mj-lt"/>
              </a:rPr>
              <a:t>Implementazione </a:t>
            </a:r>
            <a:br>
              <a:rPr lang="it-IT" sz="1800" dirty="0">
                <a:ea typeface="+mj-lt"/>
                <a:cs typeface="+mj-lt"/>
              </a:rPr>
            </a:br>
            <a:r>
              <a:rPr lang="it-IT" sz="1800" dirty="0">
                <a:solidFill>
                  <a:schemeClr val="bg1"/>
                </a:solidFill>
                <a:ea typeface="+mj-lt"/>
                <a:cs typeface="+mj-lt"/>
              </a:rPr>
              <a:t>di  vari</a:t>
            </a:r>
            <a:br>
              <a:rPr lang="it-IT" sz="1800" dirty="0">
                <a:solidFill>
                  <a:schemeClr val="bg1"/>
                </a:solidFill>
                <a:ea typeface="+mj-lt"/>
                <a:cs typeface="+mj-lt"/>
              </a:rPr>
            </a:br>
            <a:r>
              <a:rPr lang="it-IT" sz="6000" dirty="0">
                <a:solidFill>
                  <a:schemeClr val="bg1"/>
                </a:solidFill>
                <a:ea typeface="+mj-lt"/>
                <a:cs typeface="+mj-lt"/>
              </a:rPr>
              <a:t>ALGORITMI </a:t>
            </a:r>
            <a:br>
              <a:rPr lang="it-IT" sz="6000" dirty="0">
                <a:solidFill>
                  <a:schemeClr val="bg1"/>
                </a:solidFill>
                <a:ea typeface="+mj-lt"/>
                <a:cs typeface="+mj-lt"/>
              </a:rPr>
            </a:br>
            <a:r>
              <a:rPr lang="it-IT" sz="6000" dirty="0">
                <a:solidFill>
                  <a:schemeClr val="bg1"/>
                </a:solidFill>
                <a:ea typeface="+mj-lt"/>
                <a:cs typeface="+mj-lt"/>
              </a:rPr>
              <a:t>DI </a:t>
            </a:r>
            <a:br>
              <a:rPr lang="it-IT" sz="6000" dirty="0">
                <a:solidFill>
                  <a:schemeClr val="bg1"/>
                </a:solidFill>
                <a:ea typeface="+mj-lt"/>
                <a:cs typeface="+mj-lt"/>
              </a:rPr>
            </a:br>
            <a:r>
              <a:rPr lang="it-IT" sz="6000" dirty="0">
                <a:solidFill>
                  <a:schemeClr val="bg1"/>
                </a:solidFill>
                <a:ea typeface="+mj-lt"/>
                <a:cs typeface="+mj-lt"/>
              </a:rPr>
              <a:t>SCHEDULING</a:t>
            </a:r>
            <a:br>
              <a:rPr lang="it-IT" sz="1800" dirty="0">
                <a:ea typeface="+mj-lt"/>
                <a:cs typeface="+mj-lt"/>
              </a:rPr>
            </a:br>
            <a:r>
              <a:rPr lang="it-IT" sz="1800" dirty="0">
                <a:solidFill>
                  <a:schemeClr val="bg1"/>
                </a:solidFill>
                <a:ea typeface="+mj-lt"/>
                <a:cs typeface="+mj-lt"/>
              </a:rPr>
              <a:t>in</a:t>
            </a:r>
            <a:br>
              <a:rPr lang="it-IT" sz="6000" dirty="0">
                <a:ea typeface="+mj-lt"/>
                <a:cs typeface="+mj-lt"/>
              </a:rPr>
            </a:br>
            <a:r>
              <a:rPr lang="it-IT" sz="6000" dirty="0" err="1">
                <a:solidFill>
                  <a:schemeClr val="bg1"/>
                </a:solidFill>
                <a:ea typeface="+mj-lt"/>
                <a:cs typeface="+mj-lt"/>
              </a:rPr>
              <a:t>M</a:t>
            </a:r>
            <a:r>
              <a:rPr lang="it-IT" sz="4800" dirty="0" err="1">
                <a:solidFill>
                  <a:schemeClr val="bg1"/>
                </a:solidFill>
              </a:rPr>
              <a:t>ent</a:t>
            </a:r>
            <a:r>
              <a:rPr lang="it-IT" sz="6000" dirty="0" err="1">
                <a:solidFill>
                  <a:schemeClr val="bg1"/>
                </a:solidFill>
              </a:rPr>
              <a:t>os</a:t>
            </a:r>
          </a:p>
          <a:p>
            <a:pPr>
              <a:lnSpc>
                <a:spcPct val="90000"/>
              </a:lnSpc>
            </a:pPr>
            <a:endParaRPr lang="it-IT" sz="5600">
              <a:solidFill>
                <a:schemeClr val="tx2"/>
              </a:solidFill>
            </a:endParaRPr>
          </a:p>
        </p:txBody>
      </p:sp>
      <p:sp>
        <p:nvSpPr>
          <p:cNvPr id="86" name="Rectangle 70">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 name="Sottotitolo 2"/>
          <p:cNvSpPr>
            <a:spLocks noGrp="1"/>
          </p:cNvSpPr>
          <p:nvPr>
            <p:ph type="subTitle" idx="1"/>
          </p:nvPr>
        </p:nvSpPr>
        <p:spPr>
          <a:xfrm>
            <a:off x="619585" y="609812"/>
            <a:ext cx="3375706" cy="4810760"/>
          </a:xfrm>
        </p:spPr>
        <p:txBody>
          <a:bodyPr rtlCol="0" anchor="ctr">
            <a:normAutofit/>
          </a:bodyPr>
          <a:lstStyle/>
          <a:p>
            <a:pPr algn="ctr"/>
            <a:r>
              <a:rPr lang="it-IT" sz="2400">
                <a:ea typeface="+mn-lt"/>
                <a:cs typeface="+mn-lt"/>
              </a:rPr>
              <a:t>Programmazione di Sistema</a:t>
            </a:r>
            <a:endParaRPr lang="it-IT" sz="2400"/>
          </a:p>
          <a:p>
            <a:pPr algn="ctr"/>
            <a:r>
              <a:rPr lang="it-IT" sz="2400" err="1">
                <a:ea typeface="+mn-lt"/>
                <a:cs typeface="+mn-lt"/>
              </a:rPr>
              <a:t>a.a</a:t>
            </a:r>
            <a:r>
              <a:rPr lang="it-IT" sz="2400">
                <a:ea typeface="+mn-lt"/>
                <a:cs typeface="+mn-lt"/>
              </a:rPr>
              <a:t>. 2022/2023</a:t>
            </a:r>
            <a:endParaRPr lang="it-IT" sz="2400"/>
          </a:p>
          <a:p>
            <a:pPr algn="ctr"/>
            <a:endParaRPr lang="it-IT" sz="2400"/>
          </a:p>
          <a:p>
            <a:pPr algn="ctr"/>
            <a:endParaRPr lang="it-IT" sz="2400">
              <a:ea typeface="+mn-lt"/>
              <a:cs typeface="+mn-lt"/>
            </a:endParaRPr>
          </a:p>
          <a:p>
            <a:pPr algn="ctr"/>
            <a:r>
              <a:rPr lang="it-IT" sz="2400">
                <a:ea typeface="+mn-lt"/>
                <a:cs typeface="+mn-lt"/>
              </a:rPr>
              <a:t>s308786 Oliva Mattia</a:t>
            </a:r>
            <a:endParaRPr lang="it-IT" sz="2400"/>
          </a:p>
          <a:p>
            <a:pPr algn="ctr"/>
            <a:r>
              <a:rPr lang="it-IT" sz="2400">
                <a:ea typeface="+mn-lt"/>
                <a:cs typeface="+mn-lt"/>
              </a:rPr>
              <a:t>s319103 </a:t>
            </a:r>
            <a:r>
              <a:rPr lang="it-IT" sz="2400" err="1">
                <a:ea typeface="+mn-lt"/>
                <a:cs typeface="+mn-lt"/>
              </a:rPr>
              <a:t>Sefa</a:t>
            </a:r>
            <a:r>
              <a:rPr lang="it-IT" sz="2400">
                <a:ea typeface="+mn-lt"/>
                <a:cs typeface="+mn-lt"/>
              </a:rPr>
              <a:t> </a:t>
            </a:r>
            <a:r>
              <a:rPr lang="it-IT" sz="2400" err="1">
                <a:ea typeface="+mn-lt"/>
                <a:cs typeface="+mn-lt"/>
              </a:rPr>
              <a:t>Endri</a:t>
            </a:r>
            <a:endParaRPr lang="it-IT" sz="2400"/>
          </a:p>
        </p:txBody>
      </p:sp>
      <p:pic>
        <p:nvPicPr>
          <p:cNvPr id="13" name="Immagine 12" descr="Immagine che contiene Elementi grafici, Carattere, grafica, logo&#10;&#10;Descrizione generata automaticamente">
            <a:extLst>
              <a:ext uri="{FF2B5EF4-FFF2-40B4-BE49-F238E27FC236}">
                <a16:creationId xmlns:a16="http://schemas.microsoft.com/office/drawing/2014/main" id="{CE2CC4AF-E29E-743C-C262-6F20B7031CC5}"/>
              </a:ext>
            </a:extLst>
          </p:cNvPr>
          <p:cNvPicPr>
            <a:picLocks noChangeAspect="1"/>
          </p:cNvPicPr>
          <p:nvPr/>
        </p:nvPicPr>
        <p:blipFill>
          <a:blip r:embed="rId4"/>
          <a:stretch>
            <a:fillRect/>
          </a:stretch>
        </p:blipFill>
        <p:spPr>
          <a:xfrm>
            <a:off x="931079" y="5070136"/>
            <a:ext cx="2743200" cy="1219200"/>
          </a:xfrm>
          <a:prstGeom prst="rect">
            <a:avLst/>
          </a:prstGeom>
        </p:spPr>
      </p:pic>
    </p:spTree>
    <p:extLst>
      <p:ext uri="{BB962C8B-B14F-4D97-AF65-F5344CB8AC3E}">
        <p14:creationId xmlns:p14="http://schemas.microsoft.com/office/powerpoint/2010/main" val="497321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 schermata, Carattere&#10;&#10;Descrizione generata automaticamente">
            <a:extLst>
              <a:ext uri="{FF2B5EF4-FFF2-40B4-BE49-F238E27FC236}">
                <a16:creationId xmlns:a16="http://schemas.microsoft.com/office/drawing/2014/main" id="{92A062D2-98E8-DA15-B255-8D0E167C84E6}"/>
              </a:ext>
            </a:extLst>
          </p:cNvPr>
          <p:cNvPicPr>
            <a:picLocks noChangeAspect="1"/>
          </p:cNvPicPr>
          <p:nvPr/>
        </p:nvPicPr>
        <p:blipFill>
          <a:blip r:embed="rId2"/>
          <a:stretch>
            <a:fillRect/>
          </a:stretch>
        </p:blipFill>
        <p:spPr>
          <a:xfrm>
            <a:off x="478971" y="766948"/>
            <a:ext cx="5725885" cy="1535874"/>
          </a:xfrm>
          <a:prstGeom prst="rect">
            <a:avLst/>
          </a:prstGeom>
        </p:spPr>
      </p:pic>
      <p:pic>
        <p:nvPicPr>
          <p:cNvPr id="6" name="Immagine 5" descr="Immagine che contiene testo, schermata, Carattere&#10;&#10;Descrizione generata automaticamente">
            <a:extLst>
              <a:ext uri="{FF2B5EF4-FFF2-40B4-BE49-F238E27FC236}">
                <a16:creationId xmlns:a16="http://schemas.microsoft.com/office/drawing/2014/main" id="{4971D3A5-CEF0-DD6F-08B4-C468C919210A}"/>
              </a:ext>
            </a:extLst>
          </p:cNvPr>
          <p:cNvPicPr>
            <a:picLocks noChangeAspect="1"/>
          </p:cNvPicPr>
          <p:nvPr/>
        </p:nvPicPr>
        <p:blipFill>
          <a:blip r:embed="rId3"/>
          <a:stretch>
            <a:fillRect/>
          </a:stretch>
        </p:blipFill>
        <p:spPr>
          <a:xfrm>
            <a:off x="478971" y="2657148"/>
            <a:ext cx="5475514" cy="1543703"/>
          </a:xfrm>
          <a:prstGeom prst="rect">
            <a:avLst/>
          </a:prstGeom>
        </p:spPr>
      </p:pic>
      <p:sp>
        <p:nvSpPr>
          <p:cNvPr id="8" name="Segnaposto contenuto 2">
            <a:extLst>
              <a:ext uri="{FF2B5EF4-FFF2-40B4-BE49-F238E27FC236}">
                <a16:creationId xmlns:a16="http://schemas.microsoft.com/office/drawing/2014/main" id="{E68B8934-7797-1636-272A-D3512A072AE7}"/>
              </a:ext>
            </a:extLst>
          </p:cNvPr>
          <p:cNvSpPr txBox="1">
            <a:spLocks/>
          </p:cNvSpPr>
          <p:nvPr/>
        </p:nvSpPr>
        <p:spPr>
          <a:xfrm>
            <a:off x="6251253" y="769262"/>
            <a:ext cx="5695615" cy="164127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La lettura della priorità della task in esame. Il dato è contenuto nel campo </a:t>
            </a:r>
            <a:r>
              <a:rPr lang="it-IT" sz="2200" i="1" dirty="0" err="1"/>
              <a:t>prio</a:t>
            </a:r>
            <a:r>
              <a:rPr lang="it-IT" sz="2200" dirty="0"/>
              <a:t> della </a:t>
            </a:r>
            <a:r>
              <a:rPr lang="it-IT" sz="2200" dirty="0" err="1"/>
              <a:t>struct</a:t>
            </a:r>
            <a:r>
              <a:rPr lang="it-IT" sz="2200" dirty="0"/>
              <a:t> </a:t>
            </a:r>
            <a:r>
              <a:rPr lang="it-IT" sz="2200" i="1" dirty="0"/>
              <a:t>se</a:t>
            </a:r>
            <a:r>
              <a:rPr lang="it-IT" sz="2200" dirty="0"/>
              <a:t>, a sua volta attributo della task.</a:t>
            </a:r>
          </a:p>
        </p:txBody>
      </p:sp>
      <p:sp>
        <p:nvSpPr>
          <p:cNvPr id="9" name="Segnaposto contenuto 2">
            <a:extLst>
              <a:ext uri="{FF2B5EF4-FFF2-40B4-BE49-F238E27FC236}">
                <a16:creationId xmlns:a16="http://schemas.microsoft.com/office/drawing/2014/main" id="{20DF6EB6-F0EB-D60C-05F2-3D87252DE312}"/>
              </a:ext>
            </a:extLst>
          </p:cNvPr>
          <p:cNvSpPr txBox="1">
            <a:spLocks/>
          </p:cNvSpPr>
          <p:nvPr/>
        </p:nvSpPr>
        <p:spPr>
          <a:xfrm>
            <a:off x="6251253" y="2652490"/>
            <a:ext cx="5695615" cy="164127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La strategia adottata per la selezione delle task. La condizione '&lt;=' assicura che in caso di parità prenderemo l'altro processo invece di quello corrente. </a:t>
            </a:r>
          </a:p>
        </p:txBody>
      </p:sp>
      <p:sp>
        <p:nvSpPr>
          <p:cNvPr id="10" name="Segnaposto contenuto 2">
            <a:extLst>
              <a:ext uri="{FF2B5EF4-FFF2-40B4-BE49-F238E27FC236}">
                <a16:creationId xmlns:a16="http://schemas.microsoft.com/office/drawing/2014/main" id="{923E43C3-B660-4700-8EF8-0796F140A137}"/>
              </a:ext>
            </a:extLst>
          </p:cNvPr>
          <p:cNvSpPr txBox="1">
            <a:spLocks/>
          </p:cNvSpPr>
          <p:nvPr/>
        </p:nvSpPr>
        <p:spPr>
          <a:xfrm>
            <a:off x="481824" y="4644575"/>
            <a:ext cx="11269100" cy="164127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Per vedere il codice per intero (salvo queste parti mancanti nell'originale) si faccia riferimento alle slide sulla gestione dei processi precedentemente citate.</a:t>
            </a:r>
          </a:p>
        </p:txBody>
      </p:sp>
    </p:spTree>
    <p:extLst>
      <p:ext uri="{BB962C8B-B14F-4D97-AF65-F5344CB8AC3E}">
        <p14:creationId xmlns:p14="http://schemas.microsoft.com/office/powerpoint/2010/main" val="2867469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008B22-A06A-8AB1-281A-7C1E94FF0532}"/>
              </a:ext>
            </a:extLst>
          </p:cNvPr>
          <p:cNvSpPr>
            <a:spLocks noGrp="1"/>
          </p:cNvSpPr>
          <p:nvPr>
            <p:ph type="title"/>
          </p:nvPr>
        </p:nvSpPr>
        <p:spPr/>
        <p:txBody>
          <a:bodyPr/>
          <a:lstStyle/>
          <a:p>
            <a:pPr marL="324485" lvl="1">
              <a:spcBef>
                <a:spcPct val="20000"/>
              </a:spcBef>
              <a:spcAft>
                <a:spcPts val="600"/>
              </a:spcAft>
            </a:pPr>
            <a:endParaRPr lang="it-IT" sz="2000" dirty="0">
              <a:solidFill>
                <a:srgbClr val="3D3D3D"/>
              </a:solidFill>
            </a:endParaRPr>
          </a:p>
          <a:p>
            <a:r>
              <a:rPr lang="it-IT" dirty="0" err="1"/>
              <a:t>Completely</a:t>
            </a:r>
            <a:r>
              <a:rPr lang="it-IT" dirty="0"/>
              <a:t> Fair scheduling</a:t>
            </a:r>
          </a:p>
        </p:txBody>
      </p:sp>
      <p:sp>
        <p:nvSpPr>
          <p:cNvPr id="3" name="Segnaposto contenuto 2">
            <a:extLst>
              <a:ext uri="{FF2B5EF4-FFF2-40B4-BE49-F238E27FC236}">
                <a16:creationId xmlns:a16="http://schemas.microsoft.com/office/drawing/2014/main" id="{1BB01A5D-9202-28B6-0CF4-518576F2EFF5}"/>
              </a:ext>
            </a:extLst>
          </p:cNvPr>
          <p:cNvSpPr>
            <a:spLocks noGrp="1"/>
          </p:cNvSpPr>
          <p:nvPr>
            <p:ph idx="1"/>
          </p:nvPr>
        </p:nvSpPr>
        <p:spPr>
          <a:xfrm>
            <a:off x="581192" y="1897467"/>
            <a:ext cx="11029615" cy="4570931"/>
          </a:xfrm>
        </p:spPr>
        <p:txBody>
          <a:bodyPr vert="horz" lIns="91440" tIns="45720" rIns="91440" bIns="45720" rtlCol="0" anchor="t">
            <a:noAutofit/>
          </a:bodyPr>
          <a:lstStyle/>
          <a:p>
            <a:pPr marL="305435" indent="-305435"/>
            <a:r>
              <a:rPr lang="it-IT" sz="2400" dirty="0"/>
              <a:t>Similmente al PF, anche il CFS si trova quasi completamente implementato nel codice di </a:t>
            </a:r>
            <a:r>
              <a:rPr lang="it-IT" sz="2400" dirty="0" err="1"/>
              <a:t>MentOS</a:t>
            </a:r>
            <a:r>
              <a:rPr lang="it-IT" sz="2400" dirty="0"/>
              <a:t> di base. Alla funzione in sé mancavano le stesse parti di PF (salvo dover leggere il </a:t>
            </a:r>
            <a:r>
              <a:rPr lang="it-IT" sz="2400" i="1" dirty="0" err="1"/>
              <a:t>vruntime</a:t>
            </a:r>
            <a:r>
              <a:rPr lang="it-IT" sz="2400" i="1" dirty="0"/>
              <a:t> </a:t>
            </a:r>
            <a:r>
              <a:rPr lang="it-IT" sz="2400" dirty="0"/>
              <a:t>invece della priorità).</a:t>
            </a:r>
          </a:p>
          <a:p>
            <a:pPr marL="305435" indent="-305435"/>
            <a:r>
              <a:rPr lang="it-IT" sz="2400" dirty="0"/>
              <a:t>L'algoritmo CFS prevede una funzione supplementare con il compito di aggiornare i pesi delle task (ovvero i </a:t>
            </a:r>
            <a:r>
              <a:rPr lang="it-IT" sz="2400" dirty="0" err="1"/>
              <a:t>vruntime</a:t>
            </a:r>
            <a:r>
              <a:rPr lang="it-IT" sz="2400" dirty="0"/>
              <a:t>).  Anche questa funzione presentava già uno "scheletro", seppur meno completo della funzione di scheduling stessa.</a:t>
            </a:r>
          </a:p>
          <a:p>
            <a:pPr marL="305435" indent="-305435"/>
            <a:r>
              <a:rPr lang="it-IT" sz="2400" dirty="0"/>
              <a:t>La funzione di scheduling </a:t>
            </a:r>
            <a:r>
              <a:rPr lang="it-IT" sz="2400" i="1" dirty="0"/>
              <a:t>__</a:t>
            </a:r>
            <a:r>
              <a:rPr lang="it-IT" sz="2400" i="1" dirty="0" err="1"/>
              <a:t>scheduler_cfs</a:t>
            </a:r>
            <a:r>
              <a:rPr lang="it-IT" sz="2400" dirty="0"/>
              <a:t> prende come parametri i medesimi visti per la PF e restituisce sempre la nuova task scelta.</a:t>
            </a:r>
          </a:p>
          <a:p>
            <a:pPr marL="305435" indent="-305435"/>
            <a:r>
              <a:rPr lang="it-IT" sz="2400" dirty="0"/>
              <a:t>La funzione di aggiornamento dei pesi, </a:t>
            </a:r>
            <a:r>
              <a:rPr lang="it-IT" sz="2400" i="1" dirty="0">
                <a:ea typeface="+mn-lt"/>
                <a:cs typeface="+mn-lt"/>
              </a:rPr>
              <a:t>__</a:t>
            </a:r>
            <a:r>
              <a:rPr lang="it-IT" sz="2400" i="1" dirty="0" err="1">
                <a:ea typeface="+mn-lt"/>
                <a:cs typeface="+mn-lt"/>
              </a:rPr>
              <a:t>update_task_statistics</a:t>
            </a:r>
            <a:r>
              <a:rPr lang="it-IT" sz="2400" dirty="0">
                <a:ea typeface="+mn-lt"/>
                <a:cs typeface="+mn-lt"/>
              </a:rPr>
              <a:t>, prende come parametro solo la task corrente, e viene invocata dalla </a:t>
            </a:r>
            <a:r>
              <a:rPr lang="it-IT" sz="2400" i="1" dirty="0" err="1">
                <a:ea typeface="+mn-lt"/>
                <a:cs typeface="+mn-lt"/>
              </a:rPr>
              <a:t>scheduler_pick_next_task</a:t>
            </a:r>
            <a:r>
              <a:rPr lang="it-IT" sz="2400" i="1" dirty="0">
                <a:ea typeface="+mn-lt"/>
                <a:cs typeface="+mn-lt"/>
              </a:rPr>
              <a:t> </a:t>
            </a:r>
            <a:r>
              <a:rPr lang="it-IT" sz="2400" dirty="0">
                <a:ea typeface="+mn-lt"/>
                <a:cs typeface="+mn-lt"/>
              </a:rPr>
              <a:t>prima della chiamata alla funzione di scheduling.</a:t>
            </a:r>
            <a:endParaRPr lang="it-IT" sz="2400" dirty="0"/>
          </a:p>
        </p:txBody>
      </p:sp>
    </p:spTree>
    <p:extLst>
      <p:ext uri="{BB962C8B-B14F-4D97-AF65-F5344CB8AC3E}">
        <p14:creationId xmlns:p14="http://schemas.microsoft.com/office/powerpoint/2010/main" val="3495689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69AF1F9E-710F-9CD0-79C4-70FC32291B1C}"/>
              </a:ext>
            </a:extLst>
          </p:cNvPr>
          <p:cNvSpPr txBox="1">
            <a:spLocks/>
          </p:cNvSpPr>
          <p:nvPr/>
        </p:nvSpPr>
        <p:spPr>
          <a:xfrm>
            <a:off x="581192" y="885095"/>
            <a:ext cx="11029615" cy="580101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L'implementazione della funzione in se è molto semplice, si tratta in patica sempre di scorrere la lista di task in attesa, saltando quelle periodiche a seconda del valore del parametro booleano passato alla funzione, e scegliere la prossima task come quella con </a:t>
            </a:r>
            <a:r>
              <a:rPr lang="it-IT" sz="2400" i="1" dirty="0" err="1"/>
              <a:t>vruntime</a:t>
            </a:r>
            <a:r>
              <a:rPr lang="it-IT" sz="2400" dirty="0"/>
              <a:t> minimo (invece di confrontarne la priorità). Il fatto che il </a:t>
            </a:r>
            <a:r>
              <a:rPr lang="it-IT" sz="2400" i="1" dirty="0" err="1"/>
              <a:t>vruntime</a:t>
            </a:r>
            <a:r>
              <a:rPr lang="it-IT" sz="2400" dirty="0"/>
              <a:t> cambi dinamicamente e indipendentemente rispetto agli altri ci assicura che una task non possa rimanere troppo a lungo in possesso della </a:t>
            </a:r>
            <a:r>
              <a:rPr lang="it-IT" sz="2400" dirty="0" err="1"/>
              <a:t>cpu</a:t>
            </a:r>
            <a:r>
              <a:rPr lang="it-IT" sz="2400" dirty="0"/>
              <a:t>.</a:t>
            </a:r>
          </a:p>
          <a:p>
            <a:pPr marL="305435" indent="-305435"/>
            <a:endParaRPr lang="it-IT" sz="2400" dirty="0"/>
          </a:p>
        </p:txBody>
      </p:sp>
      <p:pic>
        <p:nvPicPr>
          <p:cNvPr id="7" name="Immagine 6" descr="Immagine che contiene testo, schermata, Carattere&#10;&#10;Descrizione generata automaticamente">
            <a:extLst>
              <a:ext uri="{FF2B5EF4-FFF2-40B4-BE49-F238E27FC236}">
                <a16:creationId xmlns:a16="http://schemas.microsoft.com/office/drawing/2014/main" id="{8D005339-EE34-4202-33BF-7C1473901A65}"/>
              </a:ext>
            </a:extLst>
          </p:cNvPr>
          <p:cNvPicPr>
            <a:picLocks noChangeAspect="1"/>
          </p:cNvPicPr>
          <p:nvPr/>
        </p:nvPicPr>
        <p:blipFill>
          <a:blip r:embed="rId2"/>
          <a:stretch>
            <a:fillRect/>
          </a:stretch>
        </p:blipFill>
        <p:spPr>
          <a:xfrm>
            <a:off x="2797628" y="3425420"/>
            <a:ext cx="6607628" cy="2467330"/>
          </a:xfrm>
          <a:prstGeom prst="rect">
            <a:avLst/>
          </a:prstGeom>
        </p:spPr>
      </p:pic>
    </p:spTree>
    <p:extLst>
      <p:ext uri="{BB962C8B-B14F-4D97-AF65-F5344CB8AC3E}">
        <p14:creationId xmlns:p14="http://schemas.microsoft.com/office/powerpoint/2010/main" val="821836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69AF1F9E-710F-9CD0-79C4-70FC32291B1C}"/>
              </a:ext>
            </a:extLst>
          </p:cNvPr>
          <p:cNvSpPr txBox="1">
            <a:spLocks/>
          </p:cNvSpPr>
          <p:nvPr/>
        </p:nvSpPr>
        <p:spPr>
          <a:xfrm>
            <a:off x="5828106" y="798009"/>
            <a:ext cx="6000415" cy="580101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t-IT" sz="2200" dirty="0"/>
              <a:t>Più interessante è l'implementazione della funzione di aggiornamento del </a:t>
            </a:r>
            <a:r>
              <a:rPr lang="it-IT" sz="2200" i="1" dirty="0" err="1"/>
              <a:t>vruntime</a:t>
            </a:r>
            <a:r>
              <a:rPr lang="it-IT" sz="2200" dirty="0"/>
              <a:t> di una task. </a:t>
            </a:r>
            <a:endParaRPr lang="it-IT" sz="2200" i="1" dirty="0"/>
          </a:p>
          <a:p>
            <a:pPr marL="457200" indent="-457200">
              <a:buAutoNum type="arabicPeriod"/>
            </a:pPr>
            <a:r>
              <a:rPr lang="it-IT" sz="2200" dirty="0"/>
              <a:t>Per prima cosa si calcola il </a:t>
            </a:r>
            <a:r>
              <a:rPr lang="it-IT" sz="2200" i="1" dirty="0" err="1"/>
              <a:t>delta_exec</a:t>
            </a:r>
            <a:r>
              <a:rPr lang="it-IT" sz="2200" i="1" dirty="0"/>
              <a:t> </a:t>
            </a:r>
            <a:r>
              <a:rPr lang="it-IT" sz="2200" dirty="0"/>
              <a:t>(salvato nel campo </a:t>
            </a:r>
            <a:r>
              <a:rPr lang="it-IT" sz="2200" i="1" dirty="0" err="1"/>
              <a:t>exec_runtime</a:t>
            </a:r>
            <a:r>
              <a:rPr lang="it-IT" sz="2200" dirty="0"/>
              <a:t> della </a:t>
            </a:r>
            <a:r>
              <a:rPr lang="it-IT" sz="2200" i="1" dirty="0"/>
              <a:t>se</a:t>
            </a:r>
            <a:r>
              <a:rPr lang="it-IT" sz="2200" dirty="0"/>
              <a:t>) come differenza tra adesso ed il tempo d'inizio dell'esecuzione;</a:t>
            </a:r>
            <a:endParaRPr lang="it-IT" sz="2200" i="1" dirty="0"/>
          </a:p>
          <a:p>
            <a:pPr marL="457200" indent="-457200">
              <a:buAutoNum type="arabicPeriod"/>
            </a:pPr>
            <a:r>
              <a:rPr lang="it-IT" sz="2200" dirty="0"/>
              <a:t>A questo punto si calcola il peso della task usando una tabella che correla priorità e peso, e in caso questo peso non corrispondesse al carico di default (NICE_0_LOAD) si scala il </a:t>
            </a:r>
            <a:r>
              <a:rPr lang="it-IT" sz="2200" i="1" dirty="0" err="1"/>
              <a:t>delta_exec</a:t>
            </a:r>
            <a:r>
              <a:rPr lang="it-IT" sz="2200" dirty="0"/>
              <a:t> della task; </a:t>
            </a:r>
          </a:p>
          <a:p>
            <a:pPr marL="457200" indent="-457200">
              <a:buAutoNum type="arabicPeriod"/>
            </a:pPr>
            <a:r>
              <a:rPr lang="it-IT" sz="2200" dirty="0"/>
              <a:t>A questo punto si aggiorna il </a:t>
            </a:r>
            <a:r>
              <a:rPr lang="it-IT" sz="2200" i="1" dirty="0" err="1"/>
              <a:t>vruntime</a:t>
            </a:r>
            <a:r>
              <a:rPr lang="it-IT" sz="2200" dirty="0"/>
              <a:t> della task aggiungendovi il </a:t>
            </a:r>
            <a:r>
              <a:rPr lang="it-IT" sz="2200" i="1" dirty="0" err="1"/>
              <a:t>delta_exec</a:t>
            </a:r>
            <a:r>
              <a:rPr lang="it-IT" sz="2200" i="1" dirty="0"/>
              <a:t>.</a:t>
            </a:r>
          </a:p>
          <a:p>
            <a:pPr marL="305435" indent="-305435"/>
            <a:endParaRPr lang="it-IT" sz="2400" dirty="0"/>
          </a:p>
        </p:txBody>
      </p:sp>
      <p:pic>
        <p:nvPicPr>
          <p:cNvPr id="2" name="Immagine 1" descr="Immagine che contiene testo, schermata, Carattere&#10;&#10;Descrizione generata automaticamente">
            <a:extLst>
              <a:ext uri="{FF2B5EF4-FFF2-40B4-BE49-F238E27FC236}">
                <a16:creationId xmlns:a16="http://schemas.microsoft.com/office/drawing/2014/main" id="{2B940B59-340A-6D52-24F5-0B260026C976}"/>
              </a:ext>
            </a:extLst>
          </p:cNvPr>
          <p:cNvPicPr>
            <a:picLocks noChangeAspect="1"/>
          </p:cNvPicPr>
          <p:nvPr/>
        </p:nvPicPr>
        <p:blipFill>
          <a:blip r:embed="rId2"/>
          <a:stretch>
            <a:fillRect/>
          </a:stretch>
        </p:blipFill>
        <p:spPr>
          <a:xfrm>
            <a:off x="576943" y="667701"/>
            <a:ext cx="5138057" cy="5696769"/>
          </a:xfrm>
          <a:prstGeom prst="rect">
            <a:avLst/>
          </a:prstGeom>
        </p:spPr>
      </p:pic>
    </p:spTree>
    <p:extLst>
      <p:ext uri="{BB962C8B-B14F-4D97-AF65-F5344CB8AC3E}">
        <p14:creationId xmlns:p14="http://schemas.microsoft.com/office/powerpoint/2010/main" val="1922329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D7786F-95CF-064B-25E0-C5EDAD36C858}"/>
              </a:ext>
            </a:extLst>
          </p:cNvPr>
          <p:cNvSpPr>
            <a:spLocks noGrp="1"/>
          </p:cNvSpPr>
          <p:nvPr>
            <p:ph type="title"/>
          </p:nvPr>
        </p:nvSpPr>
        <p:spPr/>
        <p:txBody>
          <a:bodyPr/>
          <a:lstStyle/>
          <a:p>
            <a:r>
              <a:rPr lang="it-IT" dirty="0"/>
              <a:t>RATE MONOTONIC</a:t>
            </a:r>
          </a:p>
        </p:txBody>
      </p:sp>
      <p:sp>
        <p:nvSpPr>
          <p:cNvPr id="3" name="Segnaposto contenuto 2">
            <a:extLst>
              <a:ext uri="{FF2B5EF4-FFF2-40B4-BE49-F238E27FC236}">
                <a16:creationId xmlns:a16="http://schemas.microsoft.com/office/drawing/2014/main" id="{F8DC3F15-F6CC-A179-C233-6725246B8AA8}"/>
              </a:ext>
            </a:extLst>
          </p:cNvPr>
          <p:cNvSpPr>
            <a:spLocks noGrp="1"/>
          </p:cNvSpPr>
          <p:nvPr>
            <p:ph idx="1"/>
          </p:nvPr>
        </p:nvSpPr>
        <p:spPr>
          <a:xfrm>
            <a:off x="581192" y="1962782"/>
            <a:ext cx="11029615" cy="4679788"/>
          </a:xfrm>
        </p:spPr>
        <p:txBody>
          <a:bodyPr vert="horz" lIns="91440" tIns="45720" rIns="91440" bIns="45720" rtlCol="0" anchor="t">
            <a:normAutofit/>
          </a:bodyPr>
          <a:lstStyle/>
          <a:p>
            <a:pPr marL="305435" indent="-305435"/>
            <a:r>
              <a:rPr lang="it-IT" sz="2200" dirty="0"/>
              <a:t>Il </a:t>
            </a:r>
            <a:r>
              <a:rPr lang="it-IT" sz="2200" i="1" dirty="0"/>
              <a:t>rate </a:t>
            </a:r>
            <a:r>
              <a:rPr lang="it-IT" sz="2200" i="1" dirty="0" err="1"/>
              <a:t>monotonic</a:t>
            </a:r>
            <a:r>
              <a:rPr lang="it-IT" sz="2200" dirty="0"/>
              <a:t> è un algoritmo basato su una priorità fissa, che viene assegnata ad ogni task al momento della sua analisi di </a:t>
            </a:r>
            <a:r>
              <a:rPr lang="it-IT" sz="2200" dirty="0" err="1"/>
              <a:t>schedulabilità</a:t>
            </a:r>
            <a:r>
              <a:rPr lang="it-IT" sz="2200" dirty="0"/>
              <a:t>. </a:t>
            </a:r>
          </a:p>
          <a:p>
            <a:pPr marL="305435" indent="-305435"/>
            <a:r>
              <a:rPr lang="it-IT" sz="2200" dirty="0"/>
              <a:t>Maggiore la frequenza di richiesta (</a:t>
            </a:r>
            <a:r>
              <a:rPr lang="it-IT" sz="2200" dirty="0" err="1"/>
              <a:t>a.k.a</a:t>
            </a:r>
            <a:r>
              <a:rPr lang="it-IT" sz="2200" dirty="0"/>
              <a:t>. minore il periodo della task), maggiore sarà la priorità.</a:t>
            </a:r>
          </a:p>
          <a:p>
            <a:pPr marL="305435" indent="-305435"/>
            <a:r>
              <a:rPr lang="it-IT" sz="2200" dirty="0"/>
              <a:t>L'arrivo di una task con periodo minore comporta una priorità maggiore di quella delle task attuali. Di conseguenza il </a:t>
            </a:r>
            <a:r>
              <a:rPr lang="it-IT" sz="2200" i="1" dirty="0"/>
              <a:t>rate </a:t>
            </a:r>
            <a:r>
              <a:rPr lang="it-IT" sz="2200" i="1" dirty="0" err="1"/>
              <a:t>monotonic</a:t>
            </a:r>
            <a:r>
              <a:rPr lang="it-IT" sz="2200" i="1" dirty="0"/>
              <a:t> </a:t>
            </a:r>
            <a:r>
              <a:rPr lang="it-IT" sz="2200" dirty="0"/>
              <a:t>è intrinsecamente </a:t>
            </a:r>
            <a:r>
              <a:rPr lang="it-IT" sz="2200" dirty="0" err="1"/>
              <a:t>pre-emptive</a:t>
            </a:r>
            <a:r>
              <a:rPr lang="it-IT" sz="2200" dirty="0"/>
              <a:t> (</a:t>
            </a:r>
            <a:r>
              <a:rPr lang="it-IT" sz="2200" dirty="0" err="1"/>
              <a:t>a.k.a</a:t>
            </a:r>
            <a:r>
              <a:rPr lang="it-IT" sz="2200" dirty="0"/>
              <a:t>. la task attuale può essere interrotta per dare priorità ad un'altra).</a:t>
            </a:r>
          </a:p>
          <a:p>
            <a:pPr marL="305435" indent="-305435"/>
            <a:r>
              <a:rPr lang="it-IT" sz="2200" dirty="0"/>
              <a:t>L'algoritmo in sé è molto semplice, si tratta di scegliere la task per cui il valore </a:t>
            </a:r>
            <a:r>
              <a:rPr lang="it-IT" sz="2200" i="1" dirty="0" err="1"/>
              <a:t>se.next_period</a:t>
            </a:r>
            <a:r>
              <a:rPr lang="it-IT" sz="2200" i="1" dirty="0"/>
              <a:t> </a:t>
            </a:r>
            <a:r>
              <a:rPr lang="it-IT" sz="2200" dirty="0"/>
              <a:t>sia minimo, escludendo quella appena eseguita. Se non vengono trovate task periodiche con i requisiti richiesti, si passa ad usare il </a:t>
            </a:r>
            <a:r>
              <a:rPr lang="it-IT" sz="2200" i="1" dirty="0"/>
              <a:t>CFS, </a:t>
            </a:r>
            <a:r>
              <a:rPr lang="it-IT" sz="2200" dirty="0"/>
              <a:t>potendo in questo modo gestire sia task periodiche sia aperiodiche nella stessa coda di esecuzione.</a:t>
            </a:r>
          </a:p>
        </p:txBody>
      </p:sp>
    </p:spTree>
    <p:extLst>
      <p:ext uri="{BB962C8B-B14F-4D97-AF65-F5344CB8AC3E}">
        <p14:creationId xmlns:p14="http://schemas.microsoft.com/office/powerpoint/2010/main" val="2179281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123B96A-3C31-D251-D831-2FF6690C734C}"/>
              </a:ext>
            </a:extLst>
          </p:cNvPr>
          <p:cNvSpPr>
            <a:spLocks noGrp="1"/>
          </p:cNvSpPr>
          <p:nvPr>
            <p:ph idx="4294967295"/>
          </p:nvPr>
        </p:nvSpPr>
        <p:spPr>
          <a:xfrm>
            <a:off x="6019799" y="809625"/>
            <a:ext cx="5717722" cy="5670323"/>
          </a:xfrm>
        </p:spPr>
        <p:txBody>
          <a:bodyPr vert="horz" lIns="91440" tIns="45720" rIns="91440" bIns="45720" rtlCol="0" anchor="t">
            <a:normAutofit/>
          </a:bodyPr>
          <a:lstStyle/>
          <a:p>
            <a:pPr marL="305435" indent="-305435"/>
            <a:r>
              <a:rPr lang="it-IT" sz="2000" dirty="0"/>
              <a:t>L'algoritmo di base è prettamente simile ai precedenti: si itera sulla coda di esecuzione cercando le entry periodiche che non sono più sotto analisi.</a:t>
            </a:r>
          </a:p>
          <a:p>
            <a:pPr marL="305435" indent="-305435"/>
            <a:r>
              <a:rPr lang="it-IT" sz="2000" dirty="0"/>
              <a:t>Una vota trovata una di queste entry, si verifica che non sia quella appena eseguita. In caso lo fosse, se ne aggiornano i parametri (incrementando la deadline e il prossimo periodo di 1 periodo, e settandone il flag </a:t>
            </a:r>
            <a:r>
              <a:rPr lang="it-IT" sz="2000" i="1" dirty="0" err="1"/>
              <a:t>se.executed</a:t>
            </a:r>
            <a:r>
              <a:rPr lang="it-IT" sz="2000" i="1" dirty="0"/>
              <a:t> </a:t>
            </a:r>
            <a:r>
              <a:rPr lang="it-IT" sz="2000" dirty="0"/>
              <a:t>a falso).</a:t>
            </a:r>
          </a:p>
          <a:p>
            <a:pPr marL="305435" indent="-305435"/>
            <a:r>
              <a:rPr lang="it-IT" sz="2000" dirty="0"/>
              <a:t>Se la entry trovata non è quella appena eseguita, si controlla che sia quella con il </a:t>
            </a:r>
            <a:r>
              <a:rPr lang="it-IT" sz="2000" i="1" dirty="0" err="1"/>
              <a:t>se.next_period</a:t>
            </a:r>
            <a:r>
              <a:rPr lang="it-IT" sz="2000" i="1" dirty="0"/>
              <a:t> </a:t>
            </a:r>
            <a:r>
              <a:rPr lang="it-IT" sz="2000" dirty="0"/>
              <a:t>più vicino e in caso affermativo la si prende come </a:t>
            </a:r>
            <a:r>
              <a:rPr lang="it-IT" sz="2000" dirty="0" err="1"/>
              <a:t>next</a:t>
            </a:r>
            <a:r>
              <a:rPr lang="it-IT" sz="2000" dirty="0"/>
              <a:t>.</a:t>
            </a:r>
          </a:p>
          <a:p>
            <a:pPr marL="305435" indent="-305435"/>
            <a:r>
              <a:rPr lang="it-IT" sz="2000" dirty="0"/>
              <a:t>Se terminato il ciclo sulla </a:t>
            </a:r>
            <a:r>
              <a:rPr lang="it-IT" sz="2000" dirty="0" err="1"/>
              <a:t>queue</a:t>
            </a:r>
            <a:r>
              <a:rPr lang="it-IT" sz="2000" dirty="0"/>
              <a:t> non si ha ancora trovato un </a:t>
            </a:r>
            <a:r>
              <a:rPr lang="it-IT" sz="2000" dirty="0" err="1"/>
              <a:t>next</a:t>
            </a:r>
            <a:r>
              <a:rPr lang="it-IT" sz="2000" dirty="0"/>
              <a:t>, si procede con lo scheduling CFS.</a:t>
            </a:r>
          </a:p>
        </p:txBody>
      </p:sp>
      <p:pic>
        <p:nvPicPr>
          <p:cNvPr id="2" name="Immagine 1" descr="Immagine che contiene testo, schermata, Carattere&#10;&#10;Descrizione generata automaticamente">
            <a:extLst>
              <a:ext uri="{FF2B5EF4-FFF2-40B4-BE49-F238E27FC236}">
                <a16:creationId xmlns:a16="http://schemas.microsoft.com/office/drawing/2014/main" id="{98F66376-F149-E222-7A8D-F2644C633EBE}"/>
              </a:ext>
            </a:extLst>
          </p:cNvPr>
          <p:cNvPicPr>
            <a:picLocks noChangeAspect="1"/>
          </p:cNvPicPr>
          <p:nvPr/>
        </p:nvPicPr>
        <p:blipFill>
          <a:blip r:embed="rId2"/>
          <a:stretch>
            <a:fillRect/>
          </a:stretch>
        </p:blipFill>
        <p:spPr>
          <a:xfrm>
            <a:off x="457200" y="661164"/>
            <a:ext cx="5344885" cy="5905786"/>
          </a:xfrm>
          <a:prstGeom prst="rect">
            <a:avLst/>
          </a:prstGeom>
        </p:spPr>
      </p:pic>
    </p:spTree>
    <p:extLst>
      <p:ext uri="{BB962C8B-B14F-4D97-AF65-F5344CB8AC3E}">
        <p14:creationId xmlns:p14="http://schemas.microsoft.com/office/powerpoint/2010/main" val="2777518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1F1611-819A-67BE-E4C1-95625BB52F48}"/>
              </a:ext>
            </a:extLst>
          </p:cNvPr>
          <p:cNvSpPr>
            <a:spLocks noGrp="1"/>
          </p:cNvSpPr>
          <p:nvPr>
            <p:ph type="title"/>
          </p:nvPr>
        </p:nvSpPr>
        <p:spPr/>
        <p:txBody>
          <a:bodyPr/>
          <a:lstStyle/>
          <a:p>
            <a:r>
              <a:rPr lang="it-IT" dirty="0" err="1">
                <a:ea typeface="+mj-lt"/>
                <a:cs typeface="+mj-lt"/>
              </a:rPr>
              <a:t>Earliest</a:t>
            </a:r>
            <a:r>
              <a:rPr lang="it-IT" dirty="0">
                <a:ea typeface="+mj-lt"/>
                <a:cs typeface="+mj-lt"/>
              </a:rPr>
              <a:t> Deadline First</a:t>
            </a:r>
            <a:endParaRPr lang="it-IT" dirty="0"/>
          </a:p>
        </p:txBody>
      </p:sp>
      <p:sp>
        <p:nvSpPr>
          <p:cNvPr id="3" name="Segnaposto contenuto 2">
            <a:extLst>
              <a:ext uri="{FF2B5EF4-FFF2-40B4-BE49-F238E27FC236}">
                <a16:creationId xmlns:a16="http://schemas.microsoft.com/office/drawing/2014/main" id="{791A0C9B-8E4E-98E2-64B1-55BF87F0D048}"/>
              </a:ext>
            </a:extLst>
          </p:cNvPr>
          <p:cNvSpPr>
            <a:spLocks noGrp="1"/>
          </p:cNvSpPr>
          <p:nvPr>
            <p:ph idx="1"/>
          </p:nvPr>
        </p:nvSpPr>
        <p:spPr/>
        <p:txBody>
          <a:bodyPr vert="horz" lIns="91440" tIns="45720" rIns="91440" bIns="45720" rtlCol="0" anchor="t">
            <a:normAutofit/>
          </a:bodyPr>
          <a:lstStyle/>
          <a:p>
            <a:pPr marL="305435" indent="-305435"/>
            <a:r>
              <a:rPr lang="it-IT" sz="2400" dirty="0"/>
              <a:t>Questo algoritmo si basa sul selezionare la task con la deadline più vicina.</a:t>
            </a:r>
          </a:p>
          <a:p>
            <a:pPr marL="305435" indent="-305435"/>
            <a:r>
              <a:rPr lang="it-IT" sz="2400" dirty="0"/>
              <a:t>Come il precedente, anche questo algoritmo consente di gestire automaticamente la </a:t>
            </a:r>
            <a:r>
              <a:rPr lang="it-IT" sz="2400" dirty="0" err="1"/>
              <a:t>pre-emption</a:t>
            </a:r>
            <a:r>
              <a:rPr lang="it-IT" sz="2400" dirty="0"/>
              <a:t> e l'arrivo dinamico di task nella coda d'esecuzione.</a:t>
            </a:r>
          </a:p>
          <a:p>
            <a:pPr marL="305435" indent="-305435"/>
            <a:r>
              <a:rPr lang="it-IT" sz="2400" dirty="0"/>
              <a:t>L'implementazione è pressoché identica al precedente, pertanto nella slide seguente ci limiteremo ad evidenziare le parti di codice che differiscono, ovvero quelle relative alla condizione di scelta della task successiva.</a:t>
            </a:r>
          </a:p>
          <a:p>
            <a:pPr marL="305435" indent="-305435"/>
            <a:r>
              <a:rPr lang="it-IT" sz="2400" dirty="0"/>
              <a:t>Anche in questo caso, se una volta terminate le iterazioni sulla coda non si è trovata nessuna task periodica che rispetti i criteri, si invoca la CFS.</a:t>
            </a:r>
          </a:p>
        </p:txBody>
      </p:sp>
    </p:spTree>
    <p:extLst>
      <p:ext uri="{BB962C8B-B14F-4D97-AF65-F5344CB8AC3E}">
        <p14:creationId xmlns:p14="http://schemas.microsoft.com/office/powerpoint/2010/main" val="1269668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21BE99A-D1B2-6121-C963-7A434EC7D69B}"/>
              </a:ext>
            </a:extLst>
          </p:cNvPr>
          <p:cNvSpPr>
            <a:spLocks noGrp="1"/>
          </p:cNvSpPr>
          <p:nvPr>
            <p:ph idx="4294967295"/>
          </p:nvPr>
        </p:nvSpPr>
        <p:spPr>
          <a:xfrm>
            <a:off x="5225143" y="766083"/>
            <a:ext cx="5804807" cy="1033009"/>
          </a:xfrm>
        </p:spPr>
        <p:txBody>
          <a:bodyPr vert="horz" lIns="91440" tIns="45720" rIns="91440" bIns="45720" rtlCol="0" anchor="t">
            <a:normAutofit fontScale="92500"/>
          </a:bodyPr>
          <a:lstStyle/>
          <a:p>
            <a:pPr marL="305435" indent="-305435"/>
            <a:r>
              <a:rPr lang="it-IT" sz="2400" dirty="0"/>
              <a:t>Questa volta siamo alla ricerca della deadline più vicina (ovvero quella più piccola).</a:t>
            </a:r>
          </a:p>
        </p:txBody>
      </p:sp>
      <p:pic>
        <p:nvPicPr>
          <p:cNvPr id="4" name="Immagine 3" descr="Immagine che contiene testo, schermata, Carattere&#10;&#10;Descrizione generata automaticamente">
            <a:extLst>
              <a:ext uri="{FF2B5EF4-FFF2-40B4-BE49-F238E27FC236}">
                <a16:creationId xmlns:a16="http://schemas.microsoft.com/office/drawing/2014/main" id="{D7E12B46-D41A-5367-8BF6-BD5E58B7F229}"/>
              </a:ext>
            </a:extLst>
          </p:cNvPr>
          <p:cNvPicPr>
            <a:picLocks noChangeAspect="1"/>
          </p:cNvPicPr>
          <p:nvPr/>
        </p:nvPicPr>
        <p:blipFill>
          <a:blip r:embed="rId2"/>
          <a:stretch>
            <a:fillRect/>
          </a:stretch>
        </p:blipFill>
        <p:spPr>
          <a:xfrm>
            <a:off x="468086" y="761589"/>
            <a:ext cx="4691742" cy="1415964"/>
          </a:xfrm>
          <a:prstGeom prst="rect">
            <a:avLst/>
          </a:prstGeom>
        </p:spPr>
      </p:pic>
      <p:pic>
        <p:nvPicPr>
          <p:cNvPr id="5" name="Immagine 4" descr="Immagine che contiene testo, schermata, Carattere&#10;&#10;Descrizione generata automaticamente">
            <a:extLst>
              <a:ext uri="{FF2B5EF4-FFF2-40B4-BE49-F238E27FC236}">
                <a16:creationId xmlns:a16="http://schemas.microsoft.com/office/drawing/2014/main" id="{4656E558-0430-C1BC-6083-6B12984504E4}"/>
              </a:ext>
            </a:extLst>
          </p:cNvPr>
          <p:cNvPicPr>
            <a:picLocks noChangeAspect="1"/>
          </p:cNvPicPr>
          <p:nvPr/>
        </p:nvPicPr>
        <p:blipFill>
          <a:blip r:embed="rId3"/>
          <a:stretch>
            <a:fillRect/>
          </a:stretch>
        </p:blipFill>
        <p:spPr>
          <a:xfrm>
            <a:off x="457200" y="2857808"/>
            <a:ext cx="4724400" cy="1022640"/>
          </a:xfrm>
          <a:prstGeom prst="rect">
            <a:avLst/>
          </a:prstGeom>
        </p:spPr>
      </p:pic>
      <p:sp>
        <p:nvSpPr>
          <p:cNvPr id="7" name="Segnaposto contenuto 2">
            <a:extLst>
              <a:ext uri="{FF2B5EF4-FFF2-40B4-BE49-F238E27FC236}">
                <a16:creationId xmlns:a16="http://schemas.microsoft.com/office/drawing/2014/main" id="{38265081-FF1D-0433-E351-D9895450D357}"/>
              </a:ext>
            </a:extLst>
          </p:cNvPr>
          <p:cNvSpPr txBox="1">
            <a:spLocks/>
          </p:cNvSpPr>
          <p:nvPr/>
        </p:nvSpPr>
        <p:spPr>
          <a:xfrm>
            <a:off x="5464629" y="2856140"/>
            <a:ext cx="5804807" cy="2241323"/>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Verifico che la task in esame non sia l'ultima eseguita e che abbia la deadline più prossima tra quelle trovate finora.</a:t>
            </a:r>
          </a:p>
          <a:p>
            <a:pPr marL="305435" indent="-305435"/>
            <a:r>
              <a:rPr lang="it-IT" sz="2400" dirty="0"/>
              <a:t>In caso affermativo, salvo la entry in </a:t>
            </a:r>
            <a:r>
              <a:rPr lang="it-IT" sz="2400" dirty="0" err="1"/>
              <a:t>next</a:t>
            </a:r>
            <a:r>
              <a:rPr lang="it-IT" sz="2400" dirty="0"/>
              <a:t>, aggiorno la deadline minima e procedo alla prossima entry della </a:t>
            </a:r>
            <a:r>
              <a:rPr lang="it-IT" sz="2400" i="1" dirty="0" err="1"/>
              <a:t>runqueue</a:t>
            </a:r>
            <a:r>
              <a:rPr lang="it-IT" sz="2400" i="1" dirty="0"/>
              <a:t>.</a:t>
            </a:r>
          </a:p>
        </p:txBody>
      </p:sp>
    </p:spTree>
    <p:extLst>
      <p:ext uri="{BB962C8B-B14F-4D97-AF65-F5344CB8AC3E}">
        <p14:creationId xmlns:p14="http://schemas.microsoft.com/office/powerpoint/2010/main" val="1618508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E17B0-8A6D-14AC-61B0-986939DDF09F}"/>
              </a:ext>
            </a:extLst>
          </p:cNvPr>
          <p:cNvSpPr>
            <a:spLocks noGrp="1"/>
          </p:cNvSpPr>
          <p:nvPr>
            <p:ph type="title"/>
          </p:nvPr>
        </p:nvSpPr>
        <p:spPr/>
        <p:txBody>
          <a:bodyPr/>
          <a:lstStyle/>
          <a:p>
            <a:r>
              <a:rPr lang="it-IT" dirty="0" err="1"/>
              <a:t>Aperiodic</a:t>
            </a:r>
            <a:r>
              <a:rPr lang="it-IT" dirty="0"/>
              <a:t> EARLIEST DEADLINE FIRST</a:t>
            </a:r>
          </a:p>
        </p:txBody>
      </p:sp>
      <p:sp>
        <p:nvSpPr>
          <p:cNvPr id="3" name="Segnaposto contenuto 2">
            <a:extLst>
              <a:ext uri="{FF2B5EF4-FFF2-40B4-BE49-F238E27FC236}">
                <a16:creationId xmlns:a16="http://schemas.microsoft.com/office/drawing/2014/main" id="{7EB3611E-B966-FDCA-3D46-D4371482CE6A}"/>
              </a:ext>
            </a:extLst>
          </p:cNvPr>
          <p:cNvSpPr>
            <a:spLocks noGrp="1"/>
          </p:cNvSpPr>
          <p:nvPr>
            <p:ph idx="1"/>
          </p:nvPr>
        </p:nvSpPr>
        <p:spPr>
          <a:xfrm>
            <a:off x="581192" y="2180496"/>
            <a:ext cx="11029615" cy="4353217"/>
          </a:xfrm>
        </p:spPr>
        <p:txBody>
          <a:bodyPr vert="horz" lIns="91440" tIns="45720" rIns="91440" bIns="45720" rtlCol="0" anchor="t">
            <a:normAutofit/>
          </a:bodyPr>
          <a:lstStyle/>
          <a:p>
            <a:pPr marL="305435" indent="-305435"/>
            <a:r>
              <a:rPr lang="it-IT" sz="2400" dirty="0"/>
              <a:t>Questo algoritmo funziona allo stesso modo dell' EDF, ma non effettua l'analisi di </a:t>
            </a:r>
            <a:r>
              <a:rPr lang="it-IT" sz="2400" dirty="0" err="1"/>
              <a:t>schedulabilità</a:t>
            </a:r>
            <a:r>
              <a:rPr lang="it-IT" sz="2400" dirty="0"/>
              <a:t>.</a:t>
            </a:r>
          </a:p>
          <a:p>
            <a:pPr marL="305435" indent="-305435"/>
            <a:r>
              <a:rPr lang="it-IT" sz="2400" dirty="0"/>
              <a:t>Può quindi portare alcune task a mancare la propria deadline, come conseguenza di quanto detto sopra.</a:t>
            </a:r>
          </a:p>
          <a:p>
            <a:pPr marL="305435" indent="-305435"/>
            <a:r>
              <a:rPr lang="it-IT" sz="2400" dirty="0"/>
              <a:t>L'implementazione di fatto consiste in una versione "ridotta" di quanto visto per l'algoritmo EDF, in quanto si effettuano i controlli di periodicità né si aggiornano i periodi di eventuali task, che vengono trattate tutte come </a:t>
            </a:r>
            <a:r>
              <a:rPr lang="it-IT" sz="2400" b="1" dirty="0"/>
              <a:t>aperiodiche</a:t>
            </a:r>
            <a:r>
              <a:rPr lang="it-IT" sz="2400" dirty="0"/>
              <a:t>.</a:t>
            </a:r>
            <a:endParaRPr lang="it-IT" sz="2400" b="1" dirty="0"/>
          </a:p>
          <a:p>
            <a:pPr marL="305435" indent="-305435"/>
            <a:r>
              <a:rPr lang="it-IT" sz="2400" dirty="0"/>
              <a:t>Rimane tuttavia la scelta basata sulla prossimità della deadline per la prossima task. </a:t>
            </a:r>
            <a:endParaRPr lang="it-IT" sz="2400" b="1" dirty="0"/>
          </a:p>
        </p:txBody>
      </p:sp>
    </p:spTree>
    <p:extLst>
      <p:ext uri="{BB962C8B-B14F-4D97-AF65-F5344CB8AC3E}">
        <p14:creationId xmlns:p14="http://schemas.microsoft.com/office/powerpoint/2010/main" val="1272226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617306-8C51-797C-92F1-E8D8257FFED7}"/>
              </a:ext>
            </a:extLst>
          </p:cNvPr>
          <p:cNvSpPr>
            <a:spLocks noGrp="1"/>
          </p:cNvSpPr>
          <p:nvPr>
            <p:ph type="title"/>
          </p:nvPr>
        </p:nvSpPr>
        <p:spPr/>
        <p:txBody>
          <a:bodyPr/>
          <a:lstStyle/>
          <a:p>
            <a:r>
              <a:rPr lang="it-IT" dirty="0" err="1"/>
              <a:t>Least</a:t>
            </a:r>
            <a:r>
              <a:rPr lang="it-IT" dirty="0"/>
              <a:t> </a:t>
            </a:r>
            <a:r>
              <a:rPr lang="it-IT" dirty="0" err="1"/>
              <a:t>Laxity</a:t>
            </a:r>
            <a:r>
              <a:rPr lang="it-IT" dirty="0"/>
              <a:t> First</a:t>
            </a:r>
          </a:p>
        </p:txBody>
      </p:sp>
      <p:sp>
        <p:nvSpPr>
          <p:cNvPr id="3" name="Segnaposto contenuto 2">
            <a:extLst>
              <a:ext uri="{FF2B5EF4-FFF2-40B4-BE49-F238E27FC236}">
                <a16:creationId xmlns:a16="http://schemas.microsoft.com/office/drawing/2014/main" id="{B270B346-2BEA-30E1-C0D2-7E7E423BC0F6}"/>
              </a:ext>
            </a:extLst>
          </p:cNvPr>
          <p:cNvSpPr>
            <a:spLocks noGrp="1"/>
          </p:cNvSpPr>
          <p:nvPr>
            <p:ph idx="1"/>
          </p:nvPr>
        </p:nvSpPr>
        <p:spPr/>
        <p:txBody>
          <a:bodyPr/>
          <a:lstStyle/>
          <a:p>
            <a:pPr marL="305435" indent="-305435"/>
            <a:r>
              <a:rPr lang="it-IT" sz="2400" dirty="0"/>
              <a:t>È basato sull'</a:t>
            </a:r>
            <a:r>
              <a:rPr lang="it-IT" sz="2400" dirty="0">
                <a:ea typeface="+mn-lt"/>
                <a:cs typeface="+mn-lt"/>
              </a:rPr>
              <a:t>assegnare priorità ai task in base al loro livello di "</a:t>
            </a:r>
            <a:r>
              <a:rPr lang="it-IT" sz="2400" dirty="0" err="1">
                <a:ea typeface="+mn-lt"/>
                <a:cs typeface="+mn-lt"/>
              </a:rPr>
              <a:t>laxity</a:t>
            </a:r>
            <a:r>
              <a:rPr lang="it-IT" sz="2400" dirty="0">
                <a:ea typeface="+mn-lt"/>
                <a:cs typeface="+mn-lt"/>
              </a:rPr>
              <a:t>" (</a:t>
            </a:r>
            <a:r>
              <a:rPr lang="it-IT" sz="2400" dirty="0" err="1">
                <a:ea typeface="+mn-lt"/>
                <a:cs typeface="+mn-lt"/>
              </a:rPr>
              <a:t>slack</a:t>
            </a:r>
            <a:r>
              <a:rPr lang="it-IT" sz="2400" dirty="0">
                <a:ea typeface="+mn-lt"/>
                <a:cs typeface="+mn-lt"/>
              </a:rPr>
              <a:t>).</a:t>
            </a:r>
          </a:p>
          <a:p>
            <a:pPr marL="305435" indent="-305435"/>
            <a:r>
              <a:rPr lang="it-IT" sz="2400" dirty="0"/>
              <a:t>La </a:t>
            </a:r>
            <a:r>
              <a:rPr lang="it-IT" sz="2400" dirty="0" err="1"/>
              <a:t>laxity</a:t>
            </a:r>
            <a:r>
              <a:rPr lang="it-IT" sz="2400" dirty="0"/>
              <a:t> è calcolata come </a:t>
            </a:r>
            <a:r>
              <a:rPr lang="it-IT" sz="2400" dirty="0">
                <a:ea typeface="+mn-lt"/>
                <a:cs typeface="+mn-lt"/>
              </a:rPr>
              <a:t>il tempo rimanente prima della sua scadenza meno il tempo di esecuzione rimanente. In altre parole, la </a:t>
            </a:r>
            <a:r>
              <a:rPr lang="it-IT" sz="2400" dirty="0" err="1">
                <a:ea typeface="+mn-lt"/>
                <a:cs typeface="+mn-lt"/>
              </a:rPr>
              <a:t>laxity</a:t>
            </a:r>
            <a:r>
              <a:rPr lang="it-IT" sz="2400" dirty="0">
                <a:ea typeface="+mn-lt"/>
                <a:cs typeface="+mn-lt"/>
              </a:rPr>
              <a:t> rappresenta quanto tempo un task può attendere prima di essere eseguito senza compromettere la sua scadenza.</a:t>
            </a:r>
          </a:p>
          <a:p>
            <a:pPr marL="305435" indent="-305435"/>
            <a:r>
              <a:rPr lang="it-IT" sz="2400" dirty="0">
                <a:ea typeface="+mn-lt"/>
                <a:cs typeface="+mn-lt"/>
              </a:rPr>
              <a:t>L'obiettivo principale dell'algoritmo LLF è massimizzare il rispetto delle scadenze, poiché le task con scadenze più vicine e meno margine di tempo dovrebbero essere eseguite prima.</a:t>
            </a:r>
            <a:endParaRPr lang="it-IT" sz="2400" dirty="0"/>
          </a:p>
        </p:txBody>
      </p:sp>
    </p:spTree>
    <p:extLst>
      <p:ext uri="{BB962C8B-B14F-4D97-AF65-F5344CB8AC3E}">
        <p14:creationId xmlns:p14="http://schemas.microsoft.com/office/powerpoint/2010/main" val="302895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B49203-C5DC-0ED8-E9D9-1D63DFA62AF0}"/>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2A5FC48C-A0FB-25C7-A156-4389C4C7E311}"/>
              </a:ext>
            </a:extLst>
          </p:cNvPr>
          <p:cNvSpPr>
            <a:spLocks noGrp="1"/>
          </p:cNvSpPr>
          <p:nvPr>
            <p:ph idx="1"/>
          </p:nvPr>
        </p:nvSpPr>
        <p:spPr/>
        <p:txBody>
          <a:bodyPr/>
          <a:lstStyle/>
          <a:p>
            <a:pPr marL="0" indent="0">
              <a:buNone/>
            </a:pPr>
            <a:endParaRPr lang="it-IT"/>
          </a:p>
          <a:p>
            <a:pPr marL="0" indent="0">
              <a:buNone/>
            </a:pPr>
            <a:endParaRPr lang="it-IT" dirty="0"/>
          </a:p>
          <a:p>
            <a:pPr marL="0" indent="0">
              <a:buNone/>
            </a:pPr>
            <a:endParaRPr lang="it-IT"/>
          </a:p>
        </p:txBody>
      </p:sp>
      <p:sp>
        <p:nvSpPr>
          <p:cNvPr id="5" name="Segnaposto contenuto 2">
            <a:extLst>
              <a:ext uri="{FF2B5EF4-FFF2-40B4-BE49-F238E27FC236}">
                <a16:creationId xmlns:a16="http://schemas.microsoft.com/office/drawing/2014/main" id="{663B38C5-CD09-CFF5-041F-1F4FD71A91B4}"/>
              </a:ext>
            </a:extLst>
          </p:cNvPr>
          <p:cNvSpPr txBox="1">
            <a:spLocks/>
          </p:cNvSpPr>
          <p:nvPr/>
        </p:nvSpPr>
        <p:spPr>
          <a:xfrm>
            <a:off x="733592" y="2059358"/>
            <a:ext cx="11029615" cy="4704071"/>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dirty="0" err="1"/>
              <a:t>MentOS</a:t>
            </a:r>
            <a:r>
              <a:rPr lang="it-IT" sz="2000" dirty="0"/>
              <a:t> consente di selezionare l'algoritmo di scheduling tra varie opzioni:</a:t>
            </a:r>
          </a:p>
          <a:p>
            <a:pPr marL="629920" lvl="1" indent="-305435"/>
            <a:r>
              <a:rPr lang="it-IT" sz="2000" dirty="0"/>
              <a:t>Round Robin (RR)</a:t>
            </a:r>
          </a:p>
          <a:p>
            <a:pPr marL="629920" lvl="1" indent="-305435"/>
            <a:r>
              <a:rPr lang="it-IT" sz="2000" dirty="0" err="1"/>
              <a:t>Priority</a:t>
            </a:r>
            <a:r>
              <a:rPr lang="it-IT" sz="2000" dirty="0"/>
              <a:t> Scheduling (PS)</a:t>
            </a:r>
          </a:p>
          <a:p>
            <a:pPr marL="629920" lvl="1" indent="-305435"/>
            <a:r>
              <a:rPr lang="it-IT" sz="2000" dirty="0" err="1"/>
              <a:t>Completely</a:t>
            </a:r>
            <a:r>
              <a:rPr lang="it-IT" sz="2000" dirty="0"/>
              <a:t> Fair Scheduling (CFS)</a:t>
            </a:r>
          </a:p>
          <a:p>
            <a:pPr marL="629920" lvl="1" indent="-305435"/>
            <a:r>
              <a:rPr lang="it-IT" sz="2000" dirty="0"/>
              <a:t>Rate </a:t>
            </a:r>
            <a:r>
              <a:rPr lang="it-IT" sz="2000" dirty="0" err="1"/>
              <a:t>Monotonic</a:t>
            </a:r>
            <a:r>
              <a:rPr lang="it-IT" sz="2000" dirty="0"/>
              <a:t> (RM)</a:t>
            </a:r>
          </a:p>
          <a:p>
            <a:pPr marL="629920" lvl="1" indent="-305435"/>
            <a:r>
              <a:rPr lang="it-IT" sz="2000" dirty="0" err="1"/>
              <a:t>Earliest</a:t>
            </a:r>
            <a:r>
              <a:rPr lang="it-IT" sz="2000" dirty="0"/>
              <a:t> Deadline First (EDF)</a:t>
            </a:r>
          </a:p>
          <a:p>
            <a:pPr marL="629920" lvl="1" indent="-305435"/>
            <a:r>
              <a:rPr lang="it-IT" sz="2000" dirty="0" err="1"/>
              <a:t>Aperiodic</a:t>
            </a:r>
            <a:r>
              <a:rPr lang="it-IT" sz="2000" dirty="0"/>
              <a:t> EDF (AEDF)</a:t>
            </a:r>
          </a:p>
          <a:p>
            <a:pPr marL="305435" indent="-305435"/>
            <a:r>
              <a:rPr lang="it-IT" sz="2000" dirty="0"/>
              <a:t>Di questi, nel codice di base di </a:t>
            </a:r>
            <a:r>
              <a:rPr lang="it-IT" sz="2000" dirty="0" err="1"/>
              <a:t>MentOS</a:t>
            </a:r>
            <a:r>
              <a:rPr lang="it-IT" sz="2000" dirty="0"/>
              <a:t>, solo il RR è effettivamente implementato, il secondo e il terzo sono quasi completi ma privi della parte fondamentale di selezione del prossimo task, mentre gli ultimi tre sono completamente vuoti (se no per la chiamata al RR nel caso in cui vengano erroneamente selezionati).</a:t>
            </a:r>
          </a:p>
        </p:txBody>
      </p:sp>
    </p:spTree>
    <p:extLst>
      <p:ext uri="{BB962C8B-B14F-4D97-AF65-F5344CB8AC3E}">
        <p14:creationId xmlns:p14="http://schemas.microsoft.com/office/powerpoint/2010/main" val="1449656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02F8AE7-6B4C-7A59-3D5A-C6B08EAB2021}"/>
              </a:ext>
            </a:extLst>
          </p:cNvPr>
          <p:cNvSpPr>
            <a:spLocks noGrp="1"/>
          </p:cNvSpPr>
          <p:nvPr>
            <p:ph idx="4294967295"/>
          </p:nvPr>
        </p:nvSpPr>
        <p:spPr>
          <a:xfrm>
            <a:off x="489857" y="744311"/>
            <a:ext cx="10540093" cy="5659437"/>
          </a:xfrm>
        </p:spPr>
        <p:txBody>
          <a:bodyPr vert="horz" lIns="91440" tIns="45720" rIns="91440" bIns="45720" rtlCol="0" anchor="t">
            <a:noAutofit/>
          </a:bodyPr>
          <a:lstStyle/>
          <a:p>
            <a:pPr marL="305435" indent="-305435"/>
            <a:r>
              <a:rPr lang="it-IT" sz="2200" dirty="0"/>
              <a:t>L'algoritmo rimane molto simile a quelli di CFS e RM, cambiando la condizione di selezione. Il procedimento quindi rimane:</a:t>
            </a:r>
          </a:p>
          <a:p>
            <a:pPr marL="667385" lvl="1" indent="-342900">
              <a:buAutoNum type="arabicPeriod"/>
            </a:pPr>
            <a:r>
              <a:rPr lang="it-IT" sz="2000" dirty="0"/>
              <a:t>Ciclo la coda di esecuzione;</a:t>
            </a:r>
          </a:p>
          <a:p>
            <a:pPr marL="667385" lvl="1" indent="-342900">
              <a:buAutoNum type="arabicPeriod"/>
            </a:pPr>
            <a:r>
              <a:rPr lang="it-IT" sz="2000" dirty="0"/>
              <a:t>Ad ogni elemento, aggiorno flag e periodo se è l'ultima task eseguita, ed effettuo altri controlli (es: se è periodico);</a:t>
            </a:r>
          </a:p>
          <a:p>
            <a:pPr marL="667385" lvl="1" indent="-342900">
              <a:buAutoNum type="arabicPeriod"/>
            </a:pPr>
            <a:r>
              <a:rPr lang="it-IT" sz="2000" dirty="0"/>
              <a:t>Una volta trovata una entry valida verifico che sia quella con </a:t>
            </a:r>
            <a:r>
              <a:rPr lang="it-IT" sz="2000" dirty="0" err="1"/>
              <a:t>laxity</a:t>
            </a:r>
            <a:r>
              <a:rPr lang="it-IT" sz="2000" dirty="0"/>
              <a:t> minima, in caso affermativo la salvo in </a:t>
            </a:r>
            <a:r>
              <a:rPr lang="it-IT" sz="2000" i="1" dirty="0" err="1"/>
              <a:t>next</a:t>
            </a:r>
            <a:r>
              <a:rPr lang="it-IT" sz="2000" i="1" dirty="0"/>
              <a:t> </a:t>
            </a:r>
            <a:r>
              <a:rPr lang="it-IT" sz="2000" dirty="0"/>
              <a:t>e aggiorno la </a:t>
            </a:r>
            <a:r>
              <a:rPr lang="it-IT" sz="2000" dirty="0" err="1"/>
              <a:t>laxity</a:t>
            </a:r>
            <a:r>
              <a:rPr lang="it-IT" sz="2000" dirty="0"/>
              <a:t> minima;</a:t>
            </a:r>
          </a:p>
          <a:p>
            <a:pPr marL="667385" lvl="1" indent="-342900">
              <a:buAutoNum type="arabicPeriod"/>
            </a:pPr>
            <a:r>
              <a:rPr lang="it-IT" sz="2000" dirty="0"/>
              <a:t>Una volta terminata la lista, restituisco l'entry se l'ho trovata, altrimenti invoco la CFS.</a:t>
            </a:r>
          </a:p>
          <a:p>
            <a:pPr marL="305435" indent="-305435"/>
            <a:r>
              <a:rPr lang="it-IT" sz="2200" dirty="0"/>
              <a:t>Al contrario di quelli visti in precedenza, per questo algoritmo non esiste nemmeno il supporto "scheletrico" nel codice di base di </a:t>
            </a:r>
            <a:r>
              <a:rPr lang="it-IT" sz="2200" dirty="0" err="1"/>
              <a:t>MentOS</a:t>
            </a:r>
            <a:r>
              <a:rPr lang="it-IT" sz="2200" dirty="0"/>
              <a:t>. Per poter effettuare la compilazione condizionale, è stato quindi necessario andare a modificare il file </a:t>
            </a:r>
            <a:r>
              <a:rPr lang="it-IT" sz="2200" dirty="0" err="1"/>
              <a:t>mentos</a:t>
            </a:r>
            <a:r>
              <a:rPr lang="it-IT" sz="2200" dirty="0"/>
              <a:t>/CMakeLists.txt ed inserire il valore </a:t>
            </a:r>
            <a:r>
              <a:rPr lang="it-IT" sz="2200" dirty="0">
                <a:ea typeface="+mn-lt"/>
                <a:cs typeface="+mn-lt"/>
              </a:rPr>
              <a:t>SCHEDULER_LLF nella lista di opzioni per lo </a:t>
            </a:r>
            <a:r>
              <a:rPr lang="it-IT" sz="2200" dirty="0" err="1">
                <a:ea typeface="+mn-lt"/>
                <a:cs typeface="+mn-lt"/>
              </a:rPr>
              <a:t>scheduler</a:t>
            </a:r>
            <a:r>
              <a:rPr lang="it-IT" sz="2200" dirty="0">
                <a:ea typeface="+mn-lt"/>
                <a:cs typeface="+mn-lt"/>
              </a:rPr>
              <a:t>.</a:t>
            </a:r>
          </a:p>
          <a:p>
            <a:pPr marL="305435" indent="-305435"/>
            <a:r>
              <a:rPr lang="it-IT" sz="2200" dirty="0"/>
              <a:t>È stato inoltre necessario modificare la funzione </a:t>
            </a:r>
            <a:r>
              <a:rPr lang="it-IT" sz="2200" i="1" dirty="0" err="1"/>
              <a:t>scheduler_pick_next_task</a:t>
            </a:r>
            <a:r>
              <a:rPr lang="it-IT" sz="2200" i="1" dirty="0"/>
              <a:t> </a:t>
            </a:r>
            <a:r>
              <a:rPr lang="it-IT" sz="2200" dirty="0"/>
              <a:t>affinché richiamasse la </a:t>
            </a:r>
            <a:r>
              <a:rPr lang="it-IT" sz="2200" i="1" dirty="0"/>
              <a:t>__</a:t>
            </a:r>
            <a:r>
              <a:rPr lang="it-IT" sz="2200" i="1" dirty="0" err="1"/>
              <a:t>scheduler_llf</a:t>
            </a:r>
            <a:r>
              <a:rPr lang="it-IT" sz="2200" dirty="0"/>
              <a:t> e </a:t>
            </a:r>
            <a:r>
              <a:rPr lang="it-IT" sz="2200" i="1" dirty="0"/>
              <a:t>__</a:t>
            </a:r>
            <a:r>
              <a:rPr lang="it-IT" sz="2200" i="1" dirty="0" err="1"/>
              <a:t>update_task_statistics</a:t>
            </a:r>
            <a:r>
              <a:rPr lang="it-IT" sz="2200" i="1" dirty="0"/>
              <a:t> </a:t>
            </a:r>
            <a:r>
              <a:rPr lang="it-IT" sz="2200" dirty="0"/>
              <a:t>quando l'opzione è selezionata.</a:t>
            </a:r>
          </a:p>
        </p:txBody>
      </p:sp>
    </p:spTree>
    <p:extLst>
      <p:ext uri="{BB962C8B-B14F-4D97-AF65-F5344CB8AC3E}">
        <p14:creationId xmlns:p14="http://schemas.microsoft.com/office/powerpoint/2010/main" val="3107146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Immagine che contiene testo, schermata, Carattere&#10;&#10;Descrizione generata automaticamente">
            <a:extLst>
              <a:ext uri="{FF2B5EF4-FFF2-40B4-BE49-F238E27FC236}">
                <a16:creationId xmlns:a16="http://schemas.microsoft.com/office/drawing/2014/main" id="{021DA3ED-9C02-8BC3-522A-A63A93B86ACC}"/>
              </a:ext>
            </a:extLst>
          </p:cNvPr>
          <p:cNvPicPr>
            <a:picLocks noChangeAspect="1"/>
          </p:cNvPicPr>
          <p:nvPr/>
        </p:nvPicPr>
        <p:blipFill>
          <a:blip r:embed="rId2"/>
          <a:stretch>
            <a:fillRect/>
          </a:stretch>
        </p:blipFill>
        <p:spPr>
          <a:xfrm>
            <a:off x="489857" y="669810"/>
            <a:ext cx="5421085" cy="5866722"/>
          </a:xfrm>
          <a:prstGeom prst="rect">
            <a:avLst/>
          </a:prstGeom>
        </p:spPr>
      </p:pic>
      <p:sp>
        <p:nvSpPr>
          <p:cNvPr id="4" name="Segnaposto contenuto 2">
            <a:extLst>
              <a:ext uri="{FF2B5EF4-FFF2-40B4-BE49-F238E27FC236}">
                <a16:creationId xmlns:a16="http://schemas.microsoft.com/office/drawing/2014/main" id="{CA0CD19E-22A7-F08F-E6FC-F9908F7B3EB4}"/>
              </a:ext>
            </a:extLst>
          </p:cNvPr>
          <p:cNvSpPr txBox="1">
            <a:spLocks/>
          </p:cNvSpPr>
          <p:nvPr/>
        </p:nvSpPr>
        <p:spPr>
          <a:xfrm>
            <a:off x="6248400" y="766083"/>
            <a:ext cx="5576207" cy="5888035"/>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Questa volta siamo alla ricerca della </a:t>
            </a:r>
            <a:r>
              <a:rPr lang="it-IT" sz="2400" dirty="0" err="1"/>
              <a:t>laxity</a:t>
            </a:r>
            <a:r>
              <a:rPr lang="it-IT" sz="2400" dirty="0"/>
              <a:t> minima (</a:t>
            </a:r>
            <a:r>
              <a:rPr lang="it-IT" sz="2400" i="1" dirty="0" err="1"/>
              <a:t>min_lax</a:t>
            </a:r>
            <a:r>
              <a:rPr lang="it-IT" sz="2400" dirty="0"/>
              <a:t>).</a:t>
            </a:r>
          </a:p>
          <a:p>
            <a:pPr marL="305435" indent="-305435"/>
            <a:r>
              <a:rPr lang="it-IT" sz="2400" dirty="0"/>
              <a:t>La </a:t>
            </a:r>
            <a:r>
              <a:rPr lang="it-IT" sz="2400" dirty="0" err="1"/>
              <a:t>laxity</a:t>
            </a:r>
            <a:r>
              <a:rPr lang="it-IT" sz="2400" dirty="0"/>
              <a:t> viene calcolata come il tempo rimanente alla deadline meno il tempo totale d'esecuzione finora passato.</a:t>
            </a:r>
          </a:p>
          <a:p>
            <a:pPr marL="305435" indent="-305435"/>
            <a:r>
              <a:rPr lang="it-IT" sz="2400" dirty="0"/>
              <a:t>I controlli sono i medesimi fatti per RM ed EDF: </a:t>
            </a:r>
          </a:p>
          <a:p>
            <a:pPr marL="629920" lvl="1" indent="-457200"/>
            <a:r>
              <a:rPr lang="it-IT" sz="2200" dirty="0"/>
              <a:t>Dev'essere periodico e aver terminato l'analisi;</a:t>
            </a:r>
          </a:p>
          <a:p>
            <a:pPr marL="629920" lvl="1" indent="-457200"/>
            <a:r>
              <a:rPr lang="it-IT" sz="2200" dirty="0"/>
              <a:t>Se è l'ultimo ad essere stato eseguito lo si aggiorna e si va avanti;</a:t>
            </a:r>
          </a:p>
          <a:p>
            <a:pPr marL="629920" lvl="1" indent="-457200"/>
            <a:r>
              <a:rPr lang="it-IT" sz="2200" dirty="0"/>
              <a:t>Se non è appena stato eseguito si controlla la </a:t>
            </a:r>
            <a:r>
              <a:rPr lang="it-IT" sz="2200" dirty="0" err="1"/>
              <a:t>laxity</a:t>
            </a:r>
            <a:r>
              <a:rPr lang="it-IT" sz="2200" dirty="0"/>
              <a:t> e se è la minima si salva la entry e si aggiorna </a:t>
            </a:r>
            <a:r>
              <a:rPr lang="it-IT" sz="2200" i="1" dirty="0" err="1"/>
              <a:t>min_lax</a:t>
            </a:r>
            <a:r>
              <a:rPr lang="it-IT" sz="2200" dirty="0"/>
              <a:t>.</a:t>
            </a:r>
          </a:p>
        </p:txBody>
      </p:sp>
    </p:spTree>
    <p:extLst>
      <p:ext uri="{BB962C8B-B14F-4D97-AF65-F5344CB8AC3E}">
        <p14:creationId xmlns:p14="http://schemas.microsoft.com/office/powerpoint/2010/main" val="98899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0016306D-FC72-D101-8F24-4560E12CCF1B}"/>
              </a:ext>
            </a:extLst>
          </p:cNvPr>
          <p:cNvSpPr>
            <a:spLocks noGrp="1"/>
          </p:cNvSpPr>
          <p:nvPr>
            <p:ph type="title"/>
          </p:nvPr>
        </p:nvSpPr>
        <p:spPr>
          <a:xfrm>
            <a:off x="581192" y="702156"/>
            <a:ext cx="11029616" cy="1013800"/>
          </a:xfrm>
        </p:spPr>
        <p:txBody>
          <a:bodyPr>
            <a:normAutofit/>
          </a:bodyPr>
          <a:lstStyle/>
          <a:p>
            <a:r>
              <a:rPr lang="it-IT">
                <a:ea typeface="+mj-lt"/>
                <a:cs typeface="+mj-lt"/>
              </a:rPr>
              <a:t>Sources &amp; Credits</a:t>
            </a:r>
            <a:endParaRPr lang="it-IT"/>
          </a:p>
        </p:txBody>
      </p:sp>
      <p:grpSp>
        <p:nvGrpSpPr>
          <p:cNvPr id="89" name="Group 88">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91" name="Rectangle 90">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92" name="Rectangle 91">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graphicFrame>
        <p:nvGraphicFramePr>
          <p:cNvPr id="44" name="Segnaposto contenuto 2">
            <a:extLst>
              <a:ext uri="{FF2B5EF4-FFF2-40B4-BE49-F238E27FC236}">
                <a16:creationId xmlns:a16="http://schemas.microsoft.com/office/drawing/2014/main" id="{7383550D-1395-B865-C82E-4BC558EC09EC}"/>
              </a:ext>
            </a:extLst>
          </p:cNvPr>
          <p:cNvGraphicFramePr>
            <a:graphicFrameLocks noGrp="1"/>
          </p:cNvGraphicFramePr>
          <p:nvPr>
            <p:ph idx="1"/>
            <p:extLst>
              <p:ext uri="{D42A27DB-BD31-4B8C-83A1-F6EECF244321}">
                <p14:modId xmlns:p14="http://schemas.microsoft.com/office/powerpoint/2010/main" val="2800846276"/>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8610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998910" y="3505095"/>
            <a:ext cx="3657720" cy="2629006"/>
          </a:xfrm>
        </p:spPr>
        <p:txBody>
          <a:bodyPr rtlCol="0">
            <a:normAutofit/>
          </a:bodyPr>
          <a:lstStyle/>
          <a:p>
            <a:r>
              <a:rPr lang="it-IT">
                <a:solidFill>
                  <a:schemeClr val="bg2"/>
                </a:solidFill>
              </a:rPr>
              <a:t>Contatti:</a:t>
            </a:r>
          </a:p>
          <a:p>
            <a:r>
              <a:rPr lang="it-IT" sz="1400" u="sng">
                <a:solidFill>
                  <a:schemeClr val="bg1"/>
                </a:solidFill>
                <a:hlinkClick r:id="rId4">
                  <a:extLst>
                    <a:ext uri="{A12FA001-AC4F-418D-AE19-62706E023703}">
                      <ahyp:hlinkClr xmlns:ahyp="http://schemas.microsoft.com/office/drawing/2018/hyperlinkcolor" val="tx"/>
                    </a:ext>
                  </a:extLst>
                </a:hlinkClick>
              </a:rPr>
              <a:t>Endri.sefa@studenti.polito.it</a:t>
            </a:r>
            <a:endParaRPr lang="it-IT">
              <a:solidFill>
                <a:schemeClr val="bg1"/>
              </a:solidFill>
              <a:hlinkClick r:id="rId4">
                <a:extLst>
                  <a:ext uri="{A12FA001-AC4F-418D-AE19-62706E023703}">
                    <ahyp:hlinkClr xmlns:ahyp="http://schemas.microsoft.com/office/drawing/2018/hyperlinkcolor" val="tx"/>
                  </a:ext>
                </a:extLst>
              </a:hlinkClick>
            </a:endParaRPr>
          </a:p>
          <a:p>
            <a:r>
              <a:rPr lang="it-IT" sz="1400">
                <a:solidFill>
                  <a:schemeClr val="bg1"/>
                </a:solidFill>
                <a:hlinkClick r:id="rId5">
                  <a:extLst>
                    <a:ext uri="{A12FA001-AC4F-418D-AE19-62706E023703}">
                      <ahyp:hlinkClr xmlns:ahyp="http://schemas.microsoft.com/office/drawing/2018/hyperlinkcolor" val="tx"/>
                    </a:ext>
                  </a:extLst>
                </a:hlinkClick>
              </a:rPr>
              <a:t>MATTIA.OLIVA@STUDENTI.POLITO.IT</a:t>
            </a:r>
            <a:endParaRPr lang="it-IT"/>
          </a:p>
          <a:p>
            <a:endParaRPr lang="it-IT" sz="1400">
              <a:solidFill>
                <a:schemeClr val="bg1"/>
              </a:solidFill>
            </a:endParaRPr>
          </a:p>
          <a:p>
            <a:endParaRPr lang="it-IT" sz="1400" u="sng">
              <a:solidFill>
                <a:schemeClr val="bg2"/>
              </a:solidFill>
            </a:endParaRPr>
          </a:p>
          <a:p>
            <a:endParaRPr lang="it-IT" sz="1400" u="sng">
              <a:solidFill>
                <a:schemeClr val="bg2"/>
              </a:solidFill>
            </a:endParaRPr>
          </a:p>
          <a:p>
            <a:endParaRPr lang="it-IT">
              <a:solidFill>
                <a:schemeClr val="bg2"/>
              </a:solidFill>
            </a:endParaRPr>
          </a:p>
          <a:p>
            <a:endParaRPr lang="it-IT">
              <a:solidFill>
                <a:schemeClr val="bg2"/>
              </a:solidFill>
            </a:endParaRPr>
          </a:p>
        </p:txBody>
      </p:sp>
    </p:spTree>
    <p:extLst>
      <p:ext uri="{BB962C8B-B14F-4D97-AF65-F5344CB8AC3E}">
        <p14:creationId xmlns:p14="http://schemas.microsoft.com/office/powerpoint/2010/main" val="3840877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4FBF7BBA-7D30-2A05-AB38-E50991E5E1B4}"/>
              </a:ext>
            </a:extLst>
          </p:cNvPr>
          <p:cNvSpPr txBox="1">
            <a:spLocks/>
          </p:cNvSpPr>
          <p:nvPr/>
        </p:nvSpPr>
        <p:spPr>
          <a:xfrm>
            <a:off x="460053" y="965204"/>
            <a:ext cx="11410615" cy="5309763"/>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200" dirty="0"/>
              <a:t>I vari algoritmi sono selezionabili al momento della compilazione del kernel:</a:t>
            </a:r>
          </a:p>
          <a:p>
            <a:pPr marL="629920" lvl="1" indent="-305435"/>
            <a:r>
              <a:rPr lang="it-IT" sz="2000" dirty="0"/>
              <a:t>Mediante il comando</a:t>
            </a:r>
            <a:r>
              <a:rPr lang="it-IT" sz="1800" dirty="0"/>
              <a:t> "</a:t>
            </a:r>
            <a:r>
              <a:rPr lang="it-IT" dirty="0" err="1">
                <a:latin typeface="Consolas"/>
              </a:rPr>
              <a:t>cmake</a:t>
            </a:r>
            <a:r>
              <a:rPr lang="it-IT" dirty="0">
                <a:latin typeface="Consolas"/>
              </a:rPr>
              <a:t> –DSCHEDULER_TYPE=X .." </a:t>
            </a:r>
            <a:r>
              <a:rPr lang="it-IT" sz="2000" dirty="0">
                <a:latin typeface="Gill Sans MT"/>
              </a:rPr>
              <a:t>dove X è l'opzione definita per l'algoritmo desiderato;</a:t>
            </a:r>
            <a:endParaRPr lang="it-IT" sz="2000" dirty="0"/>
          </a:p>
          <a:p>
            <a:pPr marL="629920" lvl="1" indent="-305435"/>
            <a:r>
              <a:rPr lang="it-IT" sz="2000" dirty="0"/>
              <a:t>Accedendo al menù di compilazione tramite il comando "</a:t>
            </a:r>
            <a:r>
              <a:rPr lang="it-IT" dirty="0" err="1">
                <a:latin typeface="Consolas"/>
              </a:rPr>
              <a:t>ccmake</a:t>
            </a:r>
            <a:r>
              <a:rPr lang="it-IT" dirty="0">
                <a:latin typeface="Consolas"/>
              </a:rPr>
              <a:t> ..</a:t>
            </a:r>
            <a:r>
              <a:rPr lang="it-IT" sz="2000" dirty="0"/>
              <a:t>", selezionando l'algoritmo desiderato (opzione </a:t>
            </a:r>
            <a:r>
              <a:rPr lang="it-IT" dirty="0">
                <a:latin typeface="Consolas"/>
              </a:rPr>
              <a:t>SCHEDULER_TYPE</a:t>
            </a:r>
            <a:r>
              <a:rPr lang="it-IT" sz="2000" dirty="0">
                <a:latin typeface="Gill Sans MT"/>
              </a:rPr>
              <a:t>)</a:t>
            </a:r>
            <a:r>
              <a:rPr lang="it-IT" sz="2000" dirty="0">
                <a:solidFill>
                  <a:srgbClr val="3D3D3D"/>
                </a:solidFill>
                <a:latin typeface="Gill Sans MT"/>
              </a:rPr>
              <a:t> e</a:t>
            </a:r>
            <a:r>
              <a:rPr lang="it-IT" sz="2000" dirty="0"/>
              <a:t> salvando le impostazioni.</a:t>
            </a:r>
          </a:p>
          <a:p>
            <a:pPr marL="305435" indent="-305435"/>
            <a:r>
              <a:rPr lang="it-IT" sz="2200" dirty="0"/>
              <a:t>L'impostazione selezionata verrà poi usata all'interno della </a:t>
            </a:r>
            <a:r>
              <a:rPr lang="it-IT" sz="2200" i="1" dirty="0" err="1"/>
              <a:t>scheduler_pick_next_task</a:t>
            </a:r>
            <a:r>
              <a:rPr lang="it-IT" sz="2200" i="1" dirty="0"/>
              <a:t> </a:t>
            </a:r>
            <a:r>
              <a:rPr lang="it-IT" sz="2200" dirty="0"/>
              <a:t>(sita in </a:t>
            </a:r>
            <a:r>
              <a:rPr lang="it-IT" sz="2200" i="1" dirty="0" err="1"/>
              <a:t>src</a:t>
            </a:r>
            <a:r>
              <a:rPr lang="it-IT" sz="2200" i="1" dirty="0"/>
              <a:t>/</a:t>
            </a:r>
            <a:r>
              <a:rPr lang="it-IT" sz="2200" i="1" dirty="0" err="1"/>
              <a:t>process</a:t>
            </a:r>
            <a:r>
              <a:rPr lang="it-IT" sz="2200" i="1" dirty="0"/>
              <a:t>/</a:t>
            </a:r>
            <a:r>
              <a:rPr lang="it-IT" sz="2200" i="1" dirty="0" err="1"/>
              <a:t>scheduler_algotithm.c</a:t>
            </a:r>
            <a:r>
              <a:rPr lang="it-IT" sz="2200" dirty="0"/>
              <a:t>) per selezionare la funzione corrispondente da invocare per la scelta della successiva task da eseguire.</a:t>
            </a:r>
          </a:p>
        </p:txBody>
      </p:sp>
      <p:pic>
        <p:nvPicPr>
          <p:cNvPr id="6" name="Immagine 5" descr="Immagine che contiene testo, schermata, Carattere&#10;&#10;Descrizione generata automaticamente">
            <a:extLst>
              <a:ext uri="{FF2B5EF4-FFF2-40B4-BE49-F238E27FC236}">
                <a16:creationId xmlns:a16="http://schemas.microsoft.com/office/drawing/2014/main" id="{3F99F9D1-5025-4146-DEB8-67BBF54BC78E}"/>
              </a:ext>
            </a:extLst>
          </p:cNvPr>
          <p:cNvPicPr>
            <a:picLocks noChangeAspect="1"/>
          </p:cNvPicPr>
          <p:nvPr/>
        </p:nvPicPr>
        <p:blipFill>
          <a:blip r:embed="rId2"/>
          <a:stretch>
            <a:fillRect/>
          </a:stretch>
        </p:blipFill>
        <p:spPr>
          <a:xfrm>
            <a:off x="2106247" y="4073752"/>
            <a:ext cx="7881815" cy="2305573"/>
          </a:xfrm>
          <a:prstGeom prst="rect">
            <a:avLst/>
          </a:prstGeom>
        </p:spPr>
      </p:pic>
    </p:spTree>
    <p:extLst>
      <p:ext uri="{BB962C8B-B14F-4D97-AF65-F5344CB8AC3E}">
        <p14:creationId xmlns:p14="http://schemas.microsoft.com/office/powerpoint/2010/main" val="3475430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D9BA07-488D-7108-7F06-DE5EBFB0012B}"/>
              </a:ext>
            </a:extLst>
          </p:cNvPr>
          <p:cNvSpPr>
            <a:spLocks noGrp="1"/>
          </p:cNvSpPr>
          <p:nvPr>
            <p:ph type="title"/>
          </p:nvPr>
        </p:nvSpPr>
        <p:spPr/>
        <p:txBody>
          <a:bodyPr/>
          <a:lstStyle/>
          <a:p>
            <a:r>
              <a:rPr lang="it-IT" dirty="0"/>
              <a:t>Real time scheduling</a:t>
            </a:r>
          </a:p>
        </p:txBody>
      </p:sp>
      <p:sp>
        <p:nvSpPr>
          <p:cNvPr id="3" name="Segnaposto contenuto 2">
            <a:extLst>
              <a:ext uri="{FF2B5EF4-FFF2-40B4-BE49-F238E27FC236}">
                <a16:creationId xmlns:a16="http://schemas.microsoft.com/office/drawing/2014/main" id="{ED4D6879-B76F-2E70-39A1-7E5C07C5CA28}"/>
              </a:ext>
            </a:extLst>
          </p:cNvPr>
          <p:cNvSpPr>
            <a:spLocks noGrp="1"/>
          </p:cNvSpPr>
          <p:nvPr>
            <p:ph idx="1"/>
          </p:nvPr>
        </p:nvSpPr>
        <p:spPr/>
        <p:txBody>
          <a:bodyPr vert="horz" lIns="91440" tIns="45720" rIns="91440" bIns="45720" rtlCol="0" anchor="t">
            <a:normAutofit/>
          </a:bodyPr>
          <a:lstStyle/>
          <a:p>
            <a:pPr marL="305435" indent="-305435"/>
            <a:r>
              <a:rPr lang="it-IT" sz="2800" dirty="0" err="1">
                <a:ea typeface="+mn-lt"/>
                <a:cs typeface="+mn-lt"/>
              </a:rPr>
              <a:t>MentOS</a:t>
            </a:r>
            <a:r>
              <a:rPr lang="it-IT" sz="2800" dirty="0">
                <a:ea typeface="+mn-lt"/>
                <a:cs typeface="+mn-lt"/>
              </a:rPr>
              <a:t> supporta il Real-Time scheduling (cioè che si concentra sull'esecuzione di task o processi entro determinati vincoli di tempo), pertanto la coda di esecuzione può contenere sia task periodiche sia aperiodiche.</a:t>
            </a:r>
          </a:p>
          <a:p>
            <a:pPr marL="305435" indent="-305435"/>
            <a:r>
              <a:rPr lang="it-IT" sz="2800" dirty="0">
                <a:ea typeface="+mn-lt"/>
                <a:cs typeface="+mn-lt"/>
              </a:rPr>
              <a:t>RM, EDF e AEDF fanno tutti parte degli algoritmi di real-time scheduling</a:t>
            </a:r>
          </a:p>
          <a:p>
            <a:pPr marL="305435" indent="-305435"/>
            <a:r>
              <a:rPr lang="it-IT" sz="2800" dirty="0">
                <a:ea typeface="+mn-lt"/>
                <a:cs typeface="+mn-lt"/>
              </a:rPr>
              <a:t>In aggiunta ai tre precedenti, abbiamo deciso id implementare un ulteriore algoritmo di questo tipo, il </a:t>
            </a:r>
            <a:r>
              <a:rPr lang="it-IT" sz="2800" i="1" dirty="0" err="1">
                <a:ea typeface="+mn-lt"/>
                <a:cs typeface="+mn-lt"/>
              </a:rPr>
              <a:t>Least</a:t>
            </a:r>
            <a:r>
              <a:rPr lang="it-IT" sz="2800" i="1" dirty="0">
                <a:ea typeface="+mn-lt"/>
                <a:cs typeface="+mn-lt"/>
              </a:rPr>
              <a:t> </a:t>
            </a:r>
            <a:r>
              <a:rPr lang="it-IT" sz="2800" i="1" dirty="0" err="1">
                <a:ea typeface="+mn-lt"/>
                <a:cs typeface="+mn-lt"/>
              </a:rPr>
              <a:t>Laxity</a:t>
            </a:r>
            <a:r>
              <a:rPr lang="it-IT" sz="2800" i="1" dirty="0">
                <a:ea typeface="+mn-lt"/>
                <a:cs typeface="+mn-lt"/>
              </a:rPr>
              <a:t> First (LLF).</a:t>
            </a:r>
          </a:p>
          <a:p>
            <a:pPr marL="0" indent="0">
              <a:buNone/>
            </a:pPr>
            <a:endParaRPr lang="it-IT" sz="2800" i="1" dirty="0">
              <a:ea typeface="+mn-lt"/>
              <a:cs typeface="+mn-lt"/>
            </a:endParaRPr>
          </a:p>
        </p:txBody>
      </p:sp>
    </p:spTree>
    <p:extLst>
      <p:ext uri="{BB962C8B-B14F-4D97-AF65-F5344CB8AC3E}">
        <p14:creationId xmlns:p14="http://schemas.microsoft.com/office/powerpoint/2010/main" val="322412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F8015FD-16E1-2788-5BD9-16EE74EB6508}"/>
              </a:ext>
            </a:extLst>
          </p:cNvPr>
          <p:cNvSpPr>
            <a:spLocks noGrp="1"/>
          </p:cNvSpPr>
          <p:nvPr>
            <p:ph idx="4294967295"/>
          </p:nvPr>
        </p:nvSpPr>
        <p:spPr>
          <a:xfrm>
            <a:off x="631371" y="755197"/>
            <a:ext cx="10877550" cy="5104266"/>
          </a:xfrm>
        </p:spPr>
        <p:txBody>
          <a:bodyPr vert="horz" lIns="91440" tIns="45720" rIns="91440" bIns="45720" rtlCol="0" anchor="t">
            <a:normAutofit/>
          </a:bodyPr>
          <a:lstStyle/>
          <a:p>
            <a:pPr marL="305435" indent="-305435"/>
            <a:r>
              <a:rPr lang="it-IT" sz="2400" dirty="0"/>
              <a:t>Componente fondamentale del real-time scheduling è l'</a:t>
            </a:r>
            <a:r>
              <a:rPr lang="it-IT" sz="2400" b="1" dirty="0"/>
              <a:t>analisi di </a:t>
            </a:r>
            <a:r>
              <a:rPr lang="it-IT" sz="2400" b="1" dirty="0" err="1"/>
              <a:t>schedulabilità</a:t>
            </a:r>
            <a:r>
              <a:rPr lang="it-IT" sz="2400" dirty="0"/>
              <a:t>, che consiste nel verificare che l'aggiunta della task alla coda d'esecuzione non causi alle altre task di mancare le proprie deadline.</a:t>
            </a:r>
          </a:p>
          <a:p>
            <a:pPr marL="305435" indent="-305435"/>
            <a:r>
              <a:rPr lang="it-IT" sz="2400" dirty="0"/>
              <a:t>In </a:t>
            </a:r>
            <a:r>
              <a:rPr lang="it-IT" sz="2400" dirty="0" err="1"/>
              <a:t>MentOS</a:t>
            </a:r>
            <a:r>
              <a:rPr lang="it-IT" sz="2400" dirty="0"/>
              <a:t> il compito di effettuare quest'analisi è della funzione </a:t>
            </a:r>
            <a:r>
              <a:rPr lang="it-IT" sz="2400" i="1" dirty="0" err="1"/>
              <a:t>sys_waitperiod</a:t>
            </a:r>
            <a:r>
              <a:rPr lang="it-IT" sz="2400" i="1" dirty="0"/>
              <a:t>() </a:t>
            </a:r>
            <a:r>
              <a:rPr lang="it-IT" sz="2400" dirty="0"/>
              <a:t>(in </a:t>
            </a:r>
            <a:r>
              <a:rPr lang="it-IT" sz="2400" i="1" dirty="0" err="1"/>
              <a:t>lib</a:t>
            </a:r>
            <a:r>
              <a:rPr lang="it-IT" sz="2400" i="1" dirty="0"/>
              <a:t>/</a:t>
            </a:r>
            <a:r>
              <a:rPr lang="it-IT" sz="2400" i="1" dirty="0" err="1"/>
              <a:t>process</a:t>
            </a:r>
            <a:r>
              <a:rPr lang="it-IT" sz="2400" i="1" dirty="0"/>
              <a:t>/</a:t>
            </a:r>
            <a:r>
              <a:rPr lang="it-IT" sz="2400" i="1" dirty="0" err="1"/>
              <a:t>scheduler.h</a:t>
            </a:r>
            <a:r>
              <a:rPr lang="it-IT" sz="2400" dirty="0"/>
              <a:t>) che analizza la task in questione eseguendola la prima volta come se non fosse periodica e calcolandone il tempo massimo di esecuzione possibile (</a:t>
            </a:r>
            <a:r>
              <a:rPr lang="it-IT" sz="2400" dirty="0" err="1"/>
              <a:t>Worst</a:t>
            </a:r>
            <a:r>
              <a:rPr lang="it-IT" sz="2400" dirty="0"/>
              <a:t> Case </a:t>
            </a:r>
            <a:r>
              <a:rPr lang="it-IT" sz="2400" dirty="0" err="1"/>
              <a:t>Execution</a:t>
            </a:r>
            <a:r>
              <a:rPr lang="it-IT" sz="2400" dirty="0"/>
              <a:t> Time</a:t>
            </a:r>
            <a:r>
              <a:rPr lang="it-IT" sz="2400" i="1" dirty="0"/>
              <a:t> WCET</a:t>
            </a:r>
            <a:r>
              <a:rPr lang="it-IT" sz="2400" dirty="0"/>
              <a:t>).</a:t>
            </a:r>
          </a:p>
          <a:p>
            <a:pPr marL="305435" indent="-305435"/>
            <a:r>
              <a:rPr lang="it-IT" sz="2400" dirty="0"/>
              <a:t>Noto il WCET, la </a:t>
            </a:r>
            <a:r>
              <a:rPr lang="it-IT" sz="2400" dirty="0" err="1"/>
              <a:t>waitperiod</a:t>
            </a:r>
            <a:r>
              <a:rPr lang="it-IT" sz="2400" dirty="0"/>
              <a:t> definisce se la funzione è schedulabile o meno facendo riferimento all'algoritmo scelto e agli altri processi in coda.</a:t>
            </a:r>
          </a:p>
          <a:p>
            <a:pPr marL="305435" indent="-305435"/>
            <a:r>
              <a:rPr lang="it-IT" sz="2400" dirty="0"/>
              <a:t>NOTA: la </a:t>
            </a:r>
            <a:r>
              <a:rPr lang="it-IT" sz="2400" i="1" dirty="0" err="1"/>
              <a:t>sys_waitperiod</a:t>
            </a:r>
            <a:r>
              <a:rPr lang="it-IT" sz="2400" i="1" dirty="0"/>
              <a:t>() </a:t>
            </a:r>
            <a:r>
              <a:rPr lang="it-IT" sz="2400" dirty="0"/>
              <a:t>è già </a:t>
            </a:r>
            <a:r>
              <a:rPr lang="it-IT" sz="2400" dirty="0" err="1"/>
              <a:t>implementataall'interno</a:t>
            </a:r>
            <a:r>
              <a:rPr lang="it-IT" sz="2400" dirty="0"/>
              <a:t> di </a:t>
            </a:r>
            <a:r>
              <a:rPr lang="it-IT" sz="2400" dirty="0" err="1"/>
              <a:t>MentOS</a:t>
            </a:r>
            <a:r>
              <a:rPr lang="it-IT" sz="2400" dirty="0"/>
              <a:t> base, quindi non verrà trattata all'interno di queste slides.</a:t>
            </a:r>
          </a:p>
        </p:txBody>
      </p:sp>
    </p:spTree>
    <p:extLst>
      <p:ext uri="{BB962C8B-B14F-4D97-AF65-F5344CB8AC3E}">
        <p14:creationId xmlns:p14="http://schemas.microsoft.com/office/powerpoint/2010/main" val="14188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A948C-5788-CF4B-B0FD-2B9F0AD05BA2}"/>
              </a:ext>
            </a:extLst>
          </p:cNvPr>
          <p:cNvSpPr>
            <a:spLocks noGrp="1"/>
          </p:cNvSpPr>
          <p:nvPr>
            <p:ph type="title"/>
          </p:nvPr>
        </p:nvSpPr>
        <p:spPr/>
        <p:txBody>
          <a:bodyPr/>
          <a:lstStyle/>
          <a:p>
            <a:r>
              <a:rPr lang="it-IT" dirty="0"/>
              <a:t>Implementazione</a:t>
            </a:r>
          </a:p>
        </p:txBody>
      </p:sp>
      <p:sp>
        <p:nvSpPr>
          <p:cNvPr id="3" name="Segnaposto contenuto 2">
            <a:extLst>
              <a:ext uri="{FF2B5EF4-FFF2-40B4-BE49-F238E27FC236}">
                <a16:creationId xmlns:a16="http://schemas.microsoft.com/office/drawing/2014/main" id="{8A6E307C-100C-12B2-1535-888D1C3ED6DB}"/>
              </a:ext>
            </a:extLst>
          </p:cNvPr>
          <p:cNvSpPr>
            <a:spLocks noGrp="1"/>
          </p:cNvSpPr>
          <p:nvPr>
            <p:ph idx="1"/>
          </p:nvPr>
        </p:nvSpPr>
        <p:spPr>
          <a:xfrm>
            <a:off x="581192" y="1903406"/>
            <a:ext cx="11029615" cy="4918232"/>
          </a:xfrm>
        </p:spPr>
        <p:txBody>
          <a:bodyPr vert="horz" lIns="91440" tIns="45720" rIns="91440" bIns="45720" rtlCol="0" anchor="t">
            <a:normAutofit/>
          </a:bodyPr>
          <a:lstStyle/>
          <a:p>
            <a:pPr marL="305435" indent="-305435"/>
            <a:r>
              <a:rPr lang="it-IT" sz="2000" dirty="0"/>
              <a:t>Tutto il codice implementato di seguito si trova all'interno di </a:t>
            </a:r>
            <a:r>
              <a:rPr lang="it-IT" sz="2000" i="1" err="1"/>
              <a:t>src</a:t>
            </a:r>
            <a:r>
              <a:rPr lang="it-IT" sz="2000" i="1" dirty="0"/>
              <a:t>/</a:t>
            </a:r>
            <a:r>
              <a:rPr lang="it-IT" sz="2000" i="1" err="1"/>
              <a:t>process</a:t>
            </a:r>
            <a:r>
              <a:rPr lang="it-IT" sz="2000" i="1" dirty="0"/>
              <a:t>/</a:t>
            </a:r>
            <a:r>
              <a:rPr lang="it-IT" sz="2000" i="1" err="1"/>
              <a:t>scheduler_algorithm.c</a:t>
            </a:r>
            <a:r>
              <a:rPr lang="it-IT" sz="2000" i="1" dirty="0"/>
              <a:t> </a:t>
            </a:r>
            <a:r>
              <a:rPr lang="it-IT" sz="2000" dirty="0"/>
              <a:t>salvo diversamente specificato</a:t>
            </a:r>
          </a:p>
          <a:p>
            <a:pPr marL="305435" indent="-305435">
              <a:buFont typeface="Wingdings,Sans-Serif" panose="05020102010507070707" pitchFamily="18" charset="2"/>
              <a:buChar char="§"/>
            </a:pPr>
            <a:r>
              <a:rPr lang="it-IT" sz="2000" dirty="0"/>
              <a:t>Per poter implementare/completare l'implementazione delle funzioni seguenti abbiamo dovuto, nell'ordine:</a:t>
            </a:r>
            <a:endParaRPr lang="en-US" sz="2000"/>
          </a:p>
          <a:p>
            <a:pPr marL="781685" lvl="1" indent="-457200">
              <a:buAutoNum type="arabicPeriod"/>
            </a:pPr>
            <a:r>
              <a:rPr lang="it-IT" sz="2000" dirty="0"/>
              <a:t>Comprendere gli algoritmi in sé</a:t>
            </a:r>
            <a:endParaRPr lang="en-US" sz="2000"/>
          </a:p>
          <a:p>
            <a:pPr marL="781685" lvl="1" indent="-457200">
              <a:buAutoNum type="arabicPeriod"/>
            </a:pPr>
            <a:r>
              <a:rPr lang="it-IT" sz="2000" dirty="0"/>
              <a:t>Analizzare e comprendere le strutture dati usate dallo </a:t>
            </a:r>
            <a:r>
              <a:rPr lang="it-IT" sz="2000" err="1"/>
              <a:t>scheduler</a:t>
            </a:r>
            <a:r>
              <a:rPr lang="it-IT" sz="2000" dirty="0"/>
              <a:t> messe a disposizione dai progettisti di </a:t>
            </a:r>
            <a:r>
              <a:rPr lang="it-IT" sz="2000" err="1"/>
              <a:t>MentOS</a:t>
            </a:r>
            <a:r>
              <a:rPr lang="it-IT" sz="2000" dirty="0"/>
              <a:t> poter operare su di esse. (È stata adoperata un'unica struttura dati, la </a:t>
            </a:r>
            <a:r>
              <a:rPr lang="it-IT" sz="2000" i="1" err="1"/>
              <a:t>scheduler_entity_t</a:t>
            </a:r>
            <a:r>
              <a:rPr lang="it-IT" sz="2000" dirty="0"/>
              <a:t>, contenente campi utili ad ogni algoritmo)</a:t>
            </a:r>
            <a:endParaRPr lang="it-IT" sz="2000"/>
          </a:p>
          <a:p>
            <a:pPr marL="781685" lvl="1" indent="-457200">
              <a:buAutoNum type="arabicPeriod"/>
            </a:pPr>
            <a:r>
              <a:rPr lang="it-IT" sz="2000" dirty="0"/>
              <a:t>Implementare gli algoritmi visti basandosi sulle strutture dati fornite e le funzioni di gestione di tali strutture</a:t>
            </a:r>
          </a:p>
          <a:p>
            <a:pPr marL="494665" indent="-342900"/>
            <a:r>
              <a:rPr lang="it-IT" sz="2200" dirty="0"/>
              <a:t>In aggiunta agli algoritmi precedentemente elencati, abbiamo deciso di implementare il </a:t>
            </a:r>
            <a:r>
              <a:rPr lang="it-IT" sz="2200" i="1" dirty="0" err="1"/>
              <a:t>Least</a:t>
            </a:r>
            <a:r>
              <a:rPr lang="it-IT" sz="2200" i="1" dirty="0"/>
              <a:t> </a:t>
            </a:r>
            <a:r>
              <a:rPr lang="it-IT" sz="2200" i="1" dirty="0" err="1"/>
              <a:t>Laxity</a:t>
            </a:r>
            <a:r>
              <a:rPr lang="it-IT" sz="2200" i="1" dirty="0"/>
              <a:t> First </a:t>
            </a:r>
            <a:r>
              <a:rPr lang="it-IT" sz="2200" dirty="0"/>
              <a:t>(LLF)</a:t>
            </a:r>
          </a:p>
        </p:txBody>
      </p:sp>
    </p:spTree>
    <p:extLst>
      <p:ext uri="{BB962C8B-B14F-4D97-AF65-F5344CB8AC3E}">
        <p14:creationId xmlns:p14="http://schemas.microsoft.com/office/powerpoint/2010/main" val="331420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676D7E-1815-D756-3F6B-780033070146}"/>
              </a:ext>
            </a:extLst>
          </p:cNvPr>
          <p:cNvSpPr>
            <a:spLocks noGrp="1"/>
          </p:cNvSpPr>
          <p:nvPr>
            <p:ph type="title"/>
          </p:nvPr>
        </p:nvSpPr>
        <p:spPr/>
        <p:txBody>
          <a:bodyPr/>
          <a:lstStyle/>
          <a:p>
            <a:r>
              <a:rPr lang="it-IT" dirty="0"/>
              <a:t>Strutture dati</a:t>
            </a:r>
          </a:p>
        </p:txBody>
      </p:sp>
      <p:sp>
        <p:nvSpPr>
          <p:cNvPr id="3" name="Segnaposto contenuto 2">
            <a:extLst>
              <a:ext uri="{FF2B5EF4-FFF2-40B4-BE49-F238E27FC236}">
                <a16:creationId xmlns:a16="http://schemas.microsoft.com/office/drawing/2014/main" id="{117AA564-D2FC-AF88-ECE1-313830D77599}"/>
              </a:ext>
            </a:extLst>
          </p:cNvPr>
          <p:cNvSpPr>
            <a:spLocks noGrp="1"/>
          </p:cNvSpPr>
          <p:nvPr>
            <p:ph idx="1"/>
          </p:nvPr>
        </p:nvSpPr>
        <p:spPr>
          <a:xfrm>
            <a:off x="581192" y="2180496"/>
            <a:ext cx="11215231" cy="4488869"/>
          </a:xfrm>
        </p:spPr>
        <p:txBody>
          <a:bodyPr vert="horz" lIns="91440" tIns="45720" rIns="91440" bIns="45720" rtlCol="0" anchor="t">
            <a:noAutofit/>
          </a:bodyPr>
          <a:lstStyle/>
          <a:p>
            <a:pPr marL="305435" indent="-305435"/>
            <a:r>
              <a:rPr lang="it-IT" sz="2800" dirty="0"/>
              <a:t> Di seguito riportiamo solo un elenco sommario delle strutture dati utilizzate:</a:t>
            </a:r>
            <a:endParaRPr lang="it-IT" sz="2800" i="1" dirty="0"/>
          </a:p>
          <a:p>
            <a:pPr marL="629920" lvl="1" indent="-457200"/>
            <a:r>
              <a:rPr lang="it-IT" sz="2400" i="1" dirty="0" err="1"/>
              <a:t>runqueue_t</a:t>
            </a:r>
            <a:r>
              <a:rPr lang="it-IT" sz="2400" i="1" dirty="0"/>
              <a:t> </a:t>
            </a:r>
            <a:r>
              <a:rPr lang="it-IT" sz="2400" i="1" dirty="0" err="1"/>
              <a:t>runqueue</a:t>
            </a:r>
            <a:r>
              <a:rPr lang="it-IT" sz="2400" i="1" dirty="0"/>
              <a:t>: </a:t>
            </a:r>
            <a:r>
              <a:rPr lang="it-IT" sz="2400" dirty="0"/>
              <a:t>dichiarata staticamente all'interno di </a:t>
            </a:r>
            <a:r>
              <a:rPr lang="it-IT" sz="2400" i="1" dirty="0" err="1"/>
              <a:t>src</a:t>
            </a:r>
            <a:r>
              <a:rPr lang="it-IT" sz="2400" i="1" dirty="0"/>
              <a:t>/</a:t>
            </a:r>
            <a:r>
              <a:rPr lang="it-IT" sz="2400" i="1" dirty="0" err="1"/>
              <a:t>process</a:t>
            </a:r>
            <a:r>
              <a:rPr lang="it-IT" sz="2400" i="1" dirty="0"/>
              <a:t>/</a:t>
            </a:r>
            <a:r>
              <a:rPr lang="it-IT" sz="2400" i="1" dirty="0" err="1"/>
              <a:t>scheduler.c</a:t>
            </a:r>
            <a:r>
              <a:rPr lang="it-IT" sz="2400" i="1" dirty="0"/>
              <a:t>, </a:t>
            </a:r>
            <a:r>
              <a:rPr lang="it-IT" sz="2400" dirty="0"/>
              <a:t>è la coda di esecuzione delle task. Da questa lo </a:t>
            </a:r>
            <a:r>
              <a:rPr lang="it-IT" sz="2400" dirty="0" err="1"/>
              <a:t>scheduler</a:t>
            </a:r>
            <a:r>
              <a:rPr lang="it-IT" sz="2400" dirty="0"/>
              <a:t> deve selezionare la prossima task da eseguire. (Per una descrizione più dettagliata della </a:t>
            </a:r>
            <a:r>
              <a:rPr lang="it-IT" sz="2400" dirty="0" err="1"/>
              <a:t>struct</a:t>
            </a:r>
            <a:r>
              <a:rPr lang="it-IT" sz="2400" dirty="0"/>
              <a:t> si faccia riferimento alle slide "</a:t>
            </a:r>
            <a:r>
              <a:rPr lang="it-IT" sz="2400" i="1" dirty="0" err="1"/>
              <a:t>MentOS</a:t>
            </a:r>
            <a:r>
              <a:rPr lang="it-IT" sz="2400" i="1" dirty="0"/>
              <a:t> – </a:t>
            </a:r>
            <a:r>
              <a:rPr lang="it-IT" sz="2400" i="1" dirty="0" err="1"/>
              <a:t>Process</a:t>
            </a:r>
            <a:r>
              <a:rPr lang="it-IT" sz="2400" i="1" dirty="0"/>
              <a:t> Management"</a:t>
            </a:r>
            <a:r>
              <a:rPr lang="it-IT" sz="2400" dirty="0"/>
              <a:t>);</a:t>
            </a:r>
            <a:endParaRPr lang="it-IT" sz="2400" i="1" dirty="0"/>
          </a:p>
          <a:p>
            <a:pPr marL="629920" lvl="1" indent="-457200"/>
            <a:r>
              <a:rPr lang="it-IT" sz="2400" i="1" dirty="0" err="1"/>
              <a:t>task_struct</a:t>
            </a:r>
            <a:r>
              <a:rPr lang="it-IT" sz="2400" i="1" dirty="0"/>
              <a:t>: </a:t>
            </a:r>
            <a:r>
              <a:rPr lang="it-IT" sz="2400" dirty="0" err="1"/>
              <a:t>struct</a:t>
            </a:r>
            <a:r>
              <a:rPr lang="it-IT" sz="2400" dirty="0"/>
              <a:t> usata per rappresentare una task. Sono i nodi della </a:t>
            </a:r>
            <a:r>
              <a:rPr lang="it-IT" sz="2400" dirty="0" err="1"/>
              <a:t>runqueue</a:t>
            </a:r>
            <a:r>
              <a:rPr lang="it-IT" sz="2400" dirty="0"/>
              <a:t>;</a:t>
            </a:r>
          </a:p>
          <a:p>
            <a:pPr marL="629920" lvl="1" indent="-457200"/>
            <a:r>
              <a:rPr lang="it-IT" sz="2400" i="1" dirty="0" err="1"/>
              <a:t>scheduler_entity_t</a:t>
            </a:r>
            <a:r>
              <a:rPr lang="it-IT" sz="2400" i="1" dirty="0"/>
              <a:t>: </a:t>
            </a:r>
            <a:r>
              <a:rPr lang="it-IT" sz="2400" dirty="0"/>
              <a:t>è la struttura dati che mantiene le informazioni utili alla schedulazione della singola task. Ogni </a:t>
            </a:r>
            <a:r>
              <a:rPr lang="it-IT" sz="2400" i="1" dirty="0" err="1"/>
              <a:t>task_struct</a:t>
            </a:r>
            <a:r>
              <a:rPr lang="it-IT" sz="2400" i="1" dirty="0"/>
              <a:t> </a:t>
            </a:r>
            <a:r>
              <a:rPr lang="it-IT" sz="2400" dirty="0"/>
              <a:t>presenta un campo (denominato "</a:t>
            </a:r>
            <a:r>
              <a:rPr lang="it-IT" sz="2400" i="1" dirty="0"/>
              <a:t>se") </a:t>
            </a:r>
            <a:r>
              <a:rPr lang="it-IT" sz="2400" dirty="0"/>
              <a:t>di questo tipo. </a:t>
            </a:r>
          </a:p>
          <a:p>
            <a:pPr marL="305435" indent="-305435"/>
            <a:endParaRPr lang="it-IT" sz="2400" i="1" dirty="0"/>
          </a:p>
        </p:txBody>
      </p:sp>
    </p:spTree>
    <p:extLst>
      <p:ext uri="{BB962C8B-B14F-4D97-AF65-F5344CB8AC3E}">
        <p14:creationId xmlns:p14="http://schemas.microsoft.com/office/powerpoint/2010/main" val="1063930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Carattere, menu&#10;&#10;Descrizione generata automaticamente">
            <a:extLst>
              <a:ext uri="{FF2B5EF4-FFF2-40B4-BE49-F238E27FC236}">
                <a16:creationId xmlns:a16="http://schemas.microsoft.com/office/drawing/2014/main" id="{6504A646-9FF4-2070-DBE6-F5FD29B77793}"/>
              </a:ext>
            </a:extLst>
          </p:cNvPr>
          <p:cNvPicPr>
            <a:picLocks noChangeAspect="1"/>
          </p:cNvPicPr>
          <p:nvPr/>
        </p:nvPicPr>
        <p:blipFill>
          <a:blip r:embed="rId2"/>
          <a:stretch>
            <a:fillRect/>
          </a:stretch>
        </p:blipFill>
        <p:spPr>
          <a:xfrm>
            <a:off x="587828" y="692150"/>
            <a:ext cx="4103913" cy="5909127"/>
          </a:xfrm>
          <a:prstGeom prst="rect">
            <a:avLst/>
          </a:prstGeom>
        </p:spPr>
      </p:pic>
      <p:sp>
        <p:nvSpPr>
          <p:cNvPr id="6" name="Segnaposto contenuto 2">
            <a:extLst>
              <a:ext uri="{FF2B5EF4-FFF2-40B4-BE49-F238E27FC236}">
                <a16:creationId xmlns:a16="http://schemas.microsoft.com/office/drawing/2014/main" id="{29CE3CC1-559F-B855-C7A2-228915901AFB}"/>
              </a:ext>
            </a:extLst>
          </p:cNvPr>
          <p:cNvSpPr txBox="1">
            <a:spLocks/>
          </p:cNvSpPr>
          <p:nvPr/>
        </p:nvSpPr>
        <p:spPr>
          <a:xfrm>
            <a:off x="4814339" y="780147"/>
            <a:ext cx="6326986" cy="5309763"/>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t>La </a:t>
            </a:r>
            <a:r>
              <a:rPr lang="it-IT" sz="2400" dirty="0" err="1"/>
              <a:t>struct</a:t>
            </a:r>
            <a:r>
              <a:rPr lang="it-IT" sz="2400" dirty="0"/>
              <a:t> </a:t>
            </a:r>
            <a:r>
              <a:rPr lang="it-IT" sz="2400" dirty="0" err="1"/>
              <a:t>sched_entity_t</a:t>
            </a:r>
            <a:r>
              <a:rPr lang="it-IT" sz="2400" dirty="0"/>
              <a:t> come appare in </a:t>
            </a:r>
            <a:r>
              <a:rPr lang="it-IT" sz="2400" i="1" dirty="0" err="1"/>
              <a:t>lib</a:t>
            </a:r>
            <a:r>
              <a:rPr lang="it-IT" sz="2400" i="1" dirty="0"/>
              <a:t>/</a:t>
            </a:r>
            <a:r>
              <a:rPr lang="it-IT" sz="2400" i="1" dirty="0" err="1"/>
              <a:t>process</a:t>
            </a:r>
            <a:r>
              <a:rPr lang="it-IT" sz="2400" i="1" dirty="0"/>
              <a:t>/</a:t>
            </a:r>
            <a:r>
              <a:rPr lang="it-IT" sz="2400" i="1" dirty="0" err="1"/>
              <a:t>process.h</a:t>
            </a:r>
            <a:r>
              <a:rPr lang="it-IT" sz="2400" i="1" dirty="0"/>
              <a:t>.</a:t>
            </a:r>
          </a:p>
          <a:p>
            <a:pPr marL="305435" indent="-305435"/>
            <a:r>
              <a:rPr lang="it-IT" sz="2400" dirty="0"/>
              <a:t>Senza dubbio la struttura dati più importante per l'implementazione svolta, in quanto contiene vari dati utili, tra cui:</a:t>
            </a:r>
          </a:p>
          <a:p>
            <a:pPr marL="629920" lvl="1" indent="-457200"/>
            <a:r>
              <a:rPr lang="it-IT" sz="2400" dirty="0"/>
              <a:t>tempo totale di esecuzione</a:t>
            </a:r>
          </a:p>
          <a:p>
            <a:pPr marL="629920" lvl="1" indent="-457200"/>
            <a:r>
              <a:rPr lang="it-IT" sz="2400" dirty="0"/>
              <a:t>deadline</a:t>
            </a:r>
          </a:p>
          <a:p>
            <a:pPr marL="629920" lvl="1" indent="-457200"/>
            <a:r>
              <a:rPr lang="it-IT" sz="2400" dirty="0"/>
              <a:t>periodicità</a:t>
            </a:r>
          </a:p>
          <a:p>
            <a:pPr marL="629920" lvl="1" indent="-457200"/>
            <a:r>
              <a:rPr lang="it-IT" sz="2400" dirty="0"/>
              <a:t>priorità</a:t>
            </a:r>
          </a:p>
          <a:p>
            <a:pPr marL="629920" lvl="1" indent="-457200"/>
            <a:r>
              <a:rPr lang="it-IT" sz="2400" dirty="0"/>
              <a:t>tempo di arrivo</a:t>
            </a:r>
          </a:p>
          <a:p>
            <a:pPr marL="629920" lvl="1" indent="-457200"/>
            <a:endParaRPr lang="it-IT" sz="2000" dirty="0"/>
          </a:p>
        </p:txBody>
      </p:sp>
    </p:spTree>
    <p:extLst>
      <p:ext uri="{BB962C8B-B14F-4D97-AF65-F5344CB8AC3E}">
        <p14:creationId xmlns:p14="http://schemas.microsoft.com/office/powerpoint/2010/main" val="360299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408724-B263-758C-27EF-2B021083EAC5}"/>
              </a:ext>
            </a:extLst>
          </p:cNvPr>
          <p:cNvSpPr>
            <a:spLocks noGrp="1"/>
          </p:cNvSpPr>
          <p:nvPr>
            <p:ph type="title"/>
          </p:nvPr>
        </p:nvSpPr>
        <p:spPr/>
        <p:txBody>
          <a:bodyPr/>
          <a:lstStyle/>
          <a:p>
            <a:r>
              <a:rPr lang="it-IT" dirty="0" err="1"/>
              <a:t>Priority</a:t>
            </a:r>
            <a:r>
              <a:rPr lang="it-IT" dirty="0"/>
              <a:t> First</a:t>
            </a:r>
          </a:p>
        </p:txBody>
      </p:sp>
      <p:sp>
        <p:nvSpPr>
          <p:cNvPr id="3" name="Segnaposto contenuto 2">
            <a:extLst>
              <a:ext uri="{FF2B5EF4-FFF2-40B4-BE49-F238E27FC236}">
                <a16:creationId xmlns:a16="http://schemas.microsoft.com/office/drawing/2014/main" id="{EF3C1CCD-2E46-0085-5583-423CAC81B040}"/>
              </a:ext>
            </a:extLst>
          </p:cNvPr>
          <p:cNvSpPr>
            <a:spLocks noGrp="1"/>
          </p:cNvSpPr>
          <p:nvPr>
            <p:ph idx="1"/>
          </p:nvPr>
        </p:nvSpPr>
        <p:spPr/>
        <p:txBody>
          <a:bodyPr vert="horz" lIns="91440" tIns="45720" rIns="91440" bIns="45720" rtlCol="0" anchor="t">
            <a:noAutofit/>
          </a:bodyPr>
          <a:lstStyle/>
          <a:p>
            <a:pPr marL="305435" indent="-305435"/>
            <a:r>
              <a:rPr lang="it-IT" sz="2400" dirty="0"/>
              <a:t>Come visibile nelle slide "</a:t>
            </a:r>
            <a:r>
              <a:rPr lang="it-IT" sz="2400" i="1" dirty="0" err="1"/>
              <a:t>MentOS</a:t>
            </a:r>
            <a:r>
              <a:rPr lang="it-IT" sz="2400" i="1" dirty="0"/>
              <a:t> – </a:t>
            </a:r>
            <a:r>
              <a:rPr lang="it-IT" sz="2400" i="1" dirty="0" err="1"/>
              <a:t>Process</a:t>
            </a:r>
            <a:r>
              <a:rPr lang="it-IT" sz="2400" i="1" dirty="0"/>
              <a:t> Management", </a:t>
            </a:r>
            <a:r>
              <a:rPr lang="it-IT" sz="2400" dirty="0"/>
              <a:t>il codice della funzione </a:t>
            </a:r>
            <a:r>
              <a:rPr lang="it-IT" sz="2400" i="1" dirty="0"/>
              <a:t>__</a:t>
            </a:r>
            <a:r>
              <a:rPr lang="it-IT" sz="2400" i="1" dirty="0" err="1"/>
              <a:t>scheduler_priority</a:t>
            </a:r>
            <a:r>
              <a:rPr lang="it-IT" sz="2400" dirty="0"/>
              <a:t>, che riceve come parametri la </a:t>
            </a:r>
            <a:r>
              <a:rPr lang="it-IT" sz="2400" dirty="0" err="1"/>
              <a:t>runqueue</a:t>
            </a:r>
            <a:r>
              <a:rPr lang="it-IT" sz="2400" dirty="0"/>
              <a:t> ed un booleano (indicante se tenere conto delle task periodiche), e restituisce la prossima task da eseguire, è pressoché completa nel codice di base di </a:t>
            </a:r>
            <a:r>
              <a:rPr lang="it-IT" sz="2400" dirty="0" err="1"/>
              <a:t>MentOS</a:t>
            </a:r>
            <a:r>
              <a:rPr lang="it-IT" sz="2400" dirty="0"/>
              <a:t>.  A mancare sono solo la parte inerente alla scelta della task e la lettura della priorità della task corrente.</a:t>
            </a:r>
          </a:p>
          <a:p>
            <a:pPr marL="305435" indent="-305435"/>
            <a:r>
              <a:rPr lang="it-IT" sz="2400" dirty="0"/>
              <a:t>Per effettuare la scelta si va a cercare la task con il valore </a:t>
            </a:r>
            <a:r>
              <a:rPr lang="it-IT" sz="2400" i="1" dirty="0" err="1"/>
              <a:t>se.prio</a:t>
            </a:r>
            <a:r>
              <a:rPr lang="it-IT" sz="2400" i="1" dirty="0"/>
              <a:t> </a:t>
            </a:r>
            <a:r>
              <a:rPr lang="it-IT" sz="2400" dirty="0"/>
              <a:t>più basso (corrispondente ad un livello di priorità più alta, di fatto). A parità di priorità dei processi, si può optare per diverse strategie. Noi effettuiamo una scelta arbitraria, selezionando sempre la task con cui ci stiamo confrontando invece di quella attuale. Una strategia alternativa tra le molte potrebbe essere quella di basarsi sul tempo di arrivo (scegliendo poi se servire la task più nuova o più vecchia).</a:t>
            </a:r>
          </a:p>
        </p:txBody>
      </p:sp>
    </p:spTree>
    <p:extLst>
      <p:ext uri="{BB962C8B-B14F-4D97-AF65-F5344CB8AC3E}">
        <p14:creationId xmlns:p14="http://schemas.microsoft.com/office/powerpoint/2010/main" val="116399772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2313</Words>
  <Application>Microsoft Office PowerPoint</Application>
  <PresentationFormat>Widescreen</PresentationFormat>
  <Paragraphs>121</Paragraphs>
  <Slides>23</Slides>
  <Notes>2</Notes>
  <HiddenSlides>0</HiddenSlides>
  <MMClips>0</MMClips>
  <ScaleCrop>false</ScaleCrop>
  <HeadingPairs>
    <vt:vector size="6" baseType="variant">
      <vt:variant>
        <vt:lpstr>Caratteri utilizzati</vt:lpstr>
      </vt:variant>
      <vt:variant>
        <vt:i4>7</vt:i4>
      </vt:variant>
      <vt:variant>
        <vt:lpstr>Tema</vt:lpstr>
      </vt:variant>
      <vt:variant>
        <vt:i4>2</vt:i4>
      </vt:variant>
      <vt:variant>
        <vt:lpstr>Titoli diapositive</vt:lpstr>
      </vt:variant>
      <vt:variant>
        <vt:i4>23</vt:i4>
      </vt:variant>
    </vt:vector>
  </HeadingPairs>
  <TitlesOfParts>
    <vt:vector size="32" baseType="lpstr">
      <vt:lpstr>Arial</vt:lpstr>
      <vt:lpstr>Calibri</vt:lpstr>
      <vt:lpstr>Calibri Light</vt:lpstr>
      <vt:lpstr>Consolas</vt:lpstr>
      <vt:lpstr>Gill Sans MT</vt:lpstr>
      <vt:lpstr>Wingdings 2</vt:lpstr>
      <vt:lpstr>Wingdings,Sans-Serif</vt:lpstr>
      <vt:lpstr>Tema di Office</vt:lpstr>
      <vt:lpstr>Dividend</vt:lpstr>
      <vt:lpstr>Implementazione  di  vari ALGORITMI  DI  SCHEDULING in Mentos </vt:lpstr>
      <vt:lpstr>Introduzione</vt:lpstr>
      <vt:lpstr>Presentazione standard di PowerPoint</vt:lpstr>
      <vt:lpstr>Real time scheduling</vt:lpstr>
      <vt:lpstr>Presentazione standard di PowerPoint</vt:lpstr>
      <vt:lpstr>Implementazione</vt:lpstr>
      <vt:lpstr>Strutture dati</vt:lpstr>
      <vt:lpstr>Presentazione standard di PowerPoint</vt:lpstr>
      <vt:lpstr>Priority First</vt:lpstr>
      <vt:lpstr>Presentazione standard di PowerPoint</vt:lpstr>
      <vt:lpstr> Completely Fair scheduling</vt:lpstr>
      <vt:lpstr>Presentazione standard di PowerPoint</vt:lpstr>
      <vt:lpstr>Presentazione standard di PowerPoint</vt:lpstr>
      <vt:lpstr>RATE MONOTONIC</vt:lpstr>
      <vt:lpstr>Presentazione standard di PowerPoint</vt:lpstr>
      <vt:lpstr>Earliest Deadline First</vt:lpstr>
      <vt:lpstr>Presentazione standard di PowerPoint</vt:lpstr>
      <vt:lpstr>Aperiodic EARLIEST DEADLINE FIRST</vt:lpstr>
      <vt:lpstr>Least Laxity First</vt:lpstr>
      <vt:lpstr>Presentazione standard di PowerPoint</vt:lpstr>
      <vt:lpstr>Presentazione standard di PowerPoint</vt:lpstr>
      <vt:lpstr>Sources &amp; Credits</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SEFA ENDRI</cp:lastModifiedBy>
  <cp:revision>1118</cp:revision>
  <dcterms:created xsi:type="dcterms:W3CDTF">2023-08-21T15:36:28Z</dcterms:created>
  <dcterms:modified xsi:type="dcterms:W3CDTF">2023-08-29T12:28:20Z</dcterms:modified>
</cp:coreProperties>
</file>