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  <p:sldId id="257" r:id="rId10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F0052-D830-4956-BA51-9334826F1F64}" v="3" dt="2023-08-20T16:05:36.923"/>
    <p1510:client id="{4C54F9EB-1983-4E42-BA90-9A873F83A8B8}" v="179" dt="2023-08-24T20:23:25.139"/>
    <p1510:client id="{C34BCE00-AF43-4556-85D1-277DD52998D2}" v="4" dt="2023-08-21T18:14:37.631"/>
    <p1510:client id="{F454780C-B1ED-42C0-86DB-50F9F77A1214}" v="967" dt="2023-08-20T16:00:38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://www.os161.org/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161.org/" TargetMode="External"/><Relationship Id="rId7" Type="http://schemas.openxmlformats.org/officeDocument/2006/relationships/image" Target="../media/image8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02362-3D01-45E9-8FCD-91AF06AC06C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5B74B8E-BF46-45F0-AA3B-9B8C7AADD9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Sources:</a:t>
          </a:r>
          <a:endParaRPr lang="en-US" dirty="0"/>
        </a:p>
      </dgm:t>
    </dgm:pt>
    <dgm:pt modelId="{3E9CDF75-3AB8-4574-BACE-ED72C5E53600}" type="parTrans" cxnId="{53BCA0E3-BBF6-49E7-93C6-A284EB7D4BFF}">
      <dgm:prSet/>
      <dgm:spPr/>
      <dgm:t>
        <a:bodyPr/>
        <a:lstStyle/>
        <a:p>
          <a:endParaRPr lang="en-US"/>
        </a:p>
      </dgm:t>
    </dgm:pt>
    <dgm:pt modelId="{CEABFF2F-9FE8-4AC1-84E2-F6B170E22884}" type="sibTrans" cxnId="{53BCA0E3-BBF6-49E7-93C6-A284EB7D4BFF}">
      <dgm:prSet/>
      <dgm:spPr/>
      <dgm:t>
        <a:bodyPr/>
        <a:lstStyle/>
        <a:p>
          <a:endParaRPr lang="en-US"/>
        </a:p>
      </dgm:t>
    </dgm:pt>
    <dgm:pt modelId="{A02FBFA1-55E3-4427-B85E-2B2F75E64DB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MentOS</a:t>
          </a:r>
          <a:r>
            <a:rPr lang="it-IT" dirty="0"/>
            <a:t>: </a:t>
          </a:r>
          <a:r>
            <a:rPr lang="it-IT" u="sng" dirty="0">
              <a:latin typeface="Calibri"/>
              <a:ea typeface="Calibri"/>
              <a:cs typeface="Calibri"/>
              <a:hlinkClick xmlns:r="http://schemas.openxmlformats.org/officeDocument/2006/relationships" r:id="" action="ppaction://noaction"/>
            </a:rPr>
            <a:t>https://mentos-team.github.io/doc/doxygen/index.html</a:t>
          </a:r>
          <a:endParaRPr lang="it-IT" dirty="0">
            <a:solidFill>
              <a:srgbClr val="000000"/>
            </a:solidFill>
            <a:latin typeface="Calibri"/>
            <a:ea typeface="Calibri"/>
            <a:cs typeface="Calibri"/>
          </a:endParaRPr>
        </a:p>
      </dgm:t>
    </dgm:pt>
    <dgm:pt modelId="{28031501-72A1-43B1-84B9-44E65E8E79D9}" type="parTrans" cxnId="{6EF86B2F-23DA-47BD-8F11-D380C05CD9E3}">
      <dgm:prSet/>
      <dgm:spPr/>
      <dgm:t>
        <a:bodyPr/>
        <a:lstStyle/>
        <a:p>
          <a:endParaRPr lang="en-US"/>
        </a:p>
      </dgm:t>
    </dgm:pt>
    <dgm:pt modelId="{6D3E68DF-5005-4D84-BA29-4164ED5E0AEE}" type="sibTrans" cxnId="{6EF86B2F-23DA-47BD-8F11-D380C05CD9E3}">
      <dgm:prSet/>
      <dgm:spPr/>
      <dgm:t>
        <a:bodyPr/>
        <a:lstStyle/>
        <a:p>
          <a:endParaRPr lang="en-US"/>
        </a:p>
      </dgm:t>
    </dgm:pt>
    <dgm:pt modelId="{149CD3D9-2729-499A-9636-D5BBAF36C25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OS/161: </a:t>
          </a:r>
          <a:r>
            <a:rPr lang="it-IT" dirty="0">
              <a:hlinkClick xmlns:r="http://schemas.openxmlformats.org/officeDocument/2006/relationships" r:id="rId1"/>
            </a:rPr>
            <a:t>http://www.os161.org/</a:t>
          </a:r>
          <a:endParaRPr lang="en-US" dirty="0"/>
        </a:p>
      </dgm:t>
    </dgm:pt>
    <dgm:pt modelId="{1180C461-0801-46FC-87CA-FB120ADEDB14}" type="parTrans" cxnId="{D90ADE93-E24B-462B-986C-21973C0879A7}">
      <dgm:prSet/>
      <dgm:spPr/>
      <dgm:t>
        <a:bodyPr/>
        <a:lstStyle/>
        <a:p>
          <a:endParaRPr lang="en-US"/>
        </a:p>
      </dgm:t>
    </dgm:pt>
    <dgm:pt modelId="{E2606232-A06F-469D-AB61-9A8BA6C4546B}" type="sibTrans" cxnId="{D90ADE93-E24B-462B-986C-21973C0879A7}">
      <dgm:prSet/>
      <dgm:spPr/>
      <dgm:t>
        <a:bodyPr/>
        <a:lstStyle/>
        <a:p>
          <a:endParaRPr lang="en-US"/>
        </a:p>
      </dgm:t>
    </dgm:pt>
    <dgm:pt modelId="{CD0C2B99-AD72-484B-B771-69921F3C0E4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Linux Kernel: “</a:t>
          </a:r>
          <a:r>
            <a:rPr lang="it-IT" dirty="0" err="1"/>
            <a:t>Understanding</a:t>
          </a:r>
          <a:r>
            <a:rPr lang="it-IT" dirty="0"/>
            <a:t> the Linux Kernel, Third Edition 3rd Edition”, M. Cesati, D. P. Bovet</a:t>
          </a:r>
          <a:endParaRPr lang="en-US" dirty="0"/>
        </a:p>
      </dgm:t>
    </dgm:pt>
    <dgm:pt modelId="{155E0981-2C9E-4AA7-931C-ED74F7E1346D}" type="parTrans" cxnId="{1F14AF1B-E209-436C-9362-DCF4AE65A04C}">
      <dgm:prSet/>
      <dgm:spPr/>
      <dgm:t>
        <a:bodyPr/>
        <a:lstStyle/>
        <a:p>
          <a:endParaRPr lang="en-US"/>
        </a:p>
      </dgm:t>
    </dgm:pt>
    <dgm:pt modelId="{A3F54CF2-7820-4BA9-A656-85F2005DB8FB}" type="sibTrans" cxnId="{1F14AF1B-E209-436C-9362-DCF4AE65A04C}">
      <dgm:prSet/>
      <dgm:spPr/>
      <dgm:t>
        <a:bodyPr/>
        <a:lstStyle/>
        <a:p>
          <a:endParaRPr lang="en-US"/>
        </a:p>
      </dgm:t>
    </dgm:pt>
    <dgm:pt modelId="{130B7427-C1A4-45B7-8912-D7A7B73722B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Credits and Thanks:</a:t>
          </a:r>
          <a:r>
            <a:rPr lang="it-IT" dirty="0">
              <a:latin typeface="Gill Sans MT" panose="020B0502020104020203"/>
            </a:rPr>
            <a:t> </a:t>
          </a:r>
          <a:endParaRPr lang="en-US" dirty="0"/>
        </a:p>
      </dgm:t>
    </dgm:pt>
    <dgm:pt modelId="{8740D98B-6865-4452-92EB-0D014A3BFE5B}" type="parTrans" cxnId="{934D39DF-4D3B-4AC2-8B4E-4B093B81D8B7}">
      <dgm:prSet/>
      <dgm:spPr/>
      <dgm:t>
        <a:bodyPr/>
        <a:lstStyle/>
        <a:p>
          <a:endParaRPr lang="en-US"/>
        </a:p>
      </dgm:t>
    </dgm:pt>
    <dgm:pt modelId="{6DC4EF41-0FE5-4875-9FC3-E4C137B69871}" type="sibTrans" cxnId="{934D39DF-4D3B-4AC2-8B4E-4B093B81D8B7}">
      <dgm:prSet/>
      <dgm:spPr/>
      <dgm:t>
        <a:bodyPr/>
        <a:lstStyle/>
        <a:p>
          <a:endParaRPr lang="en-US"/>
        </a:p>
      </dgm:t>
    </dgm:pt>
    <dgm:pt modelId="{6BE5200B-71AE-4D2A-963B-06BAA8E5066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All</a:t>
          </a:r>
          <a:r>
            <a:rPr lang="it-IT" dirty="0"/>
            <a:t> of the </a:t>
          </a:r>
          <a:r>
            <a:rPr lang="it-IT" dirty="0">
              <a:latin typeface="Gill Sans MT" panose="020B0502020104020203"/>
            </a:rPr>
            <a:t>previous</a:t>
          </a:r>
          <a:endParaRPr lang="en-US" dirty="0" err="1"/>
        </a:p>
      </dgm:t>
    </dgm:pt>
    <dgm:pt modelId="{371B3EDB-E72F-48F0-8D5C-8AA3477B073A}" type="parTrans" cxnId="{56481BC8-EDC1-4281-AE0D-DC9EF93EB24F}">
      <dgm:prSet/>
      <dgm:spPr/>
      <dgm:t>
        <a:bodyPr/>
        <a:lstStyle/>
        <a:p>
          <a:endParaRPr lang="en-US"/>
        </a:p>
      </dgm:t>
    </dgm:pt>
    <dgm:pt modelId="{7EA2334F-C227-46C9-BF30-57320895FF24}" type="sibTrans" cxnId="{56481BC8-EDC1-4281-AE0D-DC9EF93EB24F}">
      <dgm:prSet/>
      <dgm:spPr/>
      <dgm:t>
        <a:bodyPr/>
        <a:lstStyle/>
        <a:p>
          <a:endParaRPr lang="en-US"/>
        </a:p>
      </dgm:t>
    </dgm:pt>
    <dgm:pt modelId="{92571C8D-64DD-4E80-AC21-5D63DE3A4DC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Copyright </a:t>
          </a:r>
          <a:r>
            <a:rPr lang="it-IT" dirty="0" err="1"/>
            <a:t>Licence</a:t>
          </a:r>
          <a:r>
            <a:rPr lang="it-IT" dirty="0"/>
            <a:t>:</a:t>
          </a:r>
          <a:r>
            <a:rPr lang="it-IT" dirty="0">
              <a:latin typeface="Gill Sans MT" panose="020B0502020104020203"/>
            </a:rPr>
            <a:t> </a:t>
          </a:r>
          <a:endParaRPr lang="en-US" dirty="0">
            <a:latin typeface="Gill Sans MT" panose="020B0502020104020203"/>
          </a:endParaRPr>
        </a:p>
      </dgm:t>
    </dgm:pt>
    <dgm:pt modelId="{ABCCAA1B-FCCE-455B-A276-7B856A861EDB}" type="parTrans" cxnId="{C7762CF1-F41A-493A-A80C-E29D8F1701E3}">
      <dgm:prSet/>
      <dgm:spPr/>
      <dgm:t>
        <a:bodyPr/>
        <a:lstStyle/>
        <a:p>
          <a:endParaRPr lang="en-US"/>
        </a:p>
      </dgm:t>
    </dgm:pt>
    <dgm:pt modelId="{1854FF51-4B82-436E-AC45-8EDADCB9CAC4}" type="sibTrans" cxnId="{C7762CF1-F41A-493A-A80C-E29D8F1701E3}">
      <dgm:prSet/>
      <dgm:spPr/>
      <dgm:t>
        <a:bodyPr/>
        <a:lstStyle/>
        <a:p>
          <a:endParaRPr lang="en-US"/>
        </a:p>
      </dgm:t>
    </dgm:pt>
    <dgm:pt modelId="{60138E9A-DF95-419E-9451-A9A42E0D79B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Creative Commons CC2023</a:t>
          </a:r>
          <a:endParaRPr lang="en-US" dirty="0"/>
        </a:p>
      </dgm:t>
    </dgm:pt>
    <dgm:pt modelId="{6827D8B6-8C7D-47A7-B2C7-B7297F3A1F9F}" type="parTrans" cxnId="{F484269C-45AB-429E-8DB9-1F2A249EF38B}">
      <dgm:prSet/>
      <dgm:spPr/>
    </dgm:pt>
    <dgm:pt modelId="{6A4F8AA3-F477-48A6-97CE-D5CFDBFF5A2D}" type="sibTrans" cxnId="{F484269C-45AB-429E-8DB9-1F2A249EF38B}">
      <dgm:prSet/>
      <dgm:spPr/>
      <dgm:t>
        <a:bodyPr/>
        <a:lstStyle/>
        <a:p>
          <a:endParaRPr lang="en-US"/>
        </a:p>
      </dgm:t>
    </dgm:pt>
    <dgm:pt modelId="{9B1339B0-6FBF-4CAC-B8C1-2D1F819B7EE0}" type="pres">
      <dgm:prSet presAssocID="{73D02362-3D01-45E9-8FCD-91AF06AC06CA}" presName="root" presStyleCnt="0">
        <dgm:presLayoutVars>
          <dgm:dir/>
          <dgm:resizeHandles val="exact"/>
        </dgm:presLayoutVars>
      </dgm:prSet>
      <dgm:spPr/>
    </dgm:pt>
    <dgm:pt modelId="{7F15EA1D-9F93-4846-9733-A640DE2410C9}" type="pres">
      <dgm:prSet presAssocID="{95B74B8E-BF46-45F0-AA3B-9B8C7AADD9FC}" presName="compNode" presStyleCnt="0"/>
      <dgm:spPr/>
    </dgm:pt>
    <dgm:pt modelId="{B195A37D-6F68-4BB5-9A52-C325D8F9AB41}" type="pres">
      <dgm:prSet presAssocID="{95B74B8E-BF46-45F0-AA3B-9B8C7AADD9FC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9F2B8B30-3009-4EF4-9980-CCA4392DB54F}" type="pres">
      <dgm:prSet presAssocID="{95B74B8E-BF46-45F0-AA3B-9B8C7AADD9FC}" presName="iconSpace" presStyleCnt="0"/>
      <dgm:spPr/>
    </dgm:pt>
    <dgm:pt modelId="{38D61B99-C922-44AE-B054-45726B824B12}" type="pres">
      <dgm:prSet presAssocID="{95B74B8E-BF46-45F0-AA3B-9B8C7AADD9FC}" presName="parTx" presStyleLbl="revTx" presStyleIdx="0" presStyleCnt="6">
        <dgm:presLayoutVars>
          <dgm:chMax val="0"/>
          <dgm:chPref val="0"/>
        </dgm:presLayoutVars>
      </dgm:prSet>
      <dgm:spPr/>
    </dgm:pt>
    <dgm:pt modelId="{B97BA402-A986-4FFD-8DC5-3DD3B3318A87}" type="pres">
      <dgm:prSet presAssocID="{95B74B8E-BF46-45F0-AA3B-9B8C7AADD9FC}" presName="txSpace" presStyleCnt="0"/>
      <dgm:spPr/>
    </dgm:pt>
    <dgm:pt modelId="{5FFBE124-ABE7-4DE1-984E-C9A839FD4089}" type="pres">
      <dgm:prSet presAssocID="{95B74B8E-BF46-45F0-AA3B-9B8C7AADD9FC}" presName="desTx" presStyleLbl="revTx" presStyleIdx="1" presStyleCnt="6">
        <dgm:presLayoutVars/>
      </dgm:prSet>
      <dgm:spPr/>
    </dgm:pt>
    <dgm:pt modelId="{D00451B2-376A-4AAB-B66B-22CF3C1B30C9}" type="pres">
      <dgm:prSet presAssocID="{CEABFF2F-9FE8-4AC1-84E2-F6B170E22884}" presName="sibTrans" presStyleCnt="0"/>
      <dgm:spPr/>
    </dgm:pt>
    <dgm:pt modelId="{3180FDE2-7329-4CB1-91B7-669D2AC3EDB9}" type="pres">
      <dgm:prSet presAssocID="{130B7427-C1A4-45B7-8912-D7A7B73722BD}" presName="compNode" presStyleCnt="0"/>
      <dgm:spPr/>
    </dgm:pt>
    <dgm:pt modelId="{D056E12C-C0C6-43A5-B70D-6F013F07B5A2}" type="pres">
      <dgm:prSet presAssocID="{130B7427-C1A4-45B7-8912-D7A7B73722BD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70C6FEB-2F63-4861-AAC2-97966ABD18B9}" type="pres">
      <dgm:prSet presAssocID="{130B7427-C1A4-45B7-8912-D7A7B73722BD}" presName="iconSpace" presStyleCnt="0"/>
      <dgm:spPr/>
    </dgm:pt>
    <dgm:pt modelId="{A03846A4-9C94-4128-82C8-C2146248D8FE}" type="pres">
      <dgm:prSet presAssocID="{130B7427-C1A4-45B7-8912-D7A7B73722BD}" presName="parTx" presStyleLbl="revTx" presStyleIdx="2" presStyleCnt="6">
        <dgm:presLayoutVars>
          <dgm:chMax val="0"/>
          <dgm:chPref val="0"/>
        </dgm:presLayoutVars>
      </dgm:prSet>
      <dgm:spPr/>
    </dgm:pt>
    <dgm:pt modelId="{0151948B-47EE-470B-86DF-B3D918A8BAD5}" type="pres">
      <dgm:prSet presAssocID="{130B7427-C1A4-45B7-8912-D7A7B73722BD}" presName="txSpace" presStyleCnt="0"/>
      <dgm:spPr/>
    </dgm:pt>
    <dgm:pt modelId="{420765C4-FDE2-4FC0-84F0-F871DDBF974B}" type="pres">
      <dgm:prSet presAssocID="{130B7427-C1A4-45B7-8912-D7A7B73722BD}" presName="desTx" presStyleLbl="revTx" presStyleIdx="3" presStyleCnt="6">
        <dgm:presLayoutVars/>
      </dgm:prSet>
      <dgm:spPr/>
    </dgm:pt>
    <dgm:pt modelId="{7CECFA15-1C7A-4095-9747-BE7279297D33}" type="pres">
      <dgm:prSet presAssocID="{6DC4EF41-0FE5-4875-9FC3-E4C137B69871}" presName="sibTrans" presStyleCnt="0"/>
      <dgm:spPr/>
    </dgm:pt>
    <dgm:pt modelId="{AF1FD9D5-AAC3-46C1-ADE0-AEC3D6334CD2}" type="pres">
      <dgm:prSet presAssocID="{92571C8D-64DD-4E80-AC21-5D63DE3A4DC5}" presName="compNode" presStyleCnt="0"/>
      <dgm:spPr/>
    </dgm:pt>
    <dgm:pt modelId="{5CD93740-B453-4613-BA78-AAA1E9F828BE}" type="pres">
      <dgm:prSet presAssocID="{92571C8D-64DD-4E80-AC21-5D63DE3A4DC5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elletto"/>
        </a:ext>
      </dgm:extLst>
    </dgm:pt>
    <dgm:pt modelId="{7D195786-549D-4ACA-8B47-F4F2B1E96058}" type="pres">
      <dgm:prSet presAssocID="{92571C8D-64DD-4E80-AC21-5D63DE3A4DC5}" presName="iconSpace" presStyleCnt="0"/>
      <dgm:spPr/>
    </dgm:pt>
    <dgm:pt modelId="{264FA485-238E-4BFD-AB3E-607B9B2E4CF7}" type="pres">
      <dgm:prSet presAssocID="{92571C8D-64DD-4E80-AC21-5D63DE3A4DC5}" presName="parTx" presStyleLbl="revTx" presStyleIdx="4" presStyleCnt="6">
        <dgm:presLayoutVars>
          <dgm:chMax val="0"/>
          <dgm:chPref val="0"/>
        </dgm:presLayoutVars>
      </dgm:prSet>
      <dgm:spPr/>
    </dgm:pt>
    <dgm:pt modelId="{3EC53C7F-7F3B-41A2-8529-F55D1BF53499}" type="pres">
      <dgm:prSet presAssocID="{92571C8D-64DD-4E80-AC21-5D63DE3A4DC5}" presName="txSpace" presStyleCnt="0"/>
      <dgm:spPr/>
    </dgm:pt>
    <dgm:pt modelId="{32AAB3A6-98AD-4721-8B76-ED058B92CA3F}" type="pres">
      <dgm:prSet presAssocID="{92571C8D-64DD-4E80-AC21-5D63DE3A4DC5}" presName="desTx" presStyleLbl="revTx" presStyleIdx="5" presStyleCnt="6">
        <dgm:presLayoutVars/>
      </dgm:prSet>
      <dgm:spPr/>
    </dgm:pt>
  </dgm:ptLst>
  <dgm:cxnLst>
    <dgm:cxn modelId="{0FA89516-823F-4B1A-8A14-FC6E0C65E23E}" type="presOf" srcId="{6BE5200B-71AE-4D2A-963B-06BAA8E50666}" destId="{420765C4-FDE2-4FC0-84F0-F871DDBF974B}" srcOrd="0" destOrd="0" presId="urn:microsoft.com/office/officeart/2018/5/layout/CenteredIconLabelDescriptionList"/>
    <dgm:cxn modelId="{1F14AF1B-E209-436C-9362-DCF4AE65A04C}" srcId="{95B74B8E-BF46-45F0-AA3B-9B8C7AADD9FC}" destId="{CD0C2B99-AD72-484B-B771-69921F3C0E41}" srcOrd="2" destOrd="0" parTransId="{155E0981-2C9E-4AA7-931C-ED74F7E1346D}" sibTransId="{A3F54CF2-7820-4BA9-A656-85F2005DB8FB}"/>
    <dgm:cxn modelId="{6EF86B2F-23DA-47BD-8F11-D380C05CD9E3}" srcId="{95B74B8E-BF46-45F0-AA3B-9B8C7AADD9FC}" destId="{A02FBFA1-55E3-4427-B85E-2B2F75E64DBB}" srcOrd="0" destOrd="0" parTransId="{28031501-72A1-43B1-84B9-44E65E8E79D9}" sibTransId="{6D3E68DF-5005-4D84-BA29-4164ED5E0AEE}"/>
    <dgm:cxn modelId="{0280A539-006E-488D-886D-8ED58404086E}" type="presOf" srcId="{73D02362-3D01-45E9-8FCD-91AF06AC06CA}" destId="{9B1339B0-6FBF-4CAC-B8C1-2D1F819B7EE0}" srcOrd="0" destOrd="0" presId="urn:microsoft.com/office/officeart/2018/5/layout/CenteredIconLabelDescriptionList"/>
    <dgm:cxn modelId="{FF391E6B-5361-4068-83AF-4B0CF8DDBB75}" type="presOf" srcId="{60138E9A-DF95-419E-9451-A9A42E0D79B4}" destId="{32AAB3A6-98AD-4721-8B76-ED058B92CA3F}" srcOrd="0" destOrd="0" presId="urn:microsoft.com/office/officeart/2018/5/layout/CenteredIconLabelDescriptionList"/>
    <dgm:cxn modelId="{40E6CB4D-2BC3-41F2-8FBD-08215794F109}" type="presOf" srcId="{149CD3D9-2729-499A-9636-D5BBAF36C25B}" destId="{5FFBE124-ABE7-4DE1-984E-C9A839FD4089}" srcOrd="0" destOrd="1" presId="urn:microsoft.com/office/officeart/2018/5/layout/CenteredIconLabelDescriptionList"/>
    <dgm:cxn modelId="{21AE098A-8B00-4E3B-B38C-80AD65FBCB9D}" type="presOf" srcId="{A02FBFA1-55E3-4427-B85E-2B2F75E64DBB}" destId="{5FFBE124-ABE7-4DE1-984E-C9A839FD4089}" srcOrd="0" destOrd="0" presId="urn:microsoft.com/office/officeart/2018/5/layout/CenteredIconLabelDescriptionList"/>
    <dgm:cxn modelId="{D90ADE93-E24B-462B-986C-21973C0879A7}" srcId="{95B74B8E-BF46-45F0-AA3B-9B8C7AADD9FC}" destId="{149CD3D9-2729-499A-9636-D5BBAF36C25B}" srcOrd="1" destOrd="0" parTransId="{1180C461-0801-46FC-87CA-FB120ADEDB14}" sibTransId="{E2606232-A06F-469D-AB61-9A8BA6C4546B}"/>
    <dgm:cxn modelId="{F484269C-45AB-429E-8DB9-1F2A249EF38B}" srcId="{92571C8D-64DD-4E80-AC21-5D63DE3A4DC5}" destId="{60138E9A-DF95-419E-9451-A9A42E0D79B4}" srcOrd="0" destOrd="0" parTransId="{6827D8B6-8C7D-47A7-B2C7-B7297F3A1F9F}" sibTransId="{6A4F8AA3-F477-48A6-97CE-D5CFDBFF5A2D}"/>
    <dgm:cxn modelId="{00713AB6-9ADB-4637-9725-ED02DE47B7A7}" type="presOf" srcId="{95B74B8E-BF46-45F0-AA3B-9B8C7AADD9FC}" destId="{38D61B99-C922-44AE-B054-45726B824B12}" srcOrd="0" destOrd="0" presId="urn:microsoft.com/office/officeart/2018/5/layout/CenteredIconLabelDescriptionList"/>
    <dgm:cxn modelId="{EA8035B9-50D2-406A-91FA-33080DB76117}" type="presOf" srcId="{CD0C2B99-AD72-484B-B771-69921F3C0E41}" destId="{5FFBE124-ABE7-4DE1-984E-C9A839FD4089}" srcOrd="0" destOrd="2" presId="urn:microsoft.com/office/officeart/2018/5/layout/CenteredIconLabelDescriptionList"/>
    <dgm:cxn modelId="{C227FCC5-83EA-42FC-98BF-747CDDA06D3E}" type="presOf" srcId="{92571C8D-64DD-4E80-AC21-5D63DE3A4DC5}" destId="{264FA485-238E-4BFD-AB3E-607B9B2E4CF7}" srcOrd="0" destOrd="0" presId="urn:microsoft.com/office/officeart/2018/5/layout/CenteredIconLabelDescriptionList"/>
    <dgm:cxn modelId="{56481BC8-EDC1-4281-AE0D-DC9EF93EB24F}" srcId="{130B7427-C1A4-45B7-8912-D7A7B73722BD}" destId="{6BE5200B-71AE-4D2A-963B-06BAA8E50666}" srcOrd="0" destOrd="0" parTransId="{371B3EDB-E72F-48F0-8D5C-8AA3477B073A}" sibTransId="{7EA2334F-C227-46C9-BF30-57320895FF24}"/>
    <dgm:cxn modelId="{934D39DF-4D3B-4AC2-8B4E-4B093B81D8B7}" srcId="{73D02362-3D01-45E9-8FCD-91AF06AC06CA}" destId="{130B7427-C1A4-45B7-8912-D7A7B73722BD}" srcOrd="1" destOrd="0" parTransId="{8740D98B-6865-4452-92EB-0D014A3BFE5B}" sibTransId="{6DC4EF41-0FE5-4875-9FC3-E4C137B69871}"/>
    <dgm:cxn modelId="{53BCA0E3-BBF6-49E7-93C6-A284EB7D4BFF}" srcId="{73D02362-3D01-45E9-8FCD-91AF06AC06CA}" destId="{95B74B8E-BF46-45F0-AA3B-9B8C7AADD9FC}" srcOrd="0" destOrd="0" parTransId="{3E9CDF75-3AB8-4574-BACE-ED72C5E53600}" sibTransId="{CEABFF2F-9FE8-4AC1-84E2-F6B170E22884}"/>
    <dgm:cxn modelId="{C7762CF1-F41A-493A-A80C-E29D8F1701E3}" srcId="{73D02362-3D01-45E9-8FCD-91AF06AC06CA}" destId="{92571C8D-64DD-4E80-AC21-5D63DE3A4DC5}" srcOrd="2" destOrd="0" parTransId="{ABCCAA1B-FCCE-455B-A276-7B856A861EDB}" sibTransId="{1854FF51-4B82-436E-AC45-8EDADCB9CAC4}"/>
    <dgm:cxn modelId="{5C8120FB-D404-46D5-9982-A663692E7F51}" type="presOf" srcId="{130B7427-C1A4-45B7-8912-D7A7B73722BD}" destId="{A03846A4-9C94-4128-82C8-C2146248D8FE}" srcOrd="0" destOrd="0" presId="urn:microsoft.com/office/officeart/2018/5/layout/CenteredIconLabelDescriptionList"/>
    <dgm:cxn modelId="{9ECEDE1B-1E3B-43DF-825B-01FB1DAA42E1}" type="presParOf" srcId="{9B1339B0-6FBF-4CAC-B8C1-2D1F819B7EE0}" destId="{7F15EA1D-9F93-4846-9733-A640DE2410C9}" srcOrd="0" destOrd="0" presId="urn:microsoft.com/office/officeart/2018/5/layout/CenteredIconLabelDescriptionList"/>
    <dgm:cxn modelId="{55A0CAFD-68D9-4EDF-885E-B72D84971E39}" type="presParOf" srcId="{7F15EA1D-9F93-4846-9733-A640DE2410C9}" destId="{B195A37D-6F68-4BB5-9A52-C325D8F9AB41}" srcOrd="0" destOrd="0" presId="urn:microsoft.com/office/officeart/2018/5/layout/CenteredIconLabelDescriptionList"/>
    <dgm:cxn modelId="{F3EB1259-7F92-47D9-BDF9-33395622D6B1}" type="presParOf" srcId="{7F15EA1D-9F93-4846-9733-A640DE2410C9}" destId="{9F2B8B30-3009-4EF4-9980-CCA4392DB54F}" srcOrd="1" destOrd="0" presId="urn:microsoft.com/office/officeart/2018/5/layout/CenteredIconLabelDescriptionList"/>
    <dgm:cxn modelId="{7FD3AAAB-9D4E-4644-9896-F6CC1566404B}" type="presParOf" srcId="{7F15EA1D-9F93-4846-9733-A640DE2410C9}" destId="{38D61B99-C922-44AE-B054-45726B824B12}" srcOrd="2" destOrd="0" presId="urn:microsoft.com/office/officeart/2018/5/layout/CenteredIconLabelDescriptionList"/>
    <dgm:cxn modelId="{8F4C9981-0E51-4414-90C6-ECDEEC6D406B}" type="presParOf" srcId="{7F15EA1D-9F93-4846-9733-A640DE2410C9}" destId="{B97BA402-A986-4FFD-8DC5-3DD3B3318A87}" srcOrd="3" destOrd="0" presId="urn:microsoft.com/office/officeart/2018/5/layout/CenteredIconLabelDescriptionList"/>
    <dgm:cxn modelId="{5DA22757-EAE9-4B77-8E7E-E481757239FD}" type="presParOf" srcId="{7F15EA1D-9F93-4846-9733-A640DE2410C9}" destId="{5FFBE124-ABE7-4DE1-984E-C9A839FD4089}" srcOrd="4" destOrd="0" presId="urn:microsoft.com/office/officeart/2018/5/layout/CenteredIconLabelDescriptionList"/>
    <dgm:cxn modelId="{4B40210F-F72D-432B-B290-C328BE115E45}" type="presParOf" srcId="{9B1339B0-6FBF-4CAC-B8C1-2D1F819B7EE0}" destId="{D00451B2-376A-4AAB-B66B-22CF3C1B30C9}" srcOrd="1" destOrd="0" presId="urn:microsoft.com/office/officeart/2018/5/layout/CenteredIconLabelDescriptionList"/>
    <dgm:cxn modelId="{172A663F-EFAF-4996-B75A-B4A07F924B60}" type="presParOf" srcId="{9B1339B0-6FBF-4CAC-B8C1-2D1F819B7EE0}" destId="{3180FDE2-7329-4CB1-91B7-669D2AC3EDB9}" srcOrd="2" destOrd="0" presId="urn:microsoft.com/office/officeart/2018/5/layout/CenteredIconLabelDescriptionList"/>
    <dgm:cxn modelId="{89D4B527-A5E2-447F-B0A2-AFB3726E67E7}" type="presParOf" srcId="{3180FDE2-7329-4CB1-91B7-669D2AC3EDB9}" destId="{D056E12C-C0C6-43A5-B70D-6F013F07B5A2}" srcOrd="0" destOrd="0" presId="urn:microsoft.com/office/officeart/2018/5/layout/CenteredIconLabelDescriptionList"/>
    <dgm:cxn modelId="{792FCC27-D1A9-4F53-A3E1-8AE16550811B}" type="presParOf" srcId="{3180FDE2-7329-4CB1-91B7-669D2AC3EDB9}" destId="{670C6FEB-2F63-4861-AAC2-97966ABD18B9}" srcOrd="1" destOrd="0" presId="urn:microsoft.com/office/officeart/2018/5/layout/CenteredIconLabelDescriptionList"/>
    <dgm:cxn modelId="{BDA6F90F-4F4C-40C6-AF53-AE821F41B6DF}" type="presParOf" srcId="{3180FDE2-7329-4CB1-91B7-669D2AC3EDB9}" destId="{A03846A4-9C94-4128-82C8-C2146248D8FE}" srcOrd="2" destOrd="0" presId="urn:microsoft.com/office/officeart/2018/5/layout/CenteredIconLabelDescriptionList"/>
    <dgm:cxn modelId="{107AA2E8-DA2B-469E-8901-F57AD5F6EC8D}" type="presParOf" srcId="{3180FDE2-7329-4CB1-91B7-669D2AC3EDB9}" destId="{0151948B-47EE-470B-86DF-B3D918A8BAD5}" srcOrd="3" destOrd="0" presId="urn:microsoft.com/office/officeart/2018/5/layout/CenteredIconLabelDescriptionList"/>
    <dgm:cxn modelId="{5BA36077-321C-4C6A-83A9-E7C177945540}" type="presParOf" srcId="{3180FDE2-7329-4CB1-91B7-669D2AC3EDB9}" destId="{420765C4-FDE2-4FC0-84F0-F871DDBF974B}" srcOrd="4" destOrd="0" presId="urn:microsoft.com/office/officeart/2018/5/layout/CenteredIconLabelDescriptionList"/>
    <dgm:cxn modelId="{1DCA9D3C-C20A-4837-9226-F8E51F8811E6}" type="presParOf" srcId="{9B1339B0-6FBF-4CAC-B8C1-2D1F819B7EE0}" destId="{7CECFA15-1C7A-4095-9747-BE7279297D33}" srcOrd="3" destOrd="0" presId="urn:microsoft.com/office/officeart/2018/5/layout/CenteredIconLabelDescriptionList"/>
    <dgm:cxn modelId="{AEED94A3-3FF3-4A81-BF91-0B56DA4D5992}" type="presParOf" srcId="{9B1339B0-6FBF-4CAC-B8C1-2D1F819B7EE0}" destId="{AF1FD9D5-AAC3-46C1-ADE0-AEC3D6334CD2}" srcOrd="4" destOrd="0" presId="urn:microsoft.com/office/officeart/2018/5/layout/CenteredIconLabelDescriptionList"/>
    <dgm:cxn modelId="{ED46B112-A702-497A-A38E-49FE40F6B77D}" type="presParOf" srcId="{AF1FD9D5-AAC3-46C1-ADE0-AEC3D6334CD2}" destId="{5CD93740-B453-4613-BA78-AAA1E9F828BE}" srcOrd="0" destOrd="0" presId="urn:microsoft.com/office/officeart/2018/5/layout/CenteredIconLabelDescriptionList"/>
    <dgm:cxn modelId="{CBA8C81D-5D74-40A7-8F48-8B6E49E708BB}" type="presParOf" srcId="{AF1FD9D5-AAC3-46C1-ADE0-AEC3D6334CD2}" destId="{7D195786-549D-4ACA-8B47-F4F2B1E96058}" srcOrd="1" destOrd="0" presId="urn:microsoft.com/office/officeart/2018/5/layout/CenteredIconLabelDescriptionList"/>
    <dgm:cxn modelId="{E4E19B83-C1F9-4E14-9A3C-6374C9E8089D}" type="presParOf" srcId="{AF1FD9D5-AAC3-46C1-ADE0-AEC3D6334CD2}" destId="{264FA485-238E-4BFD-AB3E-607B9B2E4CF7}" srcOrd="2" destOrd="0" presId="urn:microsoft.com/office/officeart/2018/5/layout/CenteredIconLabelDescriptionList"/>
    <dgm:cxn modelId="{9AC31E35-BBCF-4FC0-947B-60E845897F1E}" type="presParOf" srcId="{AF1FD9D5-AAC3-46C1-ADE0-AEC3D6334CD2}" destId="{3EC53C7F-7F3B-41A2-8529-F55D1BF53499}" srcOrd="3" destOrd="0" presId="urn:microsoft.com/office/officeart/2018/5/layout/CenteredIconLabelDescriptionList"/>
    <dgm:cxn modelId="{A01C6114-37E9-4C18-92D8-5000EFAAE11F}" type="presParOf" srcId="{AF1FD9D5-AAC3-46C1-ADE0-AEC3D6334CD2}" destId="{32AAB3A6-98AD-4721-8B76-ED058B92CA3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5A37D-6F68-4BB5-9A52-C325D8F9AB41}">
      <dsp:nvSpPr>
        <dsp:cNvPr id="0" name=""/>
        <dsp:cNvSpPr/>
      </dsp:nvSpPr>
      <dsp:spPr>
        <a:xfrm>
          <a:off x="1076801" y="0"/>
          <a:ext cx="1150594" cy="10841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61B99-C922-44AE-B054-45726B824B12}">
      <dsp:nvSpPr>
        <dsp:cNvPr id="0" name=""/>
        <dsp:cNvSpPr/>
      </dsp:nvSpPr>
      <dsp:spPr>
        <a:xfrm>
          <a:off x="8393" y="1233206"/>
          <a:ext cx="3287411" cy="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700" kern="1200" dirty="0"/>
            <a:t>Sources:</a:t>
          </a:r>
          <a:endParaRPr lang="en-US" sz="2700" kern="1200" dirty="0"/>
        </a:p>
      </dsp:txBody>
      <dsp:txXfrm>
        <a:off x="8393" y="1233206"/>
        <a:ext cx="3287411" cy="464644"/>
      </dsp:txXfrm>
    </dsp:sp>
    <dsp:sp modelId="{5FFBE124-ABE7-4DE1-984E-C9A839FD4089}">
      <dsp:nvSpPr>
        <dsp:cNvPr id="0" name=""/>
        <dsp:cNvSpPr/>
      </dsp:nvSpPr>
      <dsp:spPr>
        <a:xfrm>
          <a:off x="8393" y="1767169"/>
          <a:ext cx="3287411" cy="1911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MentOS</a:t>
          </a:r>
          <a:r>
            <a:rPr lang="it-IT" sz="1700" kern="1200" dirty="0"/>
            <a:t>: </a:t>
          </a:r>
          <a:r>
            <a:rPr lang="it-IT" sz="1700" u="sng" kern="1200" dirty="0">
              <a:latin typeface="Calibri"/>
              <a:ea typeface="Calibri"/>
              <a:cs typeface="Calibri"/>
              <a:hlinkClick xmlns:r="http://schemas.openxmlformats.org/officeDocument/2006/relationships" r:id="" action="ppaction://noaction"/>
            </a:rPr>
            <a:t>https://mentos-team.github.io/doc/doxygen/index.html</a:t>
          </a:r>
          <a:endParaRPr lang="it-IT" sz="1700" kern="1200" dirty="0">
            <a:solidFill>
              <a:srgbClr val="000000"/>
            </a:solidFill>
            <a:latin typeface="Calibri"/>
            <a:ea typeface="Calibri"/>
            <a:cs typeface="Calibri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OS/161: </a:t>
          </a:r>
          <a:r>
            <a:rPr lang="it-IT" sz="1700" kern="1200" dirty="0">
              <a:hlinkClick xmlns:r="http://schemas.openxmlformats.org/officeDocument/2006/relationships" r:id="rId3"/>
            </a:rPr>
            <a:t>http://www.os161.org/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Linux Kernel: “</a:t>
          </a:r>
          <a:r>
            <a:rPr lang="it-IT" sz="1700" kern="1200" dirty="0" err="1"/>
            <a:t>Understanding</a:t>
          </a:r>
          <a:r>
            <a:rPr lang="it-IT" sz="1700" kern="1200" dirty="0"/>
            <a:t> the Linux Kernel, Third Edition 3rd Edition”, M. Cesati, D. P. Bovet</a:t>
          </a:r>
          <a:endParaRPr lang="en-US" sz="1700" kern="1200" dirty="0"/>
        </a:p>
      </dsp:txBody>
      <dsp:txXfrm>
        <a:off x="8393" y="1767169"/>
        <a:ext cx="3287411" cy="1911133"/>
      </dsp:txXfrm>
    </dsp:sp>
    <dsp:sp modelId="{D056E12C-C0C6-43A5-B70D-6F013F07B5A2}">
      <dsp:nvSpPr>
        <dsp:cNvPr id="0" name=""/>
        <dsp:cNvSpPr/>
      </dsp:nvSpPr>
      <dsp:spPr>
        <a:xfrm>
          <a:off x="4939510" y="0"/>
          <a:ext cx="1150594" cy="108417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846A4-9C94-4128-82C8-C2146248D8FE}">
      <dsp:nvSpPr>
        <dsp:cNvPr id="0" name=""/>
        <dsp:cNvSpPr/>
      </dsp:nvSpPr>
      <dsp:spPr>
        <a:xfrm>
          <a:off x="3871101" y="1233206"/>
          <a:ext cx="3287411" cy="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700" kern="1200" dirty="0"/>
            <a:t>Credits and Thanks:</a:t>
          </a:r>
          <a:r>
            <a:rPr lang="it-IT" sz="2700" kern="1200" dirty="0">
              <a:latin typeface="Gill Sans MT" panose="020B0502020104020203"/>
            </a:rPr>
            <a:t> </a:t>
          </a:r>
          <a:endParaRPr lang="en-US" sz="2700" kern="1200" dirty="0"/>
        </a:p>
      </dsp:txBody>
      <dsp:txXfrm>
        <a:off x="3871101" y="1233206"/>
        <a:ext cx="3287411" cy="464644"/>
      </dsp:txXfrm>
    </dsp:sp>
    <dsp:sp modelId="{420765C4-FDE2-4FC0-84F0-F871DDBF974B}">
      <dsp:nvSpPr>
        <dsp:cNvPr id="0" name=""/>
        <dsp:cNvSpPr/>
      </dsp:nvSpPr>
      <dsp:spPr>
        <a:xfrm>
          <a:off x="3871101" y="1767169"/>
          <a:ext cx="3287411" cy="1911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All</a:t>
          </a:r>
          <a:r>
            <a:rPr lang="it-IT" sz="1700" kern="1200" dirty="0"/>
            <a:t> of the </a:t>
          </a:r>
          <a:r>
            <a:rPr lang="it-IT" sz="1700" kern="1200" dirty="0">
              <a:latin typeface="Gill Sans MT" panose="020B0502020104020203"/>
            </a:rPr>
            <a:t>previous</a:t>
          </a:r>
          <a:endParaRPr lang="en-US" sz="1700" kern="1200" dirty="0" err="1"/>
        </a:p>
      </dsp:txBody>
      <dsp:txXfrm>
        <a:off x="3871101" y="1767169"/>
        <a:ext cx="3287411" cy="1911133"/>
      </dsp:txXfrm>
    </dsp:sp>
    <dsp:sp modelId="{5CD93740-B453-4613-BA78-AAA1E9F828BE}">
      <dsp:nvSpPr>
        <dsp:cNvPr id="0" name=""/>
        <dsp:cNvSpPr/>
      </dsp:nvSpPr>
      <dsp:spPr>
        <a:xfrm>
          <a:off x="8802218" y="0"/>
          <a:ext cx="1150594" cy="108417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FA485-238E-4BFD-AB3E-607B9B2E4CF7}">
      <dsp:nvSpPr>
        <dsp:cNvPr id="0" name=""/>
        <dsp:cNvSpPr/>
      </dsp:nvSpPr>
      <dsp:spPr>
        <a:xfrm>
          <a:off x="7733810" y="1233206"/>
          <a:ext cx="3287411" cy="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700" kern="1200" dirty="0"/>
            <a:t>Copyright </a:t>
          </a:r>
          <a:r>
            <a:rPr lang="it-IT" sz="2700" kern="1200" dirty="0" err="1"/>
            <a:t>Licence</a:t>
          </a:r>
          <a:r>
            <a:rPr lang="it-IT" sz="2700" kern="1200" dirty="0"/>
            <a:t>:</a:t>
          </a:r>
          <a:r>
            <a:rPr lang="it-IT" sz="2700" kern="1200" dirty="0">
              <a:latin typeface="Gill Sans MT" panose="020B0502020104020203"/>
            </a:rPr>
            <a:t> </a:t>
          </a:r>
          <a:endParaRPr lang="en-US" sz="2700" kern="1200" dirty="0">
            <a:latin typeface="Gill Sans MT" panose="020B0502020104020203"/>
          </a:endParaRPr>
        </a:p>
      </dsp:txBody>
      <dsp:txXfrm>
        <a:off x="7733810" y="1233206"/>
        <a:ext cx="3287411" cy="464644"/>
      </dsp:txXfrm>
    </dsp:sp>
    <dsp:sp modelId="{32AAB3A6-98AD-4721-8B76-ED058B92CA3F}">
      <dsp:nvSpPr>
        <dsp:cNvPr id="0" name=""/>
        <dsp:cNvSpPr/>
      </dsp:nvSpPr>
      <dsp:spPr>
        <a:xfrm>
          <a:off x="7733810" y="1767169"/>
          <a:ext cx="3287411" cy="1911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Creative Commons CC2023</a:t>
          </a:r>
          <a:endParaRPr lang="en-US" sz="1700" kern="1200" dirty="0"/>
        </a:p>
      </dsp:txBody>
      <dsp:txXfrm>
        <a:off x="7733810" y="1767169"/>
        <a:ext cx="3287411" cy="1911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72C860A-3865-473D-852C-B30BE60181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07EC94-371D-4E00-95F7-D3918607F0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8C91D-1C30-49A1-B6C0-B2A9BC12C44C}" type="datetimeFigureOut">
              <a:rPr lang="it-IT" smtClean="0"/>
              <a:t>29/08/2023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CBB250-3A3F-444D-90D1-28081A7287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1468F3-5B0F-41B9-8BC4-689890678C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0FA71-891F-4703-BFAD-356CCD7AFE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794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70B6-FB36-47A1-936C-90CB98895F23}" type="datetimeFigureOut">
              <a:rPr lang="it-IT" noProof="0" smtClean="0"/>
              <a:t>29/08/2023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85E5F-4810-48A4-BB48-64D5F821BD7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65904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5E5F-4810-48A4-BB48-64D5F821BD7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61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0867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2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6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6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0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5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9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6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3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8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8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562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attia.oliva@studenti.polito.it" TargetMode="External"/><Relationship Id="rId4" Type="http://schemas.openxmlformats.org/officeDocument/2006/relationships/hyperlink" Target="mailto:Endri.sefa@studenti.polito.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68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01143" y="1005839"/>
            <a:ext cx="6939304" cy="4805025"/>
          </a:xfrm>
        </p:spPr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2800" dirty="0">
                <a:solidFill>
                  <a:schemeClr val="bg1"/>
                </a:solidFill>
                <a:ea typeface="+mj-lt"/>
                <a:cs typeface="+mj-lt"/>
              </a:rPr>
              <a:t>Introduzione</a:t>
            </a:r>
            <a:br>
              <a:rPr lang="it-IT" sz="2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it-IT" sz="2800" dirty="0">
                <a:solidFill>
                  <a:schemeClr val="bg1"/>
                </a:solidFill>
                <a:ea typeface="+mj-lt"/>
                <a:cs typeface="+mj-lt"/>
              </a:rPr>
              <a:t>a</a:t>
            </a:r>
            <a:br>
              <a:rPr lang="it-IT" sz="56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it-IT" sz="9600" err="1">
                <a:solidFill>
                  <a:schemeClr val="bg1"/>
                </a:solidFill>
                <a:ea typeface="+mj-lt"/>
                <a:cs typeface="+mj-lt"/>
              </a:rPr>
              <a:t>M</a:t>
            </a:r>
            <a:r>
              <a:rPr lang="it-IT" sz="6600" err="1">
                <a:solidFill>
                  <a:schemeClr val="bg1"/>
                </a:solidFill>
                <a:ea typeface="+mj-lt"/>
                <a:cs typeface="+mj-lt"/>
              </a:rPr>
              <a:t>ent</a:t>
            </a:r>
            <a:r>
              <a:rPr lang="it-IT" sz="9600" err="1">
                <a:solidFill>
                  <a:schemeClr val="bg1"/>
                </a:solidFill>
                <a:ea typeface="+mj-lt"/>
                <a:cs typeface="+mj-lt"/>
              </a:rPr>
              <a:t>OS</a:t>
            </a:r>
            <a:br>
              <a:rPr lang="it-IT" sz="56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it-IT" sz="3200" dirty="0">
                <a:solidFill>
                  <a:schemeClr val="bg1"/>
                </a:solidFill>
              </a:rPr>
              <a:t>Mentoring Operating system</a:t>
            </a:r>
            <a:br>
              <a:rPr lang="it-IT" sz="3200" dirty="0"/>
            </a:br>
            <a:endParaRPr lang="it-IT" sz="56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it-IT" sz="5600">
              <a:solidFill>
                <a:schemeClr val="tx2"/>
              </a:solidFill>
            </a:endParaRPr>
          </a:p>
        </p:txBody>
      </p:sp>
      <p:sp>
        <p:nvSpPr>
          <p:cNvPr id="86" name="Rectangle 70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5951" y="786372"/>
            <a:ext cx="3533682" cy="3881492"/>
          </a:xfrm>
        </p:spPr>
        <p:txBody>
          <a:bodyPr rtlCol="0" anchor="ctr">
            <a:norm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Programmazione di Sistema</a:t>
            </a:r>
            <a:endParaRPr lang="it-IT" sz="2400" dirty="0"/>
          </a:p>
          <a:p>
            <a:pPr algn="ctr"/>
            <a:r>
              <a:rPr lang="it-IT" sz="2400" dirty="0" err="1">
                <a:ea typeface="+mn-lt"/>
                <a:cs typeface="+mn-lt"/>
              </a:rPr>
              <a:t>a.a</a:t>
            </a:r>
            <a:r>
              <a:rPr lang="it-IT" sz="2400" dirty="0">
                <a:ea typeface="+mn-lt"/>
                <a:cs typeface="+mn-lt"/>
              </a:rPr>
              <a:t>. 2022/2023</a:t>
            </a:r>
            <a:endParaRPr lang="it-IT" sz="2400" dirty="0"/>
          </a:p>
          <a:p>
            <a:pPr algn="ctr"/>
            <a:endParaRPr lang="it-IT" sz="2400" dirty="0"/>
          </a:p>
          <a:p>
            <a:pPr algn="ctr"/>
            <a:endParaRPr lang="it-IT" sz="2400" dirty="0">
              <a:ea typeface="+mn-lt"/>
              <a:cs typeface="+mn-lt"/>
            </a:endParaRPr>
          </a:p>
          <a:p>
            <a:pPr algn="ctr"/>
            <a:r>
              <a:rPr lang="it-IT" sz="2400" dirty="0">
                <a:ea typeface="+mn-lt"/>
                <a:cs typeface="+mn-lt"/>
              </a:rPr>
              <a:t>s308786 Oliva Mattia</a:t>
            </a:r>
            <a:endParaRPr lang="it-IT" sz="2400" dirty="0"/>
          </a:p>
          <a:p>
            <a:pPr algn="ctr"/>
            <a:r>
              <a:rPr lang="it-IT" sz="2400" dirty="0">
                <a:ea typeface="+mn-lt"/>
                <a:cs typeface="+mn-lt"/>
              </a:rPr>
              <a:t>s319103 </a:t>
            </a:r>
            <a:r>
              <a:rPr lang="it-IT" sz="2400" dirty="0" err="1">
                <a:ea typeface="+mn-lt"/>
                <a:cs typeface="+mn-lt"/>
              </a:rPr>
              <a:t>Sefa</a:t>
            </a:r>
            <a:r>
              <a:rPr lang="it-IT" sz="2400" dirty="0">
                <a:ea typeface="+mn-lt"/>
                <a:cs typeface="+mn-lt"/>
              </a:rPr>
              <a:t> Endri</a:t>
            </a:r>
            <a:endParaRPr lang="it-IT" sz="2400" dirty="0"/>
          </a:p>
        </p:txBody>
      </p:sp>
      <p:pic>
        <p:nvPicPr>
          <p:cNvPr id="13" name="Immagine 12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CE2CC4AF-E29E-743C-C262-6F20B7031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16" y="4717014"/>
            <a:ext cx="2743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D6D237-011B-3475-7A7A-B8A0BDFD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DD4D85-89B7-32DD-0FBE-DC95871AB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 (Mentoring Operating System) è un progetto italiano di un sistema operativo didattico open source scritto in C.</a:t>
            </a:r>
            <a:endParaRPr lang="it-IT" sz="2400" dirty="0"/>
          </a:p>
          <a:p>
            <a:pPr marL="305435" indent="-305435"/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 nasce con lo scopo di fornire un OS realistico e tuttavia semplice a sufficienza affinché studenti di tutto il mondo possano avvicinarsi alla programmazione di sistema, ampliando e modificando lo scheletro fornito.</a:t>
            </a:r>
            <a:endParaRPr lang="it-IT" sz="2400" dirty="0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A differenza di altri sistemi operativi didattici esistenti, </a:t>
            </a:r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 si prefigge inoltre di seguire le linee guida definite da Linux per quanto riguarda le strutture dati e gli algoritmi adottati.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745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8F99CB-1DBB-63A4-88FC-49224383DE4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5923" y="1625600"/>
            <a:ext cx="11029950" cy="3979863"/>
          </a:xfrm>
        </p:spPr>
        <p:txBody>
          <a:bodyPr>
            <a:normAutofit/>
          </a:bodyPr>
          <a:lstStyle/>
          <a:p>
            <a:pPr marL="305435" indent="-305435"/>
            <a:r>
              <a:rPr lang="it-IT" sz="2400" dirty="0">
                <a:ea typeface="+mn-lt"/>
                <a:cs typeface="+mn-lt"/>
              </a:rPr>
              <a:t>Il </a:t>
            </a:r>
            <a:r>
              <a:rPr lang="it-IT" sz="2400" err="1">
                <a:ea typeface="+mn-lt"/>
                <a:cs typeface="+mn-lt"/>
              </a:rPr>
              <a:t>branch</a:t>
            </a:r>
            <a:r>
              <a:rPr lang="it-IT" sz="2400" dirty="0">
                <a:ea typeface="+mn-lt"/>
                <a:cs typeface="+mn-lt"/>
              </a:rPr>
              <a:t> principale del progetto contiene tutti i file necessari alla compilazione del kernel. </a:t>
            </a:r>
            <a:endParaRPr lang="it-IT" sz="2400" dirty="0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Sono inoltre presenti dei semplici comandi (programmi) per testare le funzionalità del sistema, come </a:t>
            </a:r>
            <a:r>
              <a:rPr lang="it-IT" sz="2400" err="1">
                <a:ea typeface="+mn-lt"/>
                <a:cs typeface="+mn-lt"/>
              </a:rPr>
              <a:t>cat</a:t>
            </a:r>
            <a:r>
              <a:rPr lang="it-IT" sz="2400" dirty="0">
                <a:ea typeface="+mn-lt"/>
                <a:cs typeface="+mn-lt"/>
              </a:rPr>
              <a:t>, </a:t>
            </a:r>
            <a:r>
              <a:rPr lang="it-IT" sz="2400" err="1">
                <a:ea typeface="+mn-lt"/>
                <a:cs typeface="+mn-lt"/>
              </a:rPr>
              <a:t>echo</a:t>
            </a:r>
            <a:r>
              <a:rPr lang="it-IT" sz="2400" dirty="0">
                <a:ea typeface="+mn-lt"/>
                <a:cs typeface="+mn-lt"/>
              </a:rPr>
              <a:t>, touch, </a:t>
            </a:r>
            <a:r>
              <a:rPr lang="it-IT" sz="2400" err="1">
                <a:ea typeface="+mn-lt"/>
                <a:cs typeface="+mn-lt"/>
              </a:rPr>
              <a:t>mkdir</a:t>
            </a:r>
            <a:r>
              <a:rPr lang="it-IT" sz="2400" dirty="0">
                <a:ea typeface="+mn-lt"/>
                <a:cs typeface="+mn-lt"/>
              </a:rPr>
              <a:t>, </a:t>
            </a:r>
            <a:r>
              <a:rPr lang="it-IT" sz="2400" err="1">
                <a:ea typeface="+mn-lt"/>
                <a:cs typeface="+mn-lt"/>
              </a:rPr>
              <a:t>ls</a:t>
            </a:r>
            <a:r>
              <a:rPr lang="it-IT" sz="2400" dirty="0">
                <a:ea typeface="+mn-lt"/>
                <a:cs typeface="+mn-lt"/>
              </a:rPr>
              <a:t> ed altri. Questi presentano il medesimo comportamento dei programmi omonimi nei sistemi Unix-like.</a:t>
            </a:r>
          </a:p>
          <a:p>
            <a:pPr marL="305435" indent="-305435"/>
            <a:r>
              <a:rPr lang="it-IT" sz="2400" dirty="0"/>
              <a:t>Il sito ufficiale del progetto contiene delle slide di accompagnamento che descrivono a grandi linee il funzionamento di alcune delle componenti del sistema (es: gestione dei segnali).</a:t>
            </a:r>
          </a:p>
        </p:txBody>
      </p:sp>
    </p:spTree>
    <p:extLst>
      <p:ext uri="{BB962C8B-B14F-4D97-AF65-F5344CB8AC3E}">
        <p14:creationId xmlns:p14="http://schemas.microsoft.com/office/powerpoint/2010/main" val="275305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E8CE907-57B0-0278-D54D-0341519F908A}"/>
              </a:ext>
            </a:extLst>
          </p:cNvPr>
          <p:cNvSpPr txBox="1">
            <a:spLocks/>
          </p:cNvSpPr>
          <p:nvPr/>
        </p:nvSpPr>
        <p:spPr>
          <a:xfrm>
            <a:off x="595923" y="1625600"/>
            <a:ext cx="11029950" cy="397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 è un sistema operativo per la famiglia di processori x86 (o i predecessori i386).  Viene simulato mediante </a:t>
            </a:r>
            <a:r>
              <a:rPr lang="it-IT" sz="2400" dirty="0" err="1">
                <a:ea typeface="+mn-lt"/>
                <a:cs typeface="+mn-lt"/>
              </a:rPr>
              <a:t>qemu</a:t>
            </a:r>
            <a:r>
              <a:rPr lang="it-IT" sz="2400" dirty="0">
                <a:ea typeface="+mn-lt"/>
                <a:cs typeface="+mn-lt"/>
              </a:rPr>
              <a:t> (qemu-system-x86), similmente a come OS161 (che invece è pensato per la famiglia MIPS) viene normalmente eseguito su System/161.</a:t>
            </a:r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La </a:t>
            </a:r>
            <a:r>
              <a:rPr lang="it-IT" sz="2400" dirty="0" err="1">
                <a:ea typeface="+mn-lt"/>
                <a:cs typeface="+mn-lt"/>
              </a:rPr>
              <a:t>toolchain</a:t>
            </a:r>
            <a:r>
              <a:rPr lang="it-IT" sz="2400" dirty="0">
                <a:ea typeface="+mn-lt"/>
                <a:cs typeface="+mn-lt"/>
              </a:rPr>
              <a:t> usata da </a:t>
            </a:r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 permette la cross-compilazione, la compilazione condizionale e l'esecuzione del debugging (via </a:t>
            </a:r>
            <a:r>
              <a:rPr lang="it-IT" sz="2400" dirty="0" err="1">
                <a:ea typeface="+mn-lt"/>
                <a:cs typeface="+mn-lt"/>
              </a:rPr>
              <a:t>gdb</a:t>
            </a:r>
            <a:r>
              <a:rPr lang="it-IT" sz="2400" dirty="0">
                <a:ea typeface="+mn-lt"/>
                <a:cs typeface="+mn-lt"/>
              </a:rPr>
              <a:t> e </a:t>
            </a:r>
            <a:r>
              <a:rPr lang="it-IT" sz="2400" dirty="0" err="1">
                <a:ea typeface="+mn-lt"/>
                <a:cs typeface="+mn-lt"/>
              </a:rPr>
              <a:t>qemu</a:t>
            </a:r>
            <a:r>
              <a:rPr lang="it-IT" sz="2400" dirty="0">
                <a:ea typeface="+mn-lt"/>
                <a:cs typeface="+mn-lt"/>
              </a:rPr>
              <a:t>) 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195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7324A-B5E2-42D3-0789-6C95537C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di 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41EF6A-0DE2-1659-7689-731D1A57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sz="2400" dirty="0">
                <a:ea typeface="+mn-lt"/>
                <a:cs typeface="+mn-lt"/>
              </a:rPr>
              <a:t>Gestione degli interrupt/trap a basso livello.</a:t>
            </a:r>
            <a:endParaRPr lang="it-IT" sz="2400" dirty="0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Gestione dei driver di dispositivo (</a:t>
            </a:r>
            <a:r>
              <a:rPr lang="it-IT" sz="2400" dirty="0" err="1">
                <a:ea typeface="+mn-lt"/>
                <a:cs typeface="+mn-lt"/>
              </a:rPr>
              <a:t>keyboard</a:t>
            </a:r>
            <a:r>
              <a:rPr lang="it-IT" sz="2400" dirty="0">
                <a:ea typeface="+mn-lt"/>
                <a:cs typeface="+mn-lt"/>
              </a:rPr>
              <a:t>, video, mouse).</a:t>
            </a:r>
            <a:endParaRPr lang="it-IT" sz="2400" dirty="0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Sistema di gestione della memoria virtuale ben sviluppato, basato sul </a:t>
            </a:r>
            <a:r>
              <a:rPr lang="it-IT" sz="2400" dirty="0" err="1">
                <a:ea typeface="+mn-lt"/>
                <a:cs typeface="+mn-lt"/>
              </a:rPr>
              <a:t>paging</a:t>
            </a:r>
            <a:r>
              <a:rPr lang="it-IT" sz="2400" dirty="0">
                <a:ea typeface="+mn-lt"/>
                <a:cs typeface="+mn-lt"/>
              </a:rPr>
              <a:t> e algoritmi di allocazione per la memoria kernel </a:t>
            </a:r>
            <a:r>
              <a:rPr lang="it-IT" sz="2200" i="1" dirty="0" err="1">
                <a:ea typeface="+mn-lt"/>
                <a:cs typeface="+mn-lt"/>
              </a:rPr>
              <a:t>buddy</a:t>
            </a:r>
            <a:r>
              <a:rPr lang="it-IT" sz="2200" i="1" dirty="0">
                <a:ea typeface="+mn-lt"/>
                <a:cs typeface="+mn-lt"/>
              </a:rPr>
              <a:t> system</a:t>
            </a:r>
            <a:r>
              <a:rPr lang="it-IT" sz="2200" dirty="0">
                <a:ea typeface="+mn-lt"/>
                <a:cs typeface="+mn-lt"/>
              </a:rPr>
              <a:t> e </a:t>
            </a:r>
            <a:r>
              <a:rPr lang="it-IT" sz="2200" i="1" dirty="0" err="1">
                <a:ea typeface="+mn-lt"/>
                <a:cs typeface="+mn-lt"/>
              </a:rPr>
              <a:t>slab</a:t>
            </a:r>
            <a:r>
              <a:rPr lang="it-IT" sz="2200" dirty="0">
                <a:ea typeface="+mn-lt"/>
                <a:cs typeface="+mn-lt"/>
              </a:rPr>
              <a:t>. 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27681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E8CE907-57B0-0278-D54D-0341519F908A}"/>
              </a:ext>
            </a:extLst>
          </p:cNvPr>
          <p:cNvSpPr txBox="1">
            <a:spLocks/>
          </p:cNvSpPr>
          <p:nvPr/>
        </p:nvSpPr>
        <p:spPr>
          <a:xfrm>
            <a:off x="595923" y="1625600"/>
            <a:ext cx="11029950" cy="3979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it-IT" sz="2000" dirty="0">
                <a:ea typeface="+mn-lt"/>
                <a:cs typeface="+mn-lt"/>
              </a:rPr>
              <a:t>Molteplici implementazioni per il file system:</a:t>
            </a:r>
            <a:endParaRPr lang="it-IT" sz="2000" dirty="0"/>
          </a:p>
          <a:p>
            <a:pPr marL="629920" lvl="1" indent="-305435"/>
            <a:r>
              <a:rPr lang="it-IT" sz="2000" i="1" dirty="0">
                <a:ea typeface="+mn-lt"/>
                <a:cs typeface="+mn-lt"/>
              </a:rPr>
              <a:t>VFS</a:t>
            </a:r>
            <a:endParaRPr lang="it-IT" sz="2000" i="1" dirty="0"/>
          </a:p>
          <a:p>
            <a:pPr marL="629920" lvl="1" indent="-305435"/>
            <a:r>
              <a:rPr lang="it-IT" sz="2000" i="1" dirty="0" err="1">
                <a:ea typeface="+mn-lt"/>
                <a:cs typeface="+mn-lt"/>
              </a:rPr>
              <a:t>Initramfs</a:t>
            </a:r>
            <a:endParaRPr lang="it-IT" sz="2000" i="1" dirty="0"/>
          </a:p>
          <a:p>
            <a:pPr marL="629920" lvl="1" indent="-305435"/>
            <a:r>
              <a:rPr lang="it-IT" sz="2000" i="1" dirty="0">
                <a:ea typeface="+mn-lt"/>
                <a:cs typeface="+mn-lt"/>
              </a:rPr>
              <a:t>EXT2</a:t>
            </a:r>
            <a:endParaRPr lang="it-IT" sz="2000" i="1" dirty="0"/>
          </a:p>
          <a:p>
            <a:pPr marL="629920" lvl="1" indent="-305435"/>
            <a:r>
              <a:rPr lang="it-IT" sz="2000" dirty="0">
                <a:ea typeface="+mn-lt"/>
                <a:cs typeface="+mn-lt"/>
              </a:rPr>
              <a:t>Fa inoltre uso di </a:t>
            </a:r>
            <a:r>
              <a:rPr lang="it-IT" sz="2000" i="1" dirty="0" err="1">
                <a:ea typeface="+mn-lt"/>
                <a:cs typeface="+mn-lt"/>
              </a:rPr>
              <a:t>Procfs</a:t>
            </a:r>
            <a:r>
              <a:rPr lang="it-IT" sz="2000" dirty="0">
                <a:ea typeface="+mn-lt"/>
                <a:cs typeface="+mn-lt"/>
              </a:rPr>
              <a:t> (“</a:t>
            </a:r>
            <a:r>
              <a:rPr lang="it-IT" sz="2000" dirty="0" err="1">
                <a:ea typeface="+mn-lt"/>
                <a:cs typeface="+mn-lt"/>
              </a:rPr>
              <a:t>fs</a:t>
            </a:r>
            <a:r>
              <a:rPr lang="it-IT" sz="2000" dirty="0">
                <a:ea typeface="+mn-lt"/>
                <a:cs typeface="+mn-lt"/>
              </a:rPr>
              <a:t> speciale” per informazioni su processi e sistema in strutture simili a file)</a:t>
            </a:r>
            <a:endParaRPr lang="it-IT" sz="2000" dirty="0"/>
          </a:p>
          <a:p>
            <a:pPr marL="305435" indent="-305435"/>
            <a:r>
              <a:rPr lang="it-IT" sz="2000" dirty="0">
                <a:ea typeface="+mn-lt"/>
                <a:cs typeface="+mn-lt"/>
              </a:rPr>
              <a:t>Diversi possibili algoritmi di scheduling:</a:t>
            </a:r>
            <a:endParaRPr lang="it-IT" sz="2000" dirty="0"/>
          </a:p>
          <a:p>
            <a:pPr marL="629920" lvl="1" indent="-305435"/>
            <a:r>
              <a:rPr lang="it-IT" sz="2000" i="1" dirty="0">
                <a:ea typeface="+mn-lt"/>
                <a:cs typeface="+mn-lt"/>
              </a:rPr>
              <a:t>Round-</a:t>
            </a:r>
            <a:r>
              <a:rPr lang="it-IT" sz="2000" i="1" dirty="0" err="1">
                <a:ea typeface="+mn-lt"/>
                <a:cs typeface="+mn-lt"/>
              </a:rPr>
              <a:t>robin</a:t>
            </a:r>
            <a:r>
              <a:rPr lang="it-IT" sz="2000" dirty="0">
                <a:ea typeface="+mn-lt"/>
                <a:cs typeface="+mn-lt"/>
              </a:rPr>
              <a:t> (RR)</a:t>
            </a:r>
            <a:endParaRPr lang="it-IT" sz="2000" dirty="0"/>
          </a:p>
          <a:p>
            <a:pPr marL="629920" lvl="1" indent="-305435"/>
            <a:r>
              <a:rPr lang="it-IT" sz="2000" i="1" dirty="0" err="1">
                <a:ea typeface="+mn-lt"/>
                <a:cs typeface="+mn-lt"/>
              </a:rPr>
              <a:t>Completely</a:t>
            </a:r>
            <a:r>
              <a:rPr lang="it-IT" sz="2000" i="1" dirty="0">
                <a:ea typeface="+mn-lt"/>
                <a:cs typeface="+mn-lt"/>
              </a:rPr>
              <a:t> Fair </a:t>
            </a:r>
            <a:r>
              <a:rPr lang="it-IT" sz="2000" i="1" dirty="0" err="1">
                <a:ea typeface="+mn-lt"/>
                <a:cs typeface="+mn-lt"/>
              </a:rPr>
              <a:t>Scheduler</a:t>
            </a:r>
            <a:r>
              <a:rPr lang="it-IT" sz="2000" dirty="0">
                <a:ea typeface="+mn-lt"/>
                <a:cs typeface="+mn-lt"/>
              </a:rPr>
              <a:t> (CFS)</a:t>
            </a:r>
            <a:endParaRPr lang="it-IT" sz="2000" dirty="0"/>
          </a:p>
          <a:p>
            <a:pPr marL="629920" lvl="1" indent="-305435"/>
            <a:r>
              <a:rPr lang="it-IT" sz="2000" i="1" dirty="0" err="1">
                <a:ea typeface="+mn-lt"/>
                <a:cs typeface="+mn-lt"/>
              </a:rPr>
              <a:t>Earliest</a:t>
            </a:r>
            <a:r>
              <a:rPr lang="it-IT" sz="2000" i="1" dirty="0">
                <a:ea typeface="+mn-lt"/>
                <a:cs typeface="+mn-lt"/>
              </a:rPr>
              <a:t> Deadline First</a:t>
            </a:r>
            <a:r>
              <a:rPr lang="it-IT" sz="2000" dirty="0">
                <a:ea typeface="+mn-lt"/>
                <a:cs typeface="+mn-lt"/>
              </a:rPr>
              <a:t> (EDF)</a:t>
            </a:r>
            <a:endParaRPr lang="it-IT" sz="2000" dirty="0"/>
          </a:p>
          <a:p>
            <a:pPr marL="629920" lvl="1" indent="-305435"/>
            <a:r>
              <a:rPr lang="it-IT" sz="2000" i="1" dirty="0">
                <a:ea typeface="+mn-lt"/>
                <a:cs typeface="+mn-lt"/>
              </a:rPr>
              <a:t>Rate </a:t>
            </a:r>
            <a:r>
              <a:rPr lang="it-IT" sz="2000" i="1" dirty="0" err="1">
                <a:ea typeface="+mn-lt"/>
                <a:cs typeface="+mn-lt"/>
              </a:rPr>
              <a:t>Monotonic</a:t>
            </a:r>
            <a:r>
              <a:rPr lang="it-IT" sz="2000" dirty="0">
                <a:ea typeface="+mn-lt"/>
                <a:cs typeface="+mn-lt"/>
              </a:rPr>
              <a:t> (RM)</a:t>
            </a:r>
          </a:p>
          <a:p>
            <a:pPr marL="629920" lvl="1" indent="-305435"/>
            <a:r>
              <a:rPr lang="it-IT" sz="2000" i="1" dirty="0" err="1">
                <a:ea typeface="+mn-lt"/>
                <a:cs typeface="+mn-lt"/>
              </a:rPr>
              <a:t>Aperiodic</a:t>
            </a:r>
            <a:r>
              <a:rPr lang="it-IT" sz="2000" i="1" dirty="0">
                <a:ea typeface="+mn-lt"/>
                <a:cs typeface="+mn-lt"/>
              </a:rPr>
              <a:t> EDF</a:t>
            </a:r>
            <a:r>
              <a:rPr lang="it-IT" sz="2000" dirty="0">
                <a:ea typeface="+mn-lt"/>
                <a:cs typeface="+mn-lt"/>
              </a:rPr>
              <a:t> (AEDF)</a:t>
            </a:r>
          </a:p>
        </p:txBody>
      </p:sp>
    </p:spTree>
    <p:extLst>
      <p:ext uri="{BB962C8B-B14F-4D97-AF65-F5344CB8AC3E}">
        <p14:creationId xmlns:p14="http://schemas.microsoft.com/office/powerpoint/2010/main" val="376166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F63A2-5A3C-1696-89EE-17AA4EC9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Mancanze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E7FC63-813A-4A4D-F0DD-48050D363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dirty="0">
                <a:ea typeface="+mn-lt"/>
                <a:cs typeface="+mn-lt"/>
              </a:rPr>
              <a:t>A differenza della versione più moderna di OS161, </a:t>
            </a:r>
            <a:r>
              <a:rPr lang="it-IT" dirty="0" err="1">
                <a:ea typeface="+mn-lt"/>
                <a:cs typeface="+mn-lt"/>
              </a:rPr>
              <a:t>MentOS</a:t>
            </a:r>
            <a:r>
              <a:rPr lang="it-IT" dirty="0">
                <a:ea typeface="+mn-lt"/>
                <a:cs typeface="+mn-lt"/>
              </a:rPr>
              <a:t> è attualmente pensato per sistemi single core ed è quindi privo di funzionalità multicore.</a:t>
            </a:r>
            <a:endParaRPr lang="it-IT" dirty="0"/>
          </a:p>
          <a:p>
            <a:pPr marL="305435" indent="-305435"/>
            <a:r>
              <a:rPr lang="it-IT" dirty="0"/>
              <a:t>Essendo </a:t>
            </a:r>
            <a:r>
              <a:rPr lang="it-IT" dirty="0" err="1"/>
              <a:t>MentOS</a:t>
            </a:r>
            <a:r>
              <a:rPr lang="it-IT" dirty="0"/>
              <a:t> pensato come un sistema didattico, alcune delle funzionalità elencate nelle slide precedenti sono in realtà incomplete, in maniera simile a come OS161 presenta supporto per le funzioni dell'</a:t>
            </a:r>
            <a:r>
              <a:rPr lang="it-IT" i="1" dirty="0" err="1"/>
              <a:t>addrspace</a:t>
            </a:r>
            <a:r>
              <a:rPr lang="it-IT" i="1" dirty="0"/>
              <a:t> </a:t>
            </a:r>
            <a:r>
              <a:rPr lang="it-IT" dirty="0"/>
              <a:t>ma non la loro implementazione. Tra queste funzionalità "accennate" abbiamo:</a:t>
            </a:r>
          </a:p>
          <a:p>
            <a:pPr marL="629920" lvl="1" indent="-305435"/>
            <a:r>
              <a:rPr lang="it-IT" dirty="0"/>
              <a:t>L'allocazione della memoria (l'algoritmo </a:t>
            </a:r>
            <a:r>
              <a:rPr lang="it-IT" dirty="0" err="1"/>
              <a:t>buddy</a:t>
            </a:r>
            <a:r>
              <a:rPr lang="it-IT" dirty="0"/>
              <a:t> system non è effettivamente implementato nel codice del kernel)</a:t>
            </a:r>
          </a:p>
          <a:p>
            <a:pPr marL="629920" lvl="1" indent="-305435"/>
            <a:r>
              <a:rPr lang="it-IT" dirty="0"/>
              <a:t>Gli algoritmi di scheduling (l'unico ad essere effettivamente presente è il round </a:t>
            </a:r>
            <a:r>
              <a:rPr lang="it-IT" dirty="0" err="1"/>
              <a:t>robin</a:t>
            </a:r>
            <a:r>
              <a:rPr lang="it-IT" dirty="0"/>
              <a:t>)</a:t>
            </a:r>
          </a:p>
          <a:p>
            <a:pPr marL="629920" lvl="1" indent="-305435"/>
            <a:r>
              <a:rPr lang="it-IT" dirty="0"/>
              <a:t>La sincronizzazione (sono presenti solo </a:t>
            </a:r>
            <a:r>
              <a:rPr lang="it-IT" dirty="0" err="1"/>
              <a:t>mutex</a:t>
            </a:r>
            <a:r>
              <a:rPr lang="it-IT" dirty="0"/>
              <a:t>, </a:t>
            </a:r>
            <a:r>
              <a:rPr lang="it-IT" dirty="0" err="1"/>
              <a:t>spinlock</a:t>
            </a:r>
            <a:r>
              <a:rPr lang="it-IT" dirty="0"/>
              <a:t> e </a:t>
            </a: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queue</a:t>
            </a:r>
            <a:r>
              <a:rPr lang="it-IT" dirty="0"/>
              <a:t>)</a:t>
            </a:r>
          </a:p>
          <a:p>
            <a:pPr marL="629920" lvl="1" indent="-305435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09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16306D-FC72-D101-8F24-4560E12C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dirty="0">
                <a:ea typeface="+mj-lt"/>
                <a:cs typeface="+mj-lt"/>
              </a:rPr>
              <a:t>Sources &amp; Credits</a:t>
            </a:r>
            <a:endParaRPr lang="it-IT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graphicFrame>
        <p:nvGraphicFramePr>
          <p:cNvPr id="44" name="Segnaposto contenuto 2">
            <a:extLst>
              <a:ext uri="{FF2B5EF4-FFF2-40B4-BE49-F238E27FC236}">
                <a16:creationId xmlns:a16="http://schemas.microsoft.com/office/drawing/2014/main" id="{7383550D-1395-B865-C82E-4BC558EC0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84627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32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Grazie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8910" y="3505095"/>
            <a:ext cx="3657720" cy="2629006"/>
          </a:xfrm>
        </p:spPr>
        <p:txBody>
          <a:bodyPr rtlCol="0">
            <a:normAutofit/>
          </a:bodyPr>
          <a:lstStyle/>
          <a:p>
            <a:r>
              <a:rPr lang="it-IT" dirty="0">
                <a:solidFill>
                  <a:schemeClr val="bg2"/>
                </a:solidFill>
              </a:rPr>
              <a:t>Contatti:</a:t>
            </a:r>
          </a:p>
          <a:p>
            <a:r>
              <a:rPr lang="it-IT" sz="14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Endri.sefa@studenti.polito.it</a:t>
            </a:r>
            <a:endParaRPr lang="it-IT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it-IT" sz="1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MATTIA.OLIVA@STUDENTI.POLITO.IT</a:t>
            </a:r>
            <a:endParaRPr lang="it-IT"/>
          </a:p>
          <a:p>
            <a:endParaRPr lang="it-IT" sz="1400" dirty="0">
              <a:solidFill>
                <a:schemeClr val="bg1"/>
              </a:solidFill>
            </a:endParaRPr>
          </a:p>
          <a:p>
            <a:endParaRPr lang="it-IT" sz="1400" u="sng" dirty="0">
              <a:solidFill>
                <a:schemeClr val="bg2"/>
              </a:solidFill>
            </a:endParaRPr>
          </a:p>
          <a:p>
            <a:endParaRPr lang="it-IT" sz="1400" u="sng" dirty="0">
              <a:solidFill>
                <a:schemeClr val="bg2"/>
              </a:solidFill>
            </a:endParaRPr>
          </a:p>
          <a:p>
            <a:endParaRPr lang="it-IT">
              <a:solidFill>
                <a:schemeClr val="bg2"/>
              </a:solidFill>
            </a:endParaRPr>
          </a:p>
          <a:p>
            <a:endParaRPr lang="it-IT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81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3</TotalTime>
  <Words>590</Words>
  <Application>Microsoft Office PowerPoint</Application>
  <PresentationFormat>Widescreen</PresentationFormat>
  <Paragraphs>55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Introduzione a MentOS Mentoring Operating system  </vt:lpstr>
      <vt:lpstr>introduzione</vt:lpstr>
      <vt:lpstr>Presentazione standard di PowerPoint</vt:lpstr>
      <vt:lpstr>Presentazione standard di PowerPoint</vt:lpstr>
      <vt:lpstr>Caratteristiche di base</vt:lpstr>
      <vt:lpstr>Presentazione standard di PowerPoint</vt:lpstr>
      <vt:lpstr>Mancanze</vt:lpstr>
      <vt:lpstr>Sources &amp; Credits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SEFA ENDRI</cp:lastModifiedBy>
  <cp:revision>308</cp:revision>
  <dcterms:created xsi:type="dcterms:W3CDTF">2014-08-26T23:51:37Z</dcterms:created>
  <dcterms:modified xsi:type="dcterms:W3CDTF">2023-08-29T12:42:52Z</dcterms:modified>
</cp:coreProperties>
</file>