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1"/>
  </p:notesMasterIdLst>
  <p:handoutMasterIdLst>
    <p:handoutMasterId r:id="rId42"/>
  </p:handoutMasterIdLst>
  <p:sldIdLst>
    <p:sldId id="297" r:id="rId5"/>
    <p:sldId id="292" r:id="rId6"/>
    <p:sldId id="262" r:id="rId7"/>
    <p:sldId id="291" r:id="rId8"/>
    <p:sldId id="263" r:id="rId9"/>
    <p:sldId id="264" r:id="rId10"/>
    <p:sldId id="265"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80" r:id="rId26"/>
    <p:sldId id="282" r:id="rId27"/>
    <p:sldId id="287" r:id="rId28"/>
    <p:sldId id="283" r:id="rId29"/>
    <p:sldId id="281" r:id="rId30"/>
    <p:sldId id="294" r:id="rId31"/>
    <p:sldId id="284" r:id="rId32"/>
    <p:sldId id="285" r:id="rId33"/>
    <p:sldId id="295" r:id="rId34"/>
    <p:sldId id="286" r:id="rId35"/>
    <p:sldId id="288" r:id="rId36"/>
    <p:sldId id="289" r:id="rId37"/>
    <p:sldId id="290" r:id="rId38"/>
    <p:sldId id="296" r:id="rId39"/>
    <p:sldId id="260" r:id="rId4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D4B1-B6E4-4FB5-A6F3-EC5F1FB80BCA}" v="86" dt="2023-08-20T13:10:26.969"/>
    <p1510:client id="{5CEC7151-7C08-441D-821F-2FFC8FECCEAC}" v="9" dt="2023-08-21T18:15:48.675"/>
    <p1510:client id="{85C0C5A0-9679-4566-8E94-774874BB5338}" v="70" dt="2023-08-20T16:06:46.876"/>
    <p1510:client id="{A6B15BFC-85D5-4357-9537-5F7AA7C4A3F7}" v="108" dt="2023-08-20T13:39:51.206"/>
    <p1510:client id="{F6F52296-290C-4C43-A1AB-A89C9322BE03}" v="42" dt="2023-08-20T14:21:3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www.os161.org/" TargetMode="External"/><Relationship Id="rId1" Type="http://schemas.openxmlformats.org/officeDocument/2006/relationships/hyperlink" Target="https://mentos-team.github.io/" TargetMode="Externa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hyperlink" Target="https://mentos-team.github.io/" TargetMode="External"/><Relationship Id="rId7" Type="http://schemas.openxmlformats.org/officeDocument/2006/relationships/image" Target="../media/image23.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www.os161.or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defRPr b="1"/>
          </a:pPr>
          <a:r>
            <a:rPr lang="it-IT"/>
            <a:t>Sources:</a:t>
          </a:r>
          <a:endParaRPr lang="en-US"/>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r>
            <a:rPr lang="it-IT" err="1"/>
            <a:t>MentOS</a:t>
          </a:r>
          <a:r>
            <a:rPr lang="it-IT"/>
            <a:t>: </a:t>
          </a:r>
          <a:r>
            <a:rPr lang="it-IT">
              <a:hlinkClick xmlns:r="http://schemas.openxmlformats.org/officeDocument/2006/relationships" r:id="rId1"/>
            </a:rPr>
            <a:t>https://mentos-team.github.io/</a:t>
          </a:r>
          <a:endParaRPr lang="en-US"/>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r>
            <a:rPr lang="it-IT"/>
            <a:t>OS/161: </a:t>
          </a:r>
          <a:r>
            <a:rPr lang="it-IT">
              <a:hlinkClick xmlns:r="http://schemas.openxmlformats.org/officeDocument/2006/relationships" r:id="rId2"/>
            </a:rPr>
            <a:t>http://www.os161.org/</a:t>
          </a:r>
          <a:endParaRPr lang="en-US"/>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r>
            <a:rPr lang="it-IT"/>
            <a:t>Linux Kernel: “</a:t>
          </a:r>
          <a:r>
            <a:rPr lang="it-IT" err="1"/>
            <a:t>Understanding</a:t>
          </a:r>
          <a:r>
            <a:rPr lang="it-IT"/>
            <a:t> the Linux Kernel, Third Edition 3rd Edition”, M. Cesati, D. P. Bovet</a:t>
          </a:r>
          <a:endParaRPr lang="en-US"/>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defRPr b="1"/>
          </a:pPr>
          <a:r>
            <a:rPr lang="it-IT"/>
            <a:t>Credits and Thanks:</a:t>
          </a:r>
          <a:r>
            <a:rPr lang="it-IT">
              <a:latin typeface="Gill Sans MT" panose="020B0502020104020203"/>
            </a:rPr>
            <a:t> </a:t>
          </a:r>
          <a:endParaRPr lang="en-US"/>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r>
            <a:rPr lang="it-IT" err="1"/>
            <a:t>All</a:t>
          </a:r>
          <a:r>
            <a:rPr lang="it-IT"/>
            <a:t> of the </a:t>
          </a:r>
          <a:r>
            <a:rPr lang="it-IT" err="1"/>
            <a:t>above</a:t>
          </a:r>
          <a:endParaRPr lang="en-US"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defRPr b="1"/>
          </a:pPr>
          <a:r>
            <a:rPr lang="it-IT"/>
            <a:t>Copyright Licence:</a:t>
          </a:r>
          <a:r>
            <a:rPr lang="it-IT">
              <a:latin typeface="Gill Sans MT" panose="020B0502020104020203"/>
            </a:rPr>
            <a:t> </a:t>
          </a:r>
          <a:endParaRPr lang="en-US">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r>
            <a:rPr lang="it-IT"/>
            <a:t>Creative Commons CC2023</a:t>
          </a:r>
          <a:endParaRPr lang="en-US"/>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83CE3009-1261-4512-9C70-B2DAE688C8E6}"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BA88C636-E840-45D5-91DA-93B49016AD25}" type="presOf" srcId="{CD0C2B99-AD72-484B-B771-69921F3C0E41}" destId="{5FFBE124-ABE7-4DE1-984E-C9A839FD4089}" srcOrd="0" destOrd="2" presId="urn:microsoft.com/office/officeart/2018/5/layout/CenteredIconLabelDescriptionList"/>
    <dgm:cxn modelId="{D733A338-312F-4241-90F3-45931FEAB680}" type="presOf" srcId="{130B7427-C1A4-45B7-8912-D7A7B73722BD}" destId="{A03846A4-9C94-4128-82C8-C2146248D8FE}" srcOrd="0" destOrd="0" presId="urn:microsoft.com/office/officeart/2018/5/layout/CenteredIconLabelDescriptionList"/>
    <dgm:cxn modelId="{C747B438-958A-4AF3-BAF0-5DF317B6FE9F}" type="presOf" srcId="{6BE5200B-71AE-4D2A-963B-06BAA8E50666}" destId="{420765C4-FDE2-4FC0-84F0-F871DDBF974B}" srcOrd="0" destOrd="0" presId="urn:microsoft.com/office/officeart/2018/5/layout/CenteredIconLabelDescriptionList"/>
    <dgm:cxn modelId="{0280A539-006E-488D-886D-8ED58404086E}" type="presOf" srcId="{73D02362-3D01-45E9-8FCD-91AF06AC06CA}" destId="{9B1339B0-6FBF-4CAC-B8C1-2D1F819B7EE0}" srcOrd="0" destOrd="0" presId="urn:microsoft.com/office/officeart/2018/5/layout/CenteredIconLabelDescriptionList"/>
    <dgm:cxn modelId="{12BF7F3E-1040-4F1F-85C0-558B54CCE6B3}" type="presOf" srcId="{149CD3D9-2729-499A-9636-D5BBAF36C25B}" destId="{5FFBE124-ABE7-4DE1-984E-C9A839FD4089}" srcOrd="0" destOrd="1"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F484269C-45AB-429E-8DB9-1F2A249EF38B}" srcId="{92571C8D-64DD-4E80-AC21-5D63DE3A4DC5}" destId="{60138E9A-DF95-419E-9451-A9A42E0D79B4}" srcOrd="0" destOrd="0" parTransId="{6827D8B6-8C7D-47A7-B2C7-B7297F3A1F9F}" sibTransId="{6A4F8AA3-F477-48A6-97CE-D5CFDBFF5A2D}"/>
    <dgm:cxn modelId="{743C4FB0-EB83-440D-8341-DBB5A5A4F0AA}" type="presOf" srcId="{A02FBFA1-55E3-4427-B85E-2B2F75E64DBB}" destId="{5FFBE124-ABE7-4DE1-984E-C9A839FD4089}"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22168CC9-B1C6-4F4E-8A3B-22FC1AEF8478}" type="presOf" srcId="{60138E9A-DF95-419E-9451-A9A42E0D79B4}" destId="{32AAB3A6-98AD-4721-8B76-ED058B92CA3F}" srcOrd="0" destOrd="0" presId="urn:microsoft.com/office/officeart/2018/5/layout/CenteredIconLabelDescriptionList"/>
    <dgm:cxn modelId="{15C1BDD5-E062-4DC1-A083-8AD93981A7ED}" type="presOf" srcId="{92571C8D-64DD-4E80-AC21-5D63DE3A4DC5}" destId="{264FA485-238E-4BFD-AB3E-607B9B2E4CF7}"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CA9EEADA-2947-4A62-A8D6-5CBC067D3C65}" type="presParOf" srcId="{9B1339B0-6FBF-4CAC-B8C1-2D1F819B7EE0}" destId="{7F15EA1D-9F93-4846-9733-A640DE2410C9}" srcOrd="0" destOrd="0" presId="urn:microsoft.com/office/officeart/2018/5/layout/CenteredIconLabelDescriptionList"/>
    <dgm:cxn modelId="{3B3679EA-E13D-403B-9873-161BD37B10FB}" type="presParOf" srcId="{7F15EA1D-9F93-4846-9733-A640DE2410C9}" destId="{B195A37D-6F68-4BB5-9A52-C325D8F9AB41}" srcOrd="0" destOrd="0" presId="urn:microsoft.com/office/officeart/2018/5/layout/CenteredIconLabelDescriptionList"/>
    <dgm:cxn modelId="{E174013B-D834-49C2-80D1-D46F6E494090}" type="presParOf" srcId="{7F15EA1D-9F93-4846-9733-A640DE2410C9}" destId="{9F2B8B30-3009-4EF4-9980-CCA4392DB54F}" srcOrd="1" destOrd="0" presId="urn:microsoft.com/office/officeart/2018/5/layout/CenteredIconLabelDescriptionList"/>
    <dgm:cxn modelId="{D5A2F065-C79E-49B3-A964-2F82CDEF9604}" type="presParOf" srcId="{7F15EA1D-9F93-4846-9733-A640DE2410C9}" destId="{38D61B99-C922-44AE-B054-45726B824B12}" srcOrd="2" destOrd="0" presId="urn:microsoft.com/office/officeart/2018/5/layout/CenteredIconLabelDescriptionList"/>
    <dgm:cxn modelId="{1163A4DF-7917-419D-8D3E-951D84B38482}" type="presParOf" srcId="{7F15EA1D-9F93-4846-9733-A640DE2410C9}" destId="{B97BA402-A986-4FFD-8DC5-3DD3B3318A87}" srcOrd="3" destOrd="0" presId="urn:microsoft.com/office/officeart/2018/5/layout/CenteredIconLabelDescriptionList"/>
    <dgm:cxn modelId="{69D86D54-9D16-4A34-B407-0FAFEFEF854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C520A1F9-CECE-4B61-8368-07B7B6CA6D2D}" type="presParOf" srcId="{3180FDE2-7329-4CB1-91B7-669D2AC3EDB9}" destId="{D056E12C-C0C6-43A5-B70D-6F013F07B5A2}" srcOrd="0" destOrd="0" presId="urn:microsoft.com/office/officeart/2018/5/layout/CenteredIconLabelDescriptionList"/>
    <dgm:cxn modelId="{B38AED7E-333A-4C24-9886-8510AE3198E7}" type="presParOf" srcId="{3180FDE2-7329-4CB1-91B7-669D2AC3EDB9}" destId="{670C6FEB-2F63-4861-AAC2-97966ABD18B9}" srcOrd="1" destOrd="0" presId="urn:microsoft.com/office/officeart/2018/5/layout/CenteredIconLabelDescriptionList"/>
    <dgm:cxn modelId="{947A8659-7D4C-4B87-B7DA-2990917A580C}" type="presParOf" srcId="{3180FDE2-7329-4CB1-91B7-669D2AC3EDB9}" destId="{A03846A4-9C94-4128-82C8-C2146248D8FE}" srcOrd="2" destOrd="0" presId="urn:microsoft.com/office/officeart/2018/5/layout/CenteredIconLabelDescriptionList"/>
    <dgm:cxn modelId="{14A6B9C5-7EFC-4565-9A32-986227675584}" type="presParOf" srcId="{3180FDE2-7329-4CB1-91B7-669D2AC3EDB9}" destId="{0151948B-47EE-470B-86DF-B3D918A8BAD5}" srcOrd="3" destOrd="0" presId="urn:microsoft.com/office/officeart/2018/5/layout/CenteredIconLabelDescriptionList"/>
    <dgm:cxn modelId="{08EAD89C-CA3C-4418-BC34-27AC09205BD3}"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78F76200-DB92-47EE-88E3-3ACB4A2FFAD0}" type="presParOf" srcId="{AF1FD9D5-AAC3-46C1-ADE0-AEC3D6334CD2}" destId="{5CD93740-B453-4613-BA78-AAA1E9F828BE}" srcOrd="0" destOrd="0" presId="urn:microsoft.com/office/officeart/2018/5/layout/CenteredIconLabelDescriptionList"/>
    <dgm:cxn modelId="{9B9813DC-5404-49C7-ACA0-FEC077363418}" type="presParOf" srcId="{AF1FD9D5-AAC3-46C1-ADE0-AEC3D6334CD2}" destId="{7D195786-549D-4ACA-8B47-F4F2B1E96058}" srcOrd="1" destOrd="0" presId="urn:microsoft.com/office/officeart/2018/5/layout/CenteredIconLabelDescriptionList"/>
    <dgm:cxn modelId="{6A7F1EA3-6277-47A0-9E7C-87A65C352513}" type="presParOf" srcId="{AF1FD9D5-AAC3-46C1-ADE0-AEC3D6334CD2}" destId="{264FA485-238E-4BFD-AB3E-607B9B2E4CF7}" srcOrd="2" destOrd="0" presId="urn:microsoft.com/office/officeart/2018/5/layout/CenteredIconLabelDescriptionList"/>
    <dgm:cxn modelId="{D8657F50-5DE5-482B-A551-A9A6BCA99B97}" type="presParOf" srcId="{AF1FD9D5-AAC3-46C1-ADE0-AEC3D6334CD2}" destId="{3EC53C7F-7F3B-41A2-8529-F55D1BF53499}" srcOrd="3" destOrd="0" presId="urn:microsoft.com/office/officeart/2018/5/layout/CenteredIconLabelDescriptionList"/>
    <dgm:cxn modelId="{5878C5ED-F66D-41F0-B55A-D0A7B43AEE5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12895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Sources:</a:t>
          </a:r>
          <a:endParaRPr lang="en-US" sz="2700" kern="1200"/>
        </a:p>
      </dsp:txBody>
      <dsp:txXfrm>
        <a:off x="3010" y="1427751"/>
        <a:ext cx="3290624" cy="493593"/>
      </dsp:txXfrm>
    </dsp:sp>
    <dsp:sp modelId="{5FFBE124-ABE7-4DE1-984E-C9A839FD4089}">
      <dsp:nvSpPr>
        <dsp:cNvPr id="0" name=""/>
        <dsp:cNvSpPr/>
      </dsp:nvSpPr>
      <dsp:spPr>
        <a:xfrm>
          <a:off x="3010"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MentOS</a:t>
          </a:r>
          <a:r>
            <a:rPr lang="it-IT" sz="1700" kern="1200"/>
            <a:t>: </a:t>
          </a:r>
          <a:r>
            <a:rPr lang="it-IT" sz="1700" kern="1200">
              <a:hlinkClick xmlns:r="http://schemas.openxmlformats.org/officeDocument/2006/relationships" r:id="rId3"/>
            </a:rPr>
            <a:t>https://mentos-team.github.io/</a:t>
          </a:r>
          <a:endParaRPr lang="en-US" sz="1700" kern="1200"/>
        </a:p>
        <a:p>
          <a:pPr marL="0" lvl="0" indent="0" algn="ctr" defTabSz="755650">
            <a:lnSpc>
              <a:spcPct val="90000"/>
            </a:lnSpc>
            <a:spcBef>
              <a:spcPct val="0"/>
            </a:spcBef>
            <a:spcAft>
              <a:spcPct val="35000"/>
            </a:spcAft>
            <a:buNone/>
          </a:pPr>
          <a:r>
            <a:rPr lang="it-IT" sz="1700" kern="1200"/>
            <a:t>OS/161: </a:t>
          </a:r>
          <a:r>
            <a:rPr lang="it-IT" sz="1700" kern="1200">
              <a:hlinkClick xmlns:r="http://schemas.openxmlformats.org/officeDocument/2006/relationships" r:id="rId4"/>
            </a:rPr>
            <a:t>http://www.os161.org/</a:t>
          </a:r>
          <a:endParaRPr lang="en-US" sz="1700" kern="1200"/>
        </a:p>
        <a:p>
          <a:pPr marL="0" lvl="0" indent="0" algn="ctr" defTabSz="755650">
            <a:lnSpc>
              <a:spcPct val="90000"/>
            </a:lnSpc>
            <a:spcBef>
              <a:spcPct val="0"/>
            </a:spcBef>
            <a:spcAft>
              <a:spcPct val="35000"/>
            </a:spcAft>
            <a:buNone/>
          </a:pPr>
          <a:r>
            <a:rPr lang="it-IT" sz="1700" kern="1200"/>
            <a:t>Linux Kernel: “</a:t>
          </a:r>
          <a:r>
            <a:rPr lang="it-IT" sz="1700" kern="1200" err="1"/>
            <a:t>Understanding</a:t>
          </a:r>
          <a:r>
            <a:rPr lang="it-IT" sz="1700" kern="1200"/>
            <a:t> the Linux Kernel, Third Edition 3rd Edition”, M. Cesati, D. P. Bovet</a:t>
          </a:r>
          <a:endParaRPr lang="en-US" sz="1700" kern="1200"/>
        </a:p>
      </dsp:txBody>
      <dsp:txXfrm>
        <a:off x="3010" y="1989753"/>
        <a:ext cx="3290624" cy="1559593"/>
      </dsp:txXfrm>
    </dsp:sp>
    <dsp:sp modelId="{D056E12C-C0C6-43A5-B70D-6F013F07B5A2}">
      <dsp:nvSpPr>
        <dsp:cNvPr id="0" name=""/>
        <dsp:cNvSpPr/>
      </dsp:nvSpPr>
      <dsp:spPr>
        <a:xfrm>
          <a:off x="4938948" y="12895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Credits and Thanks:</a:t>
          </a:r>
          <a:r>
            <a:rPr lang="it-IT" sz="2700" kern="1200">
              <a:latin typeface="Gill Sans MT" panose="020B0502020104020203"/>
            </a:rPr>
            <a:t> </a:t>
          </a:r>
          <a:endParaRPr lang="en-US" sz="2700" kern="1200"/>
        </a:p>
      </dsp:txBody>
      <dsp:txXfrm>
        <a:off x="3869495" y="1427751"/>
        <a:ext cx="3290624" cy="493593"/>
      </dsp:txXfrm>
    </dsp:sp>
    <dsp:sp modelId="{420765C4-FDE2-4FC0-84F0-F871DDBF974B}">
      <dsp:nvSpPr>
        <dsp:cNvPr id="0" name=""/>
        <dsp:cNvSpPr/>
      </dsp:nvSpPr>
      <dsp:spPr>
        <a:xfrm>
          <a:off x="3869495"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All</a:t>
          </a:r>
          <a:r>
            <a:rPr lang="it-IT" sz="1700" kern="1200"/>
            <a:t> of the </a:t>
          </a:r>
          <a:r>
            <a:rPr lang="it-IT" sz="1700" kern="1200" err="1"/>
            <a:t>above</a:t>
          </a:r>
          <a:endParaRPr lang="en-US" sz="1700" kern="1200" err="1"/>
        </a:p>
      </dsp:txBody>
      <dsp:txXfrm>
        <a:off x="3869495" y="1989753"/>
        <a:ext cx="3290624" cy="1559593"/>
      </dsp:txXfrm>
    </dsp:sp>
    <dsp:sp modelId="{5CD93740-B453-4613-BA78-AAA1E9F828BE}">
      <dsp:nvSpPr>
        <dsp:cNvPr id="0" name=""/>
        <dsp:cNvSpPr/>
      </dsp:nvSpPr>
      <dsp:spPr>
        <a:xfrm>
          <a:off x="8805432" y="128956"/>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Copyright Licence:</a:t>
          </a:r>
          <a:r>
            <a:rPr lang="it-IT" sz="2700" kern="1200">
              <a:latin typeface="Gill Sans MT" panose="020B0502020104020203"/>
            </a:rPr>
            <a:t> </a:t>
          </a:r>
          <a:endParaRPr lang="en-US" sz="2700" kern="1200">
            <a:latin typeface="Gill Sans MT" panose="020B0502020104020203"/>
          </a:endParaRPr>
        </a:p>
      </dsp:txBody>
      <dsp:txXfrm>
        <a:off x="7735979" y="1427751"/>
        <a:ext cx="3290624" cy="493593"/>
      </dsp:txXfrm>
    </dsp:sp>
    <dsp:sp modelId="{32AAB3A6-98AD-4721-8B76-ED058B92CA3F}">
      <dsp:nvSpPr>
        <dsp:cNvPr id="0" name=""/>
        <dsp:cNvSpPr/>
      </dsp:nvSpPr>
      <dsp:spPr>
        <a:xfrm>
          <a:off x="7735979"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Creative Commons CC2023</a:t>
          </a:r>
          <a:endParaRPr lang="en-US" sz="1700" kern="1200"/>
        </a:p>
      </dsp:txBody>
      <dsp:txXfrm>
        <a:off x="7735979" y="1989753"/>
        <a:ext cx="3290624" cy="15595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21/08/2023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21/08/2023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2</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37</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6968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20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5706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60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37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7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28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5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351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555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426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6822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350568" y="922204"/>
            <a:ext cx="7222611" cy="2453978"/>
          </a:xfrm>
        </p:spPr>
        <p:txBody>
          <a:bodyPr rtlCol="0" anchor="ctr">
            <a:normAutofit fontScale="90000"/>
          </a:bodyPr>
          <a:lstStyle/>
          <a:p>
            <a:pPr algn="ctr">
              <a:spcBef>
                <a:spcPct val="20000"/>
              </a:spcBef>
              <a:spcAft>
                <a:spcPts val="600"/>
              </a:spcAft>
            </a:pPr>
            <a:br>
              <a:rPr lang="it-IT" sz="4900" dirty="0">
                <a:ea typeface="+mj-lt"/>
                <a:cs typeface="+mj-lt"/>
              </a:rPr>
            </a:br>
            <a:r>
              <a:rPr lang="it-IT" sz="4900" dirty="0">
                <a:solidFill>
                  <a:schemeClr val="bg1"/>
                </a:solidFill>
                <a:ea typeface="+mj-lt"/>
                <a:cs typeface="+mj-lt"/>
              </a:rPr>
              <a:t>PROCESS MANAGEMENT</a:t>
            </a:r>
            <a:br>
              <a:rPr lang="it-IT" sz="4900" dirty="0">
                <a:ea typeface="+mj-lt"/>
                <a:cs typeface="+mj-lt"/>
              </a:rPr>
            </a:br>
            <a:r>
              <a:rPr lang="it-IT" sz="2000" dirty="0">
                <a:solidFill>
                  <a:schemeClr val="bg1"/>
                </a:solidFill>
                <a:ea typeface="+mj-lt"/>
                <a:cs typeface="+mj-lt"/>
              </a:rPr>
              <a:t>E</a:t>
            </a:r>
          </a:p>
          <a:p>
            <a:pPr algn="ctr">
              <a:spcBef>
                <a:spcPct val="20000"/>
              </a:spcBef>
              <a:spcAft>
                <a:spcPts val="600"/>
              </a:spcAft>
            </a:pPr>
            <a:r>
              <a:rPr lang="it-IT" dirty="0">
                <a:solidFill>
                  <a:schemeClr val="bg1"/>
                </a:solidFill>
                <a:ea typeface="+mj-lt"/>
                <a:cs typeface="+mj-lt"/>
              </a:rPr>
              <a:t> </a:t>
            </a:r>
            <a:r>
              <a:rPr lang="it-IT" sz="4000" dirty="0">
                <a:solidFill>
                  <a:schemeClr val="bg1"/>
                </a:solidFill>
                <a:ea typeface="+mj-lt"/>
                <a:cs typeface="+mj-lt"/>
              </a:rPr>
              <a:t>ANALISI DEGLI ALGORITMI DI SCHEDULING</a:t>
            </a:r>
            <a:br>
              <a:rPr lang="it-IT" sz="31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2" y="953641"/>
            <a:ext cx="3310659" cy="3454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ea typeface="+mn-lt"/>
              <a:cs typeface="+mn-lt"/>
            </a:endParaRPr>
          </a:p>
          <a:p>
            <a:pPr algn="ctr"/>
            <a:r>
              <a:rPr lang="it-IT" sz="2400" dirty="0"/>
              <a:t>S308786 OLIVA MATTIA</a:t>
            </a:r>
            <a:endParaRPr lang="it-IT"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93908" y="4754184"/>
            <a:ext cx="2743200" cy="1219200"/>
          </a:xfrm>
          <a:prstGeom prst="rect">
            <a:avLst/>
          </a:prstGeom>
        </p:spPr>
      </p:pic>
      <p:sp>
        <p:nvSpPr>
          <p:cNvPr id="5" name="Sottotitolo 2">
            <a:extLst>
              <a:ext uri="{FF2B5EF4-FFF2-40B4-BE49-F238E27FC236}">
                <a16:creationId xmlns:a16="http://schemas.microsoft.com/office/drawing/2014/main" id="{7EEF736D-E91C-2F99-3030-1FC8EC07141F}"/>
              </a:ext>
            </a:extLst>
          </p:cNvPr>
          <p:cNvSpPr txBox="1">
            <a:spLocks/>
          </p:cNvSpPr>
          <p:nvPr/>
        </p:nvSpPr>
        <p:spPr>
          <a:xfrm>
            <a:off x="5162488" y="3051148"/>
            <a:ext cx="5538741" cy="13769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it-IT" dirty="0">
                <a:solidFill>
                  <a:schemeClr val="bg1"/>
                </a:solidFill>
              </a:rPr>
              <a:t> in </a:t>
            </a:r>
          </a:p>
          <a:p>
            <a:pPr algn="ctr"/>
            <a:r>
              <a:rPr lang="it-IT" sz="2800" err="1">
                <a:solidFill>
                  <a:schemeClr val="bg1"/>
                </a:solidFill>
              </a:rPr>
              <a:t>m</a:t>
            </a:r>
            <a:r>
              <a:rPr lang="it-IT" sz="2000" err="1">
                <a:solidFill>
                  <a:schemeClr val="bg1"/>
                </a:solidFill>
              </a:rPr>
              <a:t>ent</a:t>
            </a:r>
            <a:r>
              <a:rPr lang="it-IT" sz="2800" err="1">
                <a:solidFill>
                  <a:schemeClr val="bg1"/>
                </a:solidFill>
              </a:rPr>
              <a:t>Os</a:t>
            </a:r>
            <a:endParaRPr lang="it-IT" sz="2800">
              <a:solidFill>
                <a:schemeClr val="bg1"/>
              </a:solidFill>
            </a:endParaRPr>
          </a:p>
        </p:txBody>
      </p:sp>
    </p:spTree>
    <p:extLst>
      <p:ext uri="{BB962C8B-B14F-4D97-AF65-F5344CB8AC3E}">
        <p14:creationId xmlns:p14="http://schemas.microsoft.com/office/powerpoint/2010/main" val="2074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 ovvero un long, con il numero di processi che si trovano nel running state.</a:t>
            </a:r>
          </a:p>
          <a:p>
            <a:r>
              <a:rPr lang="it-IT" b="1" dirty="0" err="1"/>
              <a:t>num_priodic</a:t>
            </a:r>
            <a:r>
              <a:rPr lang="it-IT" dirty="0"/>
              <a:t>: una </a:t>
            </a:r>
            <a:r>
              <a:rPr lang="it-IT" dirty="0" err="1"/>
              <a:t>size_t</a:t>
            </a:r>
            <a:r>
              <a:rPr lang="it-IT" dirty="0"/>
              <a:t> ,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scheduler_pick_nest_task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818432" y="2181225"/>
            <a:ext cx="8555135" cy="3678238"/>
          </a:xfrm>
        </p:spPr>
      </p:pic>
    </p:spTree>
    <p:extLst>
      <p:ext uri="{BB962C8B-B14F-4D97-AF65-F5344CB8AC3E}">
        <p14:creationId xmlns:p14="http://schemas.microsoft.com/office/powerpoint/2010/main" val="733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alle altre:, 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Completely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pPr marL="305435" indent="-305435"/>
            <a:r>
              <a:rPr lang="it-IT" b="1" dirty="0"/>
              <a:t>*</a:t>
            </a:r>
            <a:r>
              <a:rPr lang="it-IT" b="1" dirty="0" err="1"/>
              <a:t>p_name</a:t>
            </a:r>
            <a:r>
              <a:rPr lang="it-IT" dirty="0"/>
              <a:t>: il nome del processo</a:t>
            </a:r>
          </a:p>
          <a:p>
            <a:pPr marL="305435" indent="-305435"/>
            <a:r>
              <a:rPr lang="it-IT" b="1" dirty="0" err="1"/>
              <a:t>p_lock</a:t>
            </a:r>
            <a:r>
              <a:rPr lang="it-IT" dirty="0"/>
              <a:t>: il lock di questa struttura</a:t>
            </a:r>
          </a:p>
          <a:p>
            <a:pPr marL="305435" indent="-305435"/>
            <a:r>
              <a:rPr lang="it-IT" b="1" dirty="0" err="1"/>
              <a:t>p_numthreads</a:t>
            </a:r>
            <a:r>
              <a:rPr lang="it-IT" dirty="0"/>
              <a:t>: il numero di </a:t>
            </a:r>
            <a:r>
              <a:rPr lang="it-IT" dirty="0" err="1"/>
              <a:t>thread</a:t>
            </a:r>
            <a:r>
              <a:rPr lang="it-IT" dirty="0"/>
              <a:t> di questo processo</a:t>
            </a:r>
          </a:p>
          <a:p>
            <a:pPr marL="305435" indent="-305435"/>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endParaRPr lang="it-IT" dirty="0"/>
          </a:p>
          <a:p>
            <a:pPr marL="305435" indent="-305435"/>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i="1" dirty="0"/>
              <a:t> </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ingresse,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1524</TotalTime>
  <Words>2507</Words>
  <Application>Microsoft Office PowerPoint</Application>
  <PresentationFormat>Widescreen</PresentationFormat>
  <Paragraphs>139</Paragraphs>
  <Slides>36</Slides>
  <Notes>2</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Dividend</vt:lpstr>
      <vt:lpstr> PROCESS MANAGEMENT E  ANALISI DEGLI ALGORITMI DI SCHEDULING  </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173</cp:revision>
  <dcterms:created xsi:type="dcterms:W3CDTF">2023-08-13T14:50:57Z</dcterms:created>
  <dcterms:modified xsi:type="dcterms:W3CDTF">2023-08-21T18:15:59Z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